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96" d="100"/>
          <a:sy n="96" d="100"/>
        </p:scale>
        <p:origin x="-9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6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3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8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7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7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6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987E-6F80-433E-8E52-93893D54D7F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FEB2F-2601-4E7A-BFDF-CAF8D8576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5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02f8ece04b7e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26"/>
            <a:ext cx="5699126" cy="11144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ФРАНЦІЯ </a:t>
            </a:r>
            <a:r>
              <a:rPr lang="ru-RU" b="1" dirty="0"/>
              <a:t>- КРАЇНА ПАЛАЦІВ, ТЕАТРІВ, МУЗЕЇВ</a:t>
            </a:r>
            <a:endParaRPr lang="ru-RU" dirty="0"/>
          </a:p>
        </p:txBody>
      </p:sp>
      <p:pic>
        <p:nvPicPr>
          <p:cNvPr id="1026" name="Picture 2" descr="https://eus-www.sway-cdn.com/s/4sEyi1KuhxBVyqLx/images/q2c_NvZkeqmaXd?quality=512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6" y="242888"/>
            <a:ext cx="6410325" cy="64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3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9" y="1271588"/>
            <a:ext cx="52434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Менует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–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старовинний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французький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танець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що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походить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від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повільного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народного хороводного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танцю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9" y="190023"/>
            <a:ext cx="11387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З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менуєту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починався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кожен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придворний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бал.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Під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час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його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виконання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здійснюється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багато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реверансів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(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шанобливих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поклонів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).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Розпочинали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танець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зазвичай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король і королева. 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грали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його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часто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клавесині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</a:t>
            </a:r>
            <a:endParaRPr lang="ru-RU" dirty="0"/>
          </a:p>
        </p:txBody>
      </p:sp>
      <p:pic>
        <p:nvPicPr>
          <p:cNvPr id="11266" name="Picture 2" descr="https://eus-www.sway-cdn.com/s/4sEyi1KuhxBVyqLx/images/zvqIzZbrqH1eA0?quality=1200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113353"/>
            <a:ext cx="5641973" cy="42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us-www.sway-cdn.com/s/4sEyi1KuhxBVyqLx/images/T6uP513G7ZrkGo?quality=640&amp;allow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" y="2664617"/>
            <a:ext cx="5243481" cy="37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063" y="5534619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76A34"/>
                </a:solidFill>
                <a:effectLst/>
                <a:latin typeface="courbi"/>
              </a:rPr>
              <a:t>Клавесин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—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старовинний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клавішний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струнно-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щипковий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музичний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інструмент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металеві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струни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якого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защипуються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плектром з пера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або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шкіри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us-www.sway-cdn.com/s/4sEyi1KuhxBVyqLx/images/6U8SNp4kwkBtfQ?quality=250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8575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6376" y="454580"/>
            <a:ext cx="25106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СЛУХАЄМО МУЗИКУ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7404" y="1434584"/>
            <a:ext cx="49571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Жан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Філіпп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Рамо «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Менует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» (на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клавесині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3522" y="2045256"/>
            <a:ext cx="47449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https://www.youtube.com/watch?v=h_irfn2zuks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93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us-www.sway-cdn.com/s/4sEyi1KuhxBVyqLx/images/xiKxzdgmQiNKZn?quality=400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425450"/>
            <a:ext cx="2151063" cy="126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Screenshot.png&#10; (Средняя интенсивность выделени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7775575" cy="317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ScreenshotШ.png&#10; (Средняя интенсивность выделения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" y="3667124"/>
            <a:ext cx="6753970" cy="2947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792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АЛ.png&#10; (Средняя интенсивность выделен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12737"/>
            <a:ext cx="5305425" cy="221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 descr="КЛВЕСИН.png&#10; (Средняя интенсивность выделени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2892424"/>
            <a:ext cx="7458075" cy="216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068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us-www.sway-cdn.com/s/4sEyi1KuhxBVyqLx/images/sNjG2v9QFqzXeZ?quality=1280&amp;allow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91704"/>
            <a:ext cx="3333750" cy="18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8307" y="291704"/>
            <a:ext cx="230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СПІВАЄМО ПІСНЮ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6489" y="1044655"/>
            <a:ext cx="44647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"ПАСТУХ"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Французька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народна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пісня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8094" y="4180447"/>
            <a:ext cx="25615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0" dirty="0" smtClean="0">
                <a:effectLst/>
                <a:latin typeface="courbd"/>
                <a:hlinkClick r:id="rId3"/>
              </a:rPr>
              <a:t>СКЛАДАЄМО ПАЗЛИ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4135" y="2936586"/>
            <a:ext cx="338945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 smtClean="0">
                <a:latin typeface="courbd"/>
              </a:rPr>
              <a:t>Виконуємо ритмічні вправи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3648" y="4852808"/>
            <a:ext cx="72104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https://www.jigsawplanet.com/?rc=play&amp;pid=02f8ece04b7e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4101" y="1535565"/>
            <a:ext cx="49012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https://www.youtube.com/watch?v=btxaVsSUu6A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5791" y="2062057"/>
            <a:ext cx="48195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https://www.youtube.com/watch?v=yzL-iKRy4BQ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02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4" y="1217294"/>
            <a:ext cx="1095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З </a:t>
            </a:r>
            <a:r>
              <a:rPr lang="ru-RU" sz="2800" dirty="0" err="1" smtClean="0"/>
              <a:t>якою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ознайомилися</a:t>
            </a:r>
            <a:r>
              <a:rPr lang="ru-RU" sz="2800" dirty="0" smtClean="0"/>
              <a:t>? </a:t>
            </a:r>
          </a:p>
          <a:p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Назвіть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столицю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? </a:t>
            </a:r>
          </a:p>
          <a:p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Яка </a:t>
            </a:r>
            <a:r>
              <a:rPr lang="ru-RU" sz="2800" dirty="0" err="1" smtClean="0"/>
              <a:t>архітектурна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споруда</a:t>
            </a:r>
            <a:r>
              <a:rPr lang="ru-RU" sz="2800" dirty="0" smtClean="0"/>
              <a:t> є </a:t>
            </a:r>
            <a:r>
              <a:rPr lang="ru-RU" sz="2800" dirty="0" err="1" smtClean="0"/>
              <a:t>візиткою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?</a:t>
            </a:r>
          </a:p>
          <a:p>
            <a:endParaRPr lang="ru-RU" sz="2800" dirty="0" smtClean="0"/>
          </a:p>
          <a:p>
            <a:r>
              <a:rPr lang="ru-RU" sz="2800" smtClean="0"/>
              <a:t> 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433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813" y="336114"/>
            <a:ext cx="11468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«Прекрасна», «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загадкова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» -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саме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ці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слова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чуєш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, коли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йдеться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про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Францію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. І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справді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,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ця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країна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протягом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багатьох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століть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залишається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країною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палаців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,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театрів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,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музеїв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,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відважних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лицарів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і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чарівних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казок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. </a:t>
            </a:r>
          </a:p>
          <a:p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 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Пам’ятаєш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Попелюшку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-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героїню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твору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Шарля Перро? </a:t>
            </a:r>
          </a:p>
          <a:p>
            <a:r>
              <a:rPr lang="ru-RU" sz="2000" b="1" dirty="0">
                <a:solidFill>
                  <a:srgbClr val="076A34"/>
                </a:solidFill>
                <a:latin typeface="courbd"/>
              </a:rPr>
              <a:t> </a:t>
            </a:r>
            <a:r>
              <a:rPr lang="ru-RU" sz="2000" b="1" dirty="0" smtClean="0">
                <a:solidFill>
                  <a:srgbClr val="076A34"/>
                </a:solidFill>
                <a:latin typeface="courbd"/>
              </a:rPr>
              <a:t>     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Вона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мріяла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танцювати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на балу в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розкішному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палаці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! У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Франції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розквітло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мистецтво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музичного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театру,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країна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стала </a:t>
            </a:r>
            <a:r>
              <a:rPr lang="ru-RU" sz="2000" b="1" i="0" dirty="0" err="1" smtClean="0">
                <a:solidFill>
                  <a:srgbClr val="076A34"/>
                </a:solidFill>
                <a:effectLst/>
                <a:latin typeface="courbd"/>
              </a:rPr>
              <a:t>батьківщиною</a:t>
            </a:r>
            <a:r>
              <a:rPr lang="ru-RU" sz="2000" b="1" i="0" dirty="0" smtClean="0">
                <a:solidFill>
                  <a:srgbClr val="076A34"/>
                </a:solidFill>
                <a:effectLst/>
                <a:latin typeface="courbd"/>
              </a:rPr>
              <a:t> балету.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813" y="3551306"/>
            <a:ext cx="48411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https://www.youtube.com/watch?v=2Utj8B5ut1g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139" y="3124825"/>
            <a:ext cx="53101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76A34"/>
                </a:solidFill>
                <a:latin typeface="courbd"/>
              </a:rPr>
              <a:t>Перегляньте </a:t>
            </a:r>
            <a:r>
              <a:rPr lang="uk-UA" b="1" dirty="0" err="1" smtClean="0">
                <a:solidFill>
                  <a:srgbClr val="076A34"/>
                </a:solidFill>
                <a:latin typeface="courbd"/>
              </a:rPr>
              <a:t>відеофрагмент»Попелюшка</a:t>
            </a:r>
            <a:r>
              <a:rPr lang="uk-UA" b="1" dirty="0" smtClean="0">
                <a:solidFill>
                  <a:srgbClr val="076A34"/>
                </a:solidFill>
                <a:latin typeface="courbd"/>
              </a:rPr>
              <a:t>»</a:t>
            </a:r>
            <a:endParaRPr lang="ru-RU" dirty="0"/>
          </a:p>
        </p:txBody>
      </p:sp>
      <p:pic>
        <p:nvPicPr>
          <p:cNvPr id="3076" name="Picture 4" descr="Золушка&amp;quot; от Disney: яркие спецэффекты и мотивированное коварство —  Россий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73" y="2457450"/>
            <a:ext cx="6267025" cy="41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7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38" y="194400"/>
            <a:ext cx="11701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Пам’ятки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культури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освітні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і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культурні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центри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прославили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Францію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 весь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світ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Далеко за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її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межами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відомі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собор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Паризької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богоматері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університет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Сорбонна,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Тріумфальна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арка,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головна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вулиця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столиці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(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Єлисейські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Поля),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найбільший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музей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світу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– Лувр,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Ейфелева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вежа та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безліч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інших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</a:t>
            </a:r>
            <a:endParaRPr lang="ru-RU" dirty="0"/>
          </a:p>
        </p:txBody>
      </p:sp>
      <p:pic>
        <p:nvPicPr>
          <p:cNvPr id="4098" name="Picture 2" descr="Local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117731"/>
            <a:ext cx="3691292" cy="27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cal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35" y="1132816"/>
            <a:ext cx="3900843" cy="29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cal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09" y="1132816"/>
            <a:ext cx="3880728" cy="29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cal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8" y="3886201"/>
            <a:ext cx="3713162" cy="27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ocal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92" y="4058449"/>
            <a:ext cx="3732734" cy="27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Ейфелева веж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Фотообои Эйфелева башня в Париже 3003 купить в Украине | Интернет-магазин  Walldeco.u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1" b="17015"/>
          <a:stretch/>
        </p:blipFill>
        <p:spPr bwMode="auto">
          <a:xfrm>
            <a:off x="8662548" y="4058449"/>
            <a:ext cx="1343025" cy="2824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362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" y="232886"/>
            <a:ext cx="116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Франції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безліч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старовинних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замків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господарі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яких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грали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музичних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інструментах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слухали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мандрівних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музикантів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співали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...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Це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було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найулюбленіше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місце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королеви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Мелодії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та короля Ритма.</a:t>
            </a:r>
            <a:endParaRPr lang="ru-RU" dirty="0"/>
          </a:p>
        </p:txBody>
      </p:sp>
      <p:pic>
        <p:nvPicPr>
          <p:cNvPr id="5122" name="Picture 2" descr="https://eus-www.sway-cdn.com/s/4sEyi1KuhxBVyqLx/images/kBpGb6LolZm59_?quality=615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025524"/>
            <a:ext cx="58578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875" y="5077082"/>
            <a:ext cx="1301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CentSchlbk-Bold"/>
              </a:rPr>
              <a:t>Замок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CentSchlbk-Bold"/>
              </a:rPr>
              <a:t>Іф</a:t>
            </a:r>
            <a:endParaRPr lang="ru-RU" dirty="0"/>
          </a:p>
        </p:txBody>
      </p:sp>
      <p:pic>
        <p:nvPicPr>
          <p:cNvPr id="5124" name="Picture 4" descr="https://eus-www.sway-cdn.com/s/4sEyi1KuhxBVyqLx/images/r6TfLi8omBujOB?quality=615&amp;allow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025524"/>
            <a:ext cx="58578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98640" y="5077082"/>
            <a:ext cx="302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CentSchlbk-Bold"/>
              </a:rPr>
              <a:t>Прекрасний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Schlbk-Bold"/>
              </a:rPr>
              <a:t> Азе-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CentSchlbk-Bold"/>
              </a:rPr>
              <a:t>ле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Schlbk-Bold"/>
              </a:rPr>
              <a:t>-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CentSchlbk-Bold"/>
              </a:rPr>
              <a:t>Рідо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Schlbk-Bold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36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838" y="4971962"/>
            <a:ext cx="10796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давнину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величні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споруди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наповнювалися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звуками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музики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коли в них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відбувалися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лицарські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турніри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весілля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бенкети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Нині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більша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частина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цих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споруд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перетворилися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музеї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</a:t>
            </a:r>
            <a:endParaRPr lang="ru-RU" dirty="0"/>
          </a:p>
        </p:txBody>
      </p:sp>
      <p:pic>
        <p:nvPicPr>
          <p:cNvPr id="7170" name="Picture 2" descr="https://eus-www.sway-cdn.com/s/4sEyi1KuhxBVyqLx/images/nGAtDbqEWgD29u?quality=615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7" y="131762"/>
            <a:ext cx="5857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1101" y="3370263"/>
            <a:ext cx="206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CentSchlbk-Bold"/>
              </a:rPr>
              <a:t>Замок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CentSchlbk-Bold"/>
              </a:rPr>
              <a:t>Шенонсо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Schlbk-Bold"/>
              </a:rPr>
              <a:t> </a:t>
            </a:r>
            <a:endParaRPr lang="ru-RU" dirty="0"/>
          </a:p>
        </p:txBody>
      </p:sp>
      <p:pic>
        <p:nvPicPr>
          <p:cNvPr id="7172" name="Picture 4" descr="https://eus-www.sway-cdn.com/s/4sEyi1KuhxBVyqLx/images/hwUuk1T2zEmOA-?quality=615&amp;allow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875461"/>
            <a:ext cx="58578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61969" y="4224532"/>
            <a:ext cx="366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CentSchlbk-Bold"/>
              </a:rPr>
              <a:t>Паризький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entSchlbk-Bold"/>
              </a:rPr>
              <a:t> замок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CentSchlbk-Bold"/>
              </a:rPr>
              <a:t>Консьержері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6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6261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-Як же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називалися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середньовічні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французькі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мандрівні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музиканти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? </a:t>
            </a:r>
          </a:p>
          <a:p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-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Їх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називали</a:t>
            </a:r>
            <a:r>
              <a:rPr lang="ru-RU" b="1" i="0" dirty="0" smtClean="0">
                <a:solidFill>
                  <a:srgbClr val="076A34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076A34"/>
                </a:solidFill>
                <a:effectLst/>
                <a:latin typeface="courbd"/>
              </a:rPr>
              <a:t>менестрелі</a:t>
            </a:r>
            <a:endParaRPr lang="ru-RU" dirty="0"/>
          </a:p>
        </p:txBody>
      </p:sp>
      <p:pic>
        <p:nvPicPr>
          <p:cNvPr id="2050" name="Picture 2" descr="https://eus-www.sway-cdn.com/s/4sEyi1KuhxBVyqLx/images/KJULgod35QfSN3?quality=500&amp;allow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900238"/>
            <a:ext cx="4733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us-www.sway-cdn.com/s/4sEyi1KuhxBVyqLx/images/XYD88bvv6hjhQa?quality=699&amp;allow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-120650"/>
            <a:ext cx="468630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339329"/>
            <a:ext cx="10725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Перший бал, про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який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відомо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з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історії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відбувся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саме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Франції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в 14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столітті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Відтоді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вони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набувають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неймовірної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популярності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. Але не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всі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люди могли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нього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потрапити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: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існували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"/>
              </a:rPr>
              <a:t>певні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"/>
              </a:rPr>
              <a:t> правила.</a:t>
            </a:r>
          </a:p>
          <a:p>
            <a:pPr algn="ctr"/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Бал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мав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свої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правила, свою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послідовність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танців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і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свій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етикет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</a:t>
            </a:r>
          </a:p>
          <a:p>
            <a:pPr algn="ctr"/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Обов'язковим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для балу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був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оркестр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чи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група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музик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</a:t>
            </a:r>
          </a:p>
          <a:p>
            <a:pPr algn="ctr"/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Наприкінці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балу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завжди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була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вечеря і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дуже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часто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додаткові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розваги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: невеликий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виступ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спеціально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запрошених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митців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чи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любителів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–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співаків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та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музикантів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з числа гостей,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живі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картини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навіть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самодіяльні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вистави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</a:t>
            </a:r>
            <a:endParaRPr lang="ru-RU" b="1" i="0" dirty="0">
              <a:solidFill>
                <a:srgbClr val="272229"/>
              </a:solidFill>
              <a:effectLst/>
              <a:latin typeface="courbd"/>
            </a:endParaRPr>
          </a:p>
        </p:txBody>
      </p:sp>
      <p:pic>
        <p:nvPicPr>
          <p:cNvPr id="8194" name="Picture 2" descr="Local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6" y="2706687"/>
            <a:ext cx="5302251" cy="39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ocal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780508"/>
            <a:ext cx="5256212" cy="39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6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71386"/>
            <a:ext cx="1156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Дуже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часто для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участі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в балах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готували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спеціальні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карнавальні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костюми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надягали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маски, і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годі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бал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перетворювався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 бал-карнавал,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або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бал-маскарад</a:t>
            </a:r>
            <a:endParaRPr lang="ru-RU" dirty="0"/>
          </a:p>
        </p:txBody>
      </p:sp>
      <p:pic>
        <p:nvPicPr>
          <p:cNvPr id="9218" name="Picture 2" descr="Local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125537"/>
            <a:ext cx="4976283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349" y="5420358"/>
            <a:ext cx="11149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                                              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Сьогодні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вишукані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бали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—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рідкісне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явище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</a:t>
            </a:r>
          </a:p>
          <a:p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Один з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найвідоміших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світі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карнавалів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проводиться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півдні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Франції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у м.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Ніцца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Відкриття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карнавалу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розпочинається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з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появи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короля і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вибору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королеви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</a:t>
            </a:r>
            <a:endParaRPr lang="ru-RU" dirty="0"/>
          </a:p>
        </p:txBody>
      </p:sp>
      <p:pic>
        <p:nvPicPr>
          <p:cNvPr id="9220" name="Picture 4" descr="Local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7"/>
            <a:ext cx="5029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209222"/>
            <a:ext cx="1142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72229"/>
                </a:solidFill>
                <a:latin typeface="courbd"/>
              </a:rPr>
              <a:t>       К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ороль кожного разу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інакший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: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це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може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бути король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Гастрономії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король Спорту, король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Сміху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король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Танцю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король Цирку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тощо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 </a:t>
            </a:r>
          </a:p>
          <a:p>
            <a:r>
              <a:rPr lang="ru-RU" b="1" dirty="0">
                <a:solidFill>
                  <a:srgbClr val="272229"/>
                </a:solidFill>
                <a:latin typeface="courbd"/>
              </a:rPr>
              <a:t> </a:t>
            </a:r>
            <a:r>
              <a:rPr lang="ru-RU" b="1" dirty="0" smtClean="0">
                <a:solidFill>
                  <a:srgbClr val="272229"/>
                </a:solidFill>
                <a:latin typeface="courbd"/>
              </a:rPr>
              <a:t>     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Найяскравішими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миттєвостями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карнавалу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вважаються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«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квіткові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баталії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» :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вулицями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міста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рухаються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величезні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барвисті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кортежі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,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схожі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на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кошики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 </a:t>
            </a:r>
            <a:r>
              <a:rPr lang="ru-RU" b="1" i="0" dirty="0" err="1" smtClean="0">
                <a:solidFill>
                  <a:srgbClr val="272229"/>
                </a:solidFill>
                <a:effectLst/>
                <a:latin typeface="courbd"/>
              </a:rPr>
              <a:t>квітів</a:t>
            </a:r>
            <a:r>
              <a:rPr lang="ru-RU" b="1" i="0" dirty="0" smtClean="0">
                <a:solidFill>
                  <a:srgbClr val="272229"/>
                </a:solidFill>
                <a:effectLst/>
                <a:latin typeface="courbd"/>
              </a:rPr>
              <a:t>.</a:t>
            </a:r>
            <a:endParaRPr lang="ru-RU" dirty="0"/>
          </a:p>
        </p:txBody>
      </p:sp>
      <p:pic>
        <p:nvPicPr>
          <p:cNvPr id="10242" name="Picture 2" descr="Local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1" y="3886200"/>
            <a:ext cx="3695699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ocal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44" y="1409551"/>
            <a:ext cx="3321844" cy="24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ocal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615"/>
            <a:ext cx="6373812" cy="47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50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529</Words>
  <Application>Microsoft Office PowerPoint</Application>
  <PresentationFormat>Произвольный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ФРАНЦІЯ - КРАЇНА ПАЛАЦІВ, ТЕАТРІВ, МУЗЕЇВ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Урок18. ФРАНЦІЯ - КРАЇНА ПАЛАЦІВ, ТЕАТРІВ, МУЗЕЇВ</dc:title>
  <dc:creator>RePack by Diakov</dc:creator>
  <cp:lastModifiedBy>ACER</cp:lastModifiedBy>
  <cp:revision>16</cp:revision>
  <dcterms:created xsi:type="dcterms:W3CDTF">2022-01-25T15:37:14Z</dcterms:created>
  <dcterms:modified xsi:type="dcterms:W3CDTF">2022-02-09T14:58:53Z</dcterms:modified>
</cp:coreProperties>
</file>