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80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82" r:id="rId10"/>
    <p:sldId id="267" r:id="rId11"/>
    <p:sldId id="268" r:id="rId12"/>
    <p:sldId id="269" r:id="rId13"/>
    <p:sldId id="270" r:id="rId14"/>
    <p:sldId id="272" r:id="rId15"/>
    <p:sldId id="273" r:id="rId16"/>
    <p:sldId id="274" r:id="rId17"/>
    <p:sldId id="275" r:id="rId18"/>
    <p:sldId id="276" r:id="rId19"/>
    <p:sldId id="277" r:id="rId20"/>
    <p:sldId id="278" r:id="rId21"/>
  </p:sldIdLst>
  <p:sldSz cx="9144000" cy="6858000" type="screen4x3"/>
  <p:notesSz cx="6858000" cy="9144000"/>
  <p:defaultTextStyle>
    <a:defPPr>
      <a:defRPr lang="uk-UA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BE628"/>
    <a:srgbClr val="17030A"/>
    <a:srgbClr val="1703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051" autoAdjust="0"/>
  </p:normalViewPr>
  <p:slideViewPr>
    <p:cSldViewPr>
      <p:cViewPr varScale="1">
        <p:scale>
          <a:sx n="82" d="100"/>
          <a:sy n="82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A816521-DF55-45BD-BB0B-A1F67A1910A1}" type="datetimeFigureOut">
              <a:rPr lang="uk-UA"/>
              <a:pPr>
                <a:defRPr/>
              </a:pPr>
              <a:t>27.09.2021</a:t>
            </a:fld>
            <a:endParaRPr lang="uk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uk-UA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uk-UA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86B9763-44FE-4022-804E-55869C0D14F1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8170830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3555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3F308D3-13E6-488D-9CB3-4DAF09028AEE}" type="slidenum">
              <a:rPr lang="uk-UA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uk-U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93E83-CF19-4A0F-9E0C-F49A0EA75C75}" type="datetimeFigureOut">
              <a:rPr lang="uk-UA"/>
              <a:pPr>
                <a:defRPr/>
              </a:pPr>
              <a:t>27.09.2021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92CCD0-CA1E-4F81-85DC-343F3A6BBCC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>
    <p:strips dir="r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4E607-DFF9-45C8-BB41-9C00DEA5A56E}" type="datetimeFigureOut">
              <a:rPr lang="uk-UA"/>
              <a:pPr>
                <a:defRPr/>
              </a:pPr>
              <a:t>27.09.2021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DEEF4-D137-4505-A17A-6D4FDD2281A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>
    <p:strips dir="r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F18EA7-2A53-42FB-BDF8-AFA3280ED0BF}" type="datetimeFigureOut">
              <a:rPr lang="uk-UA"/>
              <a:pPr>
                <a:defRPr/>
              </a:pPr>
              <a:t>27.09.2021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BC0A38-2EEE-4B76-A406-E93C4D503F3A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>
    <p:strips dir="r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0A22A-891D-4C10-8411-43F07D102338}" type="datetimeFigureOut">
              <a:rPr lang="uk-UA"/>
              <a:pPr>
                <a:defRPr/>
              </a:pPr>
              <a:t>27.09.2021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6BCA70-3E60-4DD6-A7D8-251E308EA09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>
    <p:strips dir="r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066EF4-5891-459F-982F-BA611510360E}" type="datetimeFigureOut">
              <a:rPr lang="uk-UA"/>
              <a:pPr>
                <a:defRPr/>
              </a:pPr>
              <a:t>27.09.2021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C6A00-F271-4DE5-B874-09722A7722F9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87324-06DA-45B1-AA4D-1E0A4E425AD2}" type="datetimeFigureOut">
              <a:rPr lang="uk-UA"/>
              <a:pPr>
                <a:defRPr/>
              </a:pPr>
              <a:t>27.09.2021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B04FD9-C8AF-41B0-90FD-560AE0BF08E8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>
    <p:strips dir="r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E8C8E-B9E1-4DE7-8969-A3DC75B8B296}" type="datetimeFigureOut">
              <a:rPr lang="uk-UA"/>
              <a:pPr>
                <a:defRPr/>
              </a:pPr>
              <a:t>27.09.2021</a:t>
            </a:fld>
            <a:endParaRPr lang="uk-UA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7748E9-F600-4FA8-98F4-ECFFEC4A9F6E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>
    <p:strips dir="r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4989A-FC55-4341-9068-EA08AA6D903F}" type="datetimeFigureOut">
              <a:rPr lang="uk-UA"/>
              <a:pPr>
                <a:defRPr/>
              </a:pPr>
              <a:t>27.09.2021</a:t>
            </a:fld>
            <a:endParaRPr lang="uk-UA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14814-BAB5-4F06-B3D9-4074D3289233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>
    <p:strips dir="r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5BB2BD-C4EE-4FAB-84CA-515030CC6A82}" type="datetimeFigureOut">
              <a:rPr lang="uk-UA"/>
              <a:pPr>
                <a:defRPr/>
              </a:pPr>
              <a:t>27.09.2021</a:t>
            </a:fld>
            <a:endParaRPr lang="uk-UA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497DB6-4A7A-49B3-8008-A502DC333B5D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>
    <p:strips dir="r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4F770-7AF2-4A72-8240-075869FA4B4E}" type="datetimeFigureOut">
              <a:rPr lang="uk-UA"/>
              <a:pPr>
                <a:defRPr/>
              </a:pPr>
              <a:t>27.09.2021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19342A-7969-40D0-916D-498DFAFA4036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>
    <p:strips dir="r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B9A4A0-132E-4D39-9D0E-DF663F9C2885}" type="datetimeFigureOut">
              <a:rPr lang="uk-UA"/>
              <a:pPr>
                <a:defRPr/>
              </a:pPr>
              <a:t>27.09.2021</a:t>
            </a:fld>
            <a:endParaRPr lang="uk-UA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49357C-AACA-4AB3-8BB9-545F48D1C817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Ovr>
    <a:masterClrMapping/>
  </p:clrMapOvr>
  <p:transition>
    <p:strips dir="r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uk-UA" smtClean="0"/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3B7BB6-8D2D-409F-9D02-BD360D31691B}" type="datetimeFigureOut">
              <a:rPr lang="uk-UA"/>
              <a:pPr>
                <a:defRPr/>
              </a:pPr>
              <a:t>27.09.2021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AC2DAD4-75B1-4B4F-A6F6-FBB699E669E4}" type="slidenum">
              <a:rPr lang="uk-UA"/>
              <a:pPr>
                <a:defRPr/>
              </a:pPr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>
    <p:strips dir="rd"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NULL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13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video" Target="NULL" TargetMode="External"/><Relationship Id="rId5" Type="http://schemas.openxmlformats.org/officeDocument/2006/relationships/image" Target="../media/image5.png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C:\Users\User\Desktop\фото ноти\599158_301211_30_ArtFile_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2863" y="-15875"/>
            <a:ext cx="9186863" cy="687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4"/>
          <p:cNvSpPr>
            <a:spLocks noChangeArrowheads="1"/>
          </p:cNvSpPr>
          <p:nvPr/>
        </p:nvSpPr>
        <p:spPr bwMode="black">
          <a:xfrm>
            <a:off x="0" y="1200150"/>
            <a:ext cx="8659813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uk-UA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Тема.  Що ”живе” в   </a:t>
            </a:r>
          </a:p>
          <a:p>
            <a:pPr algn="ctr">
              <a:defRPr/>
            </a:pPr>
            <a:r>
              <a:rPr lang="uk-UA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музиці?                       </a:t>
            </a:r>
          </a:p>
        </p:txBody>
      </p:sp>
      <p:pic>
        <p:nvPicPr>
          <p:cNvPr id="14339" name="Picture 1" descr="C:\Users\User\Desktop\малюнки ноти\Рисунок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4797425"/>
            <a:ext cx="7345362" cy="165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476375" y="404813"/>
          <a:ext cx="6096000" cy="687388"/>
        </p:xfrm>
        <a:graphic>
          <a:graphicData uri="http://schemas.openxmlformats.org/drawingml/2006/table">
            <a:tbl>
              <a:tblPr/>
              <a:tblGrid>
                <a:gridCol w="6096000"/>
              </a:tblGrid>
              <a:tr h="6873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1219200" algn="l"/>
                        </a:tabLst>
                      </a:pPr>
                      <a:endParaRPr kumimoji="0" lang="uk-UA" sz="4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D0D0D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114300" marR="11430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4342" name="Rectangle 1"/>
          <p:cNvSpPr>
            <a:spLocks noChangeArrowheads="1"/>
          </p:cNvSpPr>
          <p:nvPr/>
        </p:nvSpPr>
        <p:spPr bwMode="auto">
          <a:xfrm>
            <a:off x="3419475" y="-1673225"/>
            <a:ext cx="3024188" cy="6186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uk-UA" sz="4400" b="1">
                <a:ea typeface="Times New Roman" pitchFamily="18" charset="0"/>
                <a:cs typeface="Arial" charset="0"/>
              </a:rPr>
              <a:t>                      </a:t>
            </a:r>
          </a:p>
          <a:p>
            <a:endParaRPr lang="uk-UA" sz="4400" b="1">
              <a:solidFill>
                <a:srgbClr val="0D0D0D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  <a:p>
            <a:endParaRPr lang="uk-UA" sz="4400" b="1">
              <a:solidFill>
                <a:srgbClr val="0D0D0D"/>
              </a:solidFill>
              <a:latin typeface="Times New Roman" pitchFamily="18" charset="0"/>
              <a:ea typeface="Times New Roman" pitchFamily="18" charset="0"/>
              <a:cs typeface="Arial" charset="0"/>
            </a:endParaRPr>
          </a:p>
          <a:p>
            <a:r>
              <a:rPr lang="uk-UA" sz="4400" b="1">
                <a:solidFill>
                  <a:srgbClr val="0D0D0D"/>
                </a:solidFill>
                <a:latin typeface="Times New Roman" pitchFamily="18" charset="0"/>
                <a:ea typeface="Times New Roman" pitchFamily="18" charset="0"/>
                <a:cs typeface="Arial" charset="0"/>
              </a:rPr>
              <a:t>  Урок 4</a:t>
            </a:r>
          </a:p>
          <a:p>
            <a:endParaRPr lang="uk-UA" sz="4400" b="1">
              <a:ea typeface="Times New Roman" pitchFamily="18" charset="0"/>
              <a:cs typeface="Arial" charset="0"/>
            </a:endParaRPr>
          </a:p>
          <a:p>
            <a:pPr algn="ctr"/>
            <a:endParaRPr lang="uk-UA" sz="6600" b="1">
              <a:solidFill>
                <a:srgbClr val="FFC000"/>
              </a:solidFill>
              <a:ea typeface="Times New Roman" pitchFamily="18" charset="0"/>
              <a:cs typeface="Arial" charset="0"/>
            </a:endParaRPr>
          </a:p>
          <a:p>
            <a:endParaRPr lang="uk-UA" sz="6600" b="1">
              <a:solidFill>
                <a:srgbClr val="FFC000"/>
              </a:solidFill>
              <a:ea typeface="Times New Roman" pitchFamily="18" charset="0"/>
              <a:cs typeface="Arial" charset="0"/>
            </a:endParaRPr>
          </a:p>
          <a:p>
            <a:endParaRPr lang="uk-UA" sz="4400">
              <a:solidFill>
                <a:srgbClr val="FFC0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3" descr="C:\Users\User\Desktop\фото ноти\599158_301211_30_ArtFile_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Rectangle 7"/>
          <p:cNvSpPr>
            <a:spLocks noChangeArrowheads="1"/>
          </p:cNvSpPr>
          <p:nvPr/>
        </p:nvSpPr>
        <p:spPr bwMode="auto">
          <a:xfrm>
            <a:off x="0" y="-17463"/>
            <a:ext cx="9144000" cy="1446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4000" b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</a:t>
            </a:r>
            <a:r>
              <a:rPr lang="ru-RU" sz="4800" b="1" u="sng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Знайомство з композитором</a:t>
            </a:r>
            <a:endParaRPr lang="uk-UA" sz="4800" b="1" u="sng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uk-UA" sz="4000">
              <a:ea typeface="Calibri" pitchFamily="34" charset="0"/>
              <a:cs typeface="Arial" charset="0"/>
            </a:endParaRPr>
          </a:p>
        </p:txBody>
      </p:sp>
      <p:pic>
        <p:nvPicPr>
          <p:cNvPr id="26627" name="Рисунок 1" descr="Моцарт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0825" y="981075"/>
            <a:ext cx="2808288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8" name="Rectangle 8"/>
          <p:cNvSpPr>
            <a:spLocks noChangeArrowheads="1"/>
          </p:cNvSpPr>
          <p:nvPr/>
        </p:nvSpPr>
        <p:spPr bwMode="auto">
          <a:xfrm>
            <a:off x="3132138" y="847725"/>
            <a:ext cx="5832475" cy="5202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20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lang="ru-RU" sz="4000" b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Вольфганг Амадей Моцарт</a:t>
            </a:r>
            <a:endParaRPr lang="uk-UA" sz="4000" b="1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(1719 – 1787)</a:t>
            </a:r>
            <a:endParaRPr lang="uk-UA" sz="28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Австрійський композитор, піаніст, скрипаль, диригент. Написав понад 600 творів: більш як 50 симфоній, 19 опер, інструментальні концерти, </a:t>
            </a:r>
          </a:p>
          <a:p>
            <a:pPr algn="ctr" eaLnBrk="0" hangingPunct="0"/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13 струнних квартетів, </a:t>
            </a:r>
          </a:p>
          <a:p>
            <a:pPr algn="ctr" eaLnBrk="0" hangingPunct="0"/>
            <a:r>
              <a:rPr lang="ru-RU" sz="28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35 сонат для скрипки, «Реквієм» та багато інших творів.</a:t>
            </a: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66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66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66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66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66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3" descr="C:\Users\User\Desktop\фото ноти\599158_301211_30_ArtFile_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0" name="Picture 4" descr="C:\Users\User\Pictures\illustration-of-musical-background-play-pixmac-vector-8364402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188913"/>
            <a:ext cx="1584325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1" name="Rectangle 5"/>
          <p:cNvSpPr>
            <a:spLocks noChangeArrowheads="1"/>
          </p:cNvSpPr>
          <p:nvPr/>
        </p:nvSpPr>
        <p:spPr bwMode="auto">
          <a:xfrm>
            <a:off x="179388" y="131763"/>
            <a:ext cx="8785225" cy="624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3200" b="1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</a:t>
            </a:r>
            <a:r>
              <a:rPr lang="ru-RU" sz="3200" b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</a:t>
            </a:r>
            <a:r>
              <a:rPr lang="ru-RU" sz="4800" b="1" u="sng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Аналіз музичного твору</a:t>
            </a:r>
            <a:endParaRPr lang="uk-UA" sz="4800" b="1" u="sng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-"/>
            </a:pPr>
            <a:endParaRPr lang="ru-RU" sz="3200" b="1">
              <a:solidFill>
                <a:srgbClr val="170312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-"/>
            </a:pPr>
            <a:r>
              <a:rPr lang="ru-RU" sz="3200" b="1">
                <a:solidFill>
                  <a:srgbClr val="17030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Які  інструменти  виконували  основну мелодію  твору?</a:t>
            </a:r>
            <a:endParaRPr lang="uk-UA" sz="3200" b="1">
              <a:solidFill>
                <a:srgbClr val="17030A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-"/>
            </a:pPr>
            <a:r>
              <a:rPr lang="ru-RU" sz="3200" b="1">
                <a:solidFill>
                  <a:srgbClr val="17030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Який  характер  музичного  твору?</a:t>
            </a:r>
            <a:endParaRPr lang="uk-UA" sz="3200" b="1">
              <a:solidFill>
                <a:srgbClr val="17030A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-"/>
            </a:pPr>
            <a:r>
              <a:rPr lang="ru-RU" sz="3200" b="1">
                <a:solidFill>
                  <a:srgbClr val="17030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Доберіть  до  характеристики  слова,  що   </a:t>
            </a:r>
          </a:p>
          <a:p>
            <a:pPr eaLnBrk="0" hangingPunct="0"/>
            <a:r>
              <a:rPr lang="ru-RU" sz="3200" b="1">
                <a:solidFill>
                  <a:srgbClr val="17030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відповідають  цьому  твору:  </a:t>
            </a:r>
            <a:r>
              <a:rPr lang="ru-RU" sz="3200" b="1" i="1">
                <a:solidFill>
                  <a:srgbClr val="17030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радісна,  сумна,  </a:t>
            </a:r>
          </a:p>
          <a:p>
            <a:pPr eaLnBrk="0" hangingPunct="0"/>
            <a:r>
              <a:rPr lang="ru-RU" sz="3200" b="1" i="1">
                <a:solidFill>
                  <a:srgbClr val="17030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лірична,  спокійна,  схвильована,  мелодійна,  </a:t>
            </a:r>
          </a:p>
          <a:p>
            <a:pPr eaLnBrk="0" hangingPunct="0"/>
            <a:r>
              <a:rPr lang="ru-RU" sz="3200" b="1" i="1">
                <a:solidFill>
                  <a:srgbClr val="17030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рухлива,  трагічна, </a:t>
            </a:r>
            <a:r>
              <a:rPr lang="ru-RU" sz="3200" b="1">
                <a:solidFill>
                  <a:srgbClr val="17030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3200" b="1" i="1">
                <a:solidFill>
                  <a:srgbClr val="17030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святкова.</a:t>
            </a:r>
            <a:endParaRPr lang="uk-UA" sz="3200" b="1">
              <a:solidFill>
                <a:srgbClr val="17030A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>
              <a:buFontTx/>
              <a:buChar char="-"/>
            </a:pPr>
            <a:r>
              <a:rPr lang="ru-RU" sz="3200" b="1">
                <a:solidFill>
                  <a:srgbClr val="17030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Який  настрій  викликала  у  вас ця музика?   </a:t>
            </a:r>
          </a:p>
          <a:p>
            <a:pPr eaLnBrk="0" hangingPunct="0"/>
            <a:r>
              <a:rPr lang="ru-RU" sz="3200" b="1">
                <a:solidFill>
                  <a:srgbClr val="17030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Опишіть  «картину»,  яку  ви  уявляєте, слухаючи  твір.</a:t>
            </a:r>
          </a:p>
        </p:txBody>
      </p:sp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20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7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5" dur="2000"/>
                                        <p:tgtEl>
                                          <p:spTgt spid="27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8" dur="2000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2000"/>
                                        <p:tgtEl>
                                          <p:spTgt spid="27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4" dur="2000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3" descr="C:\Users\User\Desktop\фото ноти\599158_301211_30_ArtFile_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Rectangle 4"/>
          <p:cNvSpPr>
            <a:spLocks noChangeArrowheads="1"/>
          </p:cNvSpPr>
          <p:nvPr/>
        </p:nvSpPr>
        <p:spPr bwMode="auto">
          <a:xfrm>
            <a:off x="250825" y="61913"/>
            <a:ext cx="8713788" cy="1446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4000" b="1" u="sng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 творчого завдання</a:t>
            </a:r>
            <a:endParaRPr lang="uk-UA" sz="4000" b="1" u="sng">
              <a:solidFill>
                <a:srgbClr val="FF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Виберіть малюнок, який відповідає музиці  В. А. Моцарта. Розкажіть про нього. Що ви бачите?</a:t>
            </a:r>
            <a:r>
              <a:rPr lang="uk-UA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24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Поясніть свій вибір.</a:t>
            </a:r>
          </a:p>
        </p:txBody>
      </p:sp>
      <p:pic>
        <p:nvPicPr>
          <p:cNvPr id="28675" name="Picture 5" descr="C:\Users\User\Documents\untitled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313" y="1484313"/>
            <a:ext cx="4103687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6" name="Picture 6" descr="C:\Users\User\Documents\голуб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59338" y="1484313"/>
            <a:ext cx="374491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7" descr="C:\Users\User\Documents\міст 2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71550" y="4005263"/>
            <a:ext cx="7272338" cy="2447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heel spokes="2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 descr="C:\Users\User\Desktop\малюнки ноти\2944502-60575b7c1db77ffc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Прямоугольник 4"/>
          <p:cNvSpPr/>
          <p:nvPr/>
        </p:nvSpPr>
        <p:spPr>
          <a:xfrm>
            <a:off x="0" y="0"/>
            <a:ext cx="9144000" cy="63706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000" b="1" u="sng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Фізкуль</a:t>
            </a:r>
            <a:r>
              <a:rPr lang="uk-UA" sz="4800" b="1" u="sng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тхвилинка</a:t>
            </a:r>
            <a:endParaRPr lang="uk-UA" sz="4800" b="1" u="sng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4000" b="1" dirty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Встаньте, діти, посміхніться,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Землі нашій поклоніться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За день вчорашній.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І до сонця потягніться.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 різні боки нахиліться.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Веретеном покрутіться.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 присядьте, два присядьте.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І за парти тихо сядьте.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5" name="Picture 3" descr="C:\Users\User\Desktop\фото ноти\599158_301211_30_ArtFile_r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6" name="Rectangle 4"/>
          <p:cNvSpPr>
            <a:spLocks noChangeArrowheads="1"/>
          </p:cNvSpPr>
          <p:nvPr/>
        </p:nvSpPr>
        <p:spPr bwMode="auto">
          <a:xfrm>
            <a:off x="179388" y="180975"/>
            <a:ext cx="8964612" cy="623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3600" b="1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800" b="1" u="sng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Виконання пісні</a:t>
            </a:r>
          </a:p>
          <a:p>
            <a:pPr algn="ctr"/>
            <a:r>
              <a:rPr lang="ru-RU" sz="4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«Все це потрібно мені».  </a:t>
            </a:r>
          </a:p>
          <a:p>
            <a:pPr algn="ctr"/>
            <a:r>
              <a:rPr lang="ru-RU" sz="4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Сл. та муз А. Житкевича.</a:t>
            </a:r>
            <a:endParaRPr lang="uk-UA" sz="40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endParaRPr lang="uk-UA" sz="20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uk-UA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1.Милі, чарівні слова,                               2. В полі  тривкий колосок,</a:t>
            </a:r>
          </a:p>
          <a:p>
            <a:pPr eaLnBrk="0" hangingPunct="0"/>
            <a:r>
              <a:rPr lang="uk-UA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Казка стара і нова,                                        Сад і маленький лісок,</a:t>
            </a:r>
          </a:p>
          <a:p>
            <a:pPr eaLnBrk="0" hangingPunct="0"/>
            <a:r>
              <a:rPr lang="uk-UA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Мрія висока, не грізна,                               Мова моя солов’їна,</a:t>
            </a:r>
          </a:p>
          <a:p>
            <a:pPr eaLnBrk="0" hangingPunct="0"/>
            <a:r>
              <a:rPr lang="uk-UA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Ласка матусина ніжна,                                 Рідна моя Україна,</a:t>
            </a:r>
          </a:p>
          <a:p>
            <a:pPr eaLnBrk="0" hangingPunct="0"/>
            <a:r>
              <a:rPr lang="uk-UA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Татова сильна рука,                                     Чисте дзвінке джерело,</a:t>
            </a:r>
          </a:p>
          <a:p>
            <a:pPr eaLnBrk="0" hangingPunct="0"/>
            <a:r>
              <a:rPr lang="uk-UA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 повноводна ріка,                                         Миле до болю село, </a:t>
            </a:r>
          </a:p>
          <a:p>
            <a:pPr eaLnBrk="0" hangingPunct="0"/>
            <a:r>
              <a:rPr lang="uk-UA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Горді,крилаті пісні –                                     Спокій і мир на землі -</a:t>
            </a:r>
          </a:p>
          <a:p>
            <a:pPr eaLnBrk="0" hangingPunct="0"/>
            <a:r>
              <a:rPr lang="uk-UA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 це потрібно мені.                                    Все це потрібно мені.</a:t>
            </a:r>
          </a:p>
          <a:p>
            <a:pPr eaLnBrk="0" hangingPunct="0"/>
            <a:r>
              <a:rPr lang="uk-UA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Приспів:                                                                    Приспів.</a:t>
            </a:r>
          </a:p>
          <a:p>
            <a:pPr eaLnBrk="0" hangingPunct="0"/>
            <a:r>
              <a:rPr lang="uk-UA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Все, все, все,</a:t>
            </a:r>
          </a:p>
          <a:p>
            <a:pPr eaLnBrk="0" hangingPunct="0"/>
            <a:r>
              <a:rPr lang="uk-UA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Все, все, все,</a:t>
            </a:r>
          </a:p>
          <a:p>
            <a:pPr eaLnBrk="0" hangingPunct="0"/>
            <a:r>
              <a:rPr lang="uk-UA" sz="2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Все це потрібно мені! (Двічі)                                                                                               </a:t>
            </a:r>
          </a:p>
          <a:p>
            <a:pPr eaLnBrk="0" hangingPunct="0"/>
            <a:r>
              <a:rPr lang="uk-UA" sz="1100">
                <a:latin typeface="Calibri" pitchFamily="34" charset="0"/>
                <a:ea typeface="Calibri" pitchFamily="34" charset="0"/>
                <a:cs typeface="Times New Roman" pitchFamily="18" charset="0"/>
              </a:rPr>
              <a:t>                                                                                               </a:t>
            </a:r>
            <a:endParaRPr lang="uk-UA">
              <a:ea typeface="Calibri" pitchFamily="34" charset="0"/>
              <a:cs typeface="Arial" charset="0"/>
            </a:endParaRPr>
          </a:p>
        </p:txBody>
      </p:sp>
      <p:pic>
        <p:nvPicPr>
          <p:cNvPr id="31747" name="Picture 6" descr="C:\Users\User\Desktop\фото ноти\malch126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443663" y="4508500"/>
            <a:ext cx="2700337" cy="234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Shape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52563" y="5894388"/>
            <a:ext cx="487362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17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174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174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3174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174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174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174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174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3174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174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3174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174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3174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31746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6" dur="500"/>
                                        <p:tgtEl>
                                          <p:spTgt spid="31746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9" dur="500"/>
                                        <p:tgtEl>
                                          <p:spTgt spid="31746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4" dur="124455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65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3" descr="C:\Users\User\Desktop\фото ноти\599158_301211_30_ArtFile_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ик 6"/>
          <p:cNvSpPr/>
          <p:nvPr/>
        </p:nvSpPr>
        <p:spPr>
          <a:xfrm>
            <a:off x="179388" y="0"/>
            <a:ext cx="8713787" cy="3994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dirty="0">
                <a:solidFill>
                  <a:srgbClr val="C00000"/>
                </a:solidFill>
                <a:latin typeface="+mn-lt"/>
              </a:rPr>
              <a:t>   </a:t>
            </a:r>
            <a:r>
              <a:rPr lang="uk-UA" sz="4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Виконання творчого завдання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Виконайте приспів пісні ще раз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із ритмічним супроводом – плесканням ритму пісні.</a:t>
            </a:r>
          </a:p>
        </p:txBody>
      </p:sp>
      <p:pic>
        <p:nvPicPr>
          <p:cNvPr id="32771" name="Picture 3" descr="C:\Users\User\Desktop\фото ноти\95067833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8263" y="4076700"/>
            <a:ext cx="3816350" cy="208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3" name="Picture 3" descr="C:\Users\User\Desktop\фото ноти\599158_301211_30_ArtFile_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3794" name="Picture 10" descr="C:\Users\User\Pictures\musical-icon-play-blue-round-pixmac-icon-8243409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60350"/>
            <a:ext cx="136842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3795" name="Rectangle 11"/>
          <p:cNvSpPr>
            <a:spLocks noChangeArrowheads="1"/>
          </p:cNvSpPr>
          <p:nvPr/>
        </p:nvSpPr>
        <p:spPr bwMode="auto">
          <a:xfrm>
            <a:off x="0" y="87313"/>
            <a:ext cx="9144000" cy="5878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uk-UA" sz="4800" b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</a:t>
            </a:r>
            <a:r>
              <a:rPr lang="uk-UA" sz="4800" b="1" u="sng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Узагальнення вивченого   </a:t>
            </a:r>
          </a:p>
          <a:p>
            <a:pPr algn="ctr"/>
            <a:r>
              <a:rPr lang="uk-UA" sz="4800" b="1" u="sng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матеріалу. Рефлексія.</a:t>
            </a:r>
          </a:p>
          <a:p>
            <a:pPr algn="ctr"/>
            <a:r>
              <a:rPr lang="uk-UA" sz="3600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  <a:endParaRPr lang="uk-UA" sz="400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uk-UA" sz="4000" b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4400" b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Одноголосне вираження музичної   думки – це:</a:t>
            </a:r>
            <a:endParaRPr lang="uk-UA" sz="4400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uk-UA" sz="3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</a:p>
          <a:p>
            <a:pPr algn="ctr" eaLnBrk="0" hangingPunct="0"/>
            <a:r>
              <a:rPr lang="uk-UA" sz="4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а) супровід;</a:t>
            </a:r>
          </a:p>
          <a:p>
            <a:pPr algn="ctr" eaLnBrk="0" hangingPunct="0"/>
            <a:r>
              <a:rPr lang="uk-UA" sz="4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б) мелодія;</a:t>
            </a:r>
          </a:p>
          <a:p>
            <a:pPr algn="ctr" eaLnBrk="0" hangingPunct="0"/>
            <a:r>
              <a:rPr lang="uk-UA" sz="4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в) фраза.</a:t>
            </a: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7" name="Picture 3" descr="C:\Users\User\Desktop\фото ноти\599158_301211_30_ArtFile_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8" name="Рисунок 9" descr="http://shop.med-music.com.ua/img/nota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372225" y="4724400"/>
            <a:ext cx="1584325" cy="887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819" name="Прямоугольник 7"/>
          <p:cNvSpPr>
            <a:spLocks noChangeArrowheads="1"/>
          </p:cNvSpPr>
          <p:nvPr/>
        </p:nvSpPr>
        <p:spPr bwMode="auto">
          <a:xfrm>
            <a:off x="179388" y="549275"/>
            <a:ext cx="8964612" cy="3230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Об’</a:t>
            </a:r>
            <a:r>
              <a:rPr lang="ru-RU" sz="4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єднання звуків у співзвуччя – це:</a:t>
            </a:r>
            <a:r>
              <a:rPr lang="uk-UA" sz="40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uk-UA" sz="400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4000" b="1">
                <a:latin typeface="Times New Roman" pitchFamily="18" charset="0"/>
                <a:cs typeface="Times New Roman" pitchFamily="18" charset="0"/>
              </a:rPr>
              <a:t>                 а) гармонія;</a:t>
            </a:r>
          </a:p>
          <a:p>
            <a:r>
              <a:rPr lang="uk-UA" sz="4000" b="1">
                <a:latin typeface="Times New Roman" pitchFamily="18" charset="0"/>
                <a:cs typeface="Times New Roman" pitchFamily="18" charset="0"/>
              </a:rPr>
              <a:t>                 б) лад;</a:t>
            </a:r>
          </a:p>
          <a:p>
            <a:r>
              <a:rPr lang="uk-UA" sz="4000" b="1">
                <a:latin typeface="Times New Roman" pitchFamily="18" charset="0"/>
                <a:cs typeface="Times New Roman" pitchFamily="18" charset="0"/>
              </a:rPr>
              <a:t>                 в) інтервал</a:t>
            </a:r>
            <a:r>
              <a:rPr lang="uk-UA" sz="4000" b="1">
                <a:latin typeface="Calibri" pitchFamily="34" charset="0"/>
              </a:rPr>
              <a:t>.</a:t>
            </a:r>
          </a:p>
        </p:txBody>
      </p:sp>
      <p:pic>
        <p:nvPicPr>
          <p:cNvPr id="34820" name="Рисунок 10" descr="http://shop.med-music.com.ua/img/nota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59675" y="5373688"/>
            <a:ext cx="1044575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21" name="Рисунок 6" descr="http://shop.med-music.com.ua/img/nota1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64163" y="5373688"/>
            <a:ext cx="1152525" cy="1246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1" name="Picture 3" descr="C:\Users\User\Desktop\фото ноти\599158_301211_30_ArtFile_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5842" name="Rectangle 9"/>
          <p:cNvSpPr>
            <a:spLocks noChangeArrowheads="1"/>
          </p:cNvSpPr>
          <p:nvPr/>
        </p:nvSpPr>
        <p:spPr bwMode="auto">
          <a:xfrm>
            <a:off x="0" y="-49213"/>
            <a:ext cx="9144000" cy="7048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457056" anchor="ctr">
            <a:spAutoFit/>
          </a:bodyPr>
          <a:lstStyle/>
          <a:p>
            <a:pPr algn="ctr"/>
            <a:r>
              <a:rPr lang="uk-UA" sz="4000" b="1"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uk-UA" sz="4400" b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До основних музичних засобів виразності належать   </a:t>
            </a:r>
          </a:p>
          <a:p>
            <a:pPr algn="ctr"/>
            <a:r>
              <a:rPr lang="uk-UA" sz="4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</a:t>
            </a:r>
            <a:r>
              <a:rPr lang="uk-UA" sz="4000" b="1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виберіть зайве</a:t>
            </a:r>
            <a:r>
              <a:rPr lang="uk-UA" sz="4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):</a:t>
            </a:r>
          </a:p>
          <a:p>
            <a:pPr eaLnBrk="0" hangingPunct="0"/>
            <a:r>
              <a:rPr lang="uk-UA" sz="3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а) шум;</a:t>
            </a:r>
          </a:p>
          <a:p>
            <a:pPr eaLnBrk="0" hangingPunct="0"/>
            <a:r>
              <a:rPr lang="uk-UA" sz="3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б) лад;</a:t>
            </a:r>
          </a:p>
          <a:p>
            <a:pPr eaLnBrk="0" hangingPunct="0"/>
            <a:r>
              <a:rPr lang="uk-UA" sz="3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в) мелодія;</a:t>
            </a:r>
          </a:p>
          <a:p>
            <a:pPr eaLnBrk="0" hangingPunct="0"/>
            <a:r>
              <a:rPr lang="uk-UA" sz="3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г) штрих;</a:t>
            </a:r>
          </a:p>
          <a:p>
            <a:pPr eaLnBrk="0" hangingPunct="0"/>
            <a:r>
              <a:rPr lang="uk-UA" sz="3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д) лінія;</a:t>
            </a:r>
          </a:p>
          <a:p>
            <a:pPr eaLnBrk="0" hangingPunct="0"/>
            <a:r>
              <a:rPr lang="uk-UA" sz="3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е) гармонія;</a:t>
            </a:r>
          </a:p>
          <a:p>
            <a:pPr eaLnBrk="0" hangingPunct="0"/>
            <a:r>
              <a:rPr lang="uk-UA" sz="3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є) об’</a:t>
            </a:r>
            <a:r>
              <a:rPr lang="ru-RU" sz="3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єм.</a:t>
            </a:r>
          </a:p>
          <a:p>
            <a:pPr eaLnBrk="0" hangingPunct="0"/>
            <a:endParaRPr lang="uk-UA" sz="36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uk-UA" sz="36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          </a:t>
            </a:r>
            <a:endParaRPr lang="ru-RU" sz="4000" b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8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58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58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58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5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58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5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58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58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58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58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584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58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584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3" descr="C:\Users\User\Desktop\фото ноти\599158_301211_30_ArtFile_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6" name="Прямоугольник 5"/>
          <p:cNvSpPr>
            <a:spLocks noChangeArrowheads="1"/>
          </p:cNvSpPr>
          <p:nvPr/>
        </p:nvSpPr>
        <p:spPr bwMode="auto">
          <a:xfrm rot="10800000" flipV="1">
            <a:off x="755650" y="207963"/>
            <a:ext cx="838835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000" b="1">
                <a:latin typeface="Calibri" pitchFamily="34" charset="0"/>
              </a:rPr>
              <a:t>      </a:t>
            </a:r>
            <a:r>
              <a:rPr lang="uk-UA" sz="4400" b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Дивертисментом називають:</a:t>
            </a:r>
          </a:p>
        </p:txBody>
      </p:sp>
      <p:sp>
        <p:nvSpPr>
          <p:cNvPr id="36867" name="Прямоугольник 6"/>
          <p:cNvSpPr>
            <a:spLocks noChangeArrowheads="1"/>
          </p:cNvSpPr>
          <p:nvPr/>
        </p:nvSpPr>
        <p:spPr bwMode="auto">
          <a:xfrm>
            <a:off x="468313" y="1700213"/>
            <a:ext cx="8207375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4000" b="1">
                <a:latin typeface="Times New Roman" pitchFamily="18" charset="0"/>
                <a:cs typeface="Times New Roman" pitchFamily="18" charset="0"/>
              </a:rPr>
              <a:t>а) музичний твір, що складається з трьох частин;</a:t>
            </a:r>
          </a:p>
          <a:p>
            <a:r>
              <a:rPr lang="uk-UA" sz="4000" b="1">
                <a:latin typeface="Times New Roman" pitchFamily="18" charset="0"/>
                <a:cs typeface="Times New Roman" pitchFamily="18" charset="0"/>
              </a:rPr>
              <a:t>б) музичний твір для одного інструмента;</a:t>
            </a:r>
          </a:p>
          <a:p>
            <a:r>
              <a:rPr lang="uk-UA" sz="4000" b="1">
                <a:latin typeface="Times New Roman" pitchFamily="18" charset="0"/>
                <a:cs typeface="Times New Roman" pitchFamily="18" charset="0"/>
              </a:rPr>
              <a:t>в) музичний інструментальний твір, що складається з 4 – 10 частин.</a:t>
            </a:r>
          </a:p>
        </p:txBody>
      </p:sp>
      <p:pic>
        <p:nvPicPr>
          <p:cNvPr id="36868" name="Picture 3" descr="C:\Users\User\Desktop\малюнки ноти\vodaiogon_kluch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1187450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68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 descr="C:\Users\User\Desktop\фото ноти\599158_301211_30_ArtFile_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Прямоугольник 7"/>
          <p:cNvSpPr>
            <a:spLocks noChangeArrowheads="1"/>
          </p:cNvSpPr>
          <p:nvPr/>
        </p:nvSpPr>
        <p:spPr bwMode="auto">
          <a:xfrm>
            <a:off x="179388" y="0"/>
            <a:ext cx="8785225" cy="655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4800" b="1" u="sng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Повторення вивченого матеріалу</a:t>
            </a:r>
          </a:p>
          <a:p>
            <a:r>
              <a:rPr lang="uk-UA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360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3600" b="1">
                <a:latin typeface="Times New Roman" pitchFamily="18" charset="0"/>
                <a:cs typeface="Times New Roman" pitchFamily="18" charset="0"/>
              </a:rPr>
              <a:t>Розкажіть про значення музики у житті людини.</a:t>
            </a:r>
          </a:p>
          <a:p>
            <a:r>
              <a:rPr lang="uk-UA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</a:t>
            </a:r>
            <a:r>
              <a:rPr lang="uk-UA" sz="3600" b="1">
                <a:latin typeface="Times New Roman" pitchFamily="18" charset="0"/>
                <a:cs typeface="Times New Roman" pitchFamily="18" charset="0"/>
              </a:rPr>
              <a:t>  Назвіть джерела, з яких ми можемо слухати музику кожного дня.</a:t>
            </a:r>
          </a:p>
          <a:p>
            <a:r>
              <a:rPr lang="uk-UA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uk-UA" sz="3600" b="1">
                <a:latin typeface="Times New Roman" pitchFamily="18" charset="0"/>
                <a:cs typeface="Times New Roman" pitchFamily="18" charset="0"/>
              </a:rPr>
              <a:t> Що таке шедевр? </a:t>
            </a:r>
          </a:p>
          <a:p>
            <a:r>
              <a:rPr lang="uk-UA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uk-UA" sz="3600" b="1">
                <a:latin typeface="Times New Roman" pitchFamily="18" charset="0"/>
                <a:cs typeface="Times New Roman" pitchFamily="18" charset="0"/>
              </a:rPr>
              <a:t> Назвіть шедевр Й. Баха, який звучав на попередньому уроці.</a:t>
            </a:r>
          </a:p>
          <a:p>
            <a:r>
              <a:rPr lang="uk-UA" sz="36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uk-UA" sz="3600" b="1">
                <a:latin typeface="Times New Roman" pitchFamily="18" charset="0"/>
                <a:cs typeface="Times New Roman" pitchFamily="18" charset="0"/>
              </a:rPr>
              <a:t> Пригадайте визначення поняття «мелодія».</a:t>
            </a:r>
          </a:p>
        </p:txBody>
      </p:sp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84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84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4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843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89" name="Picture 3" descr="C:\Users\User\Desktop\фото ноти\599158_301211_30_ArtFile_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539750" y="476250"/>
            <a:ext cx="8135938" cy="3294063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Домашнє завдання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uk-UA" sz="4000" b="1" dirty="0">
              <a:solidFill>
                <a:schemeClr val="accent6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dirty="0">
                <a:solidFill>
                  <a:schemeClr val="accent6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uk-UA" sz="4000" b="1" dirty="0">
                <a:solidFill>
                  <a:srgbClr val="17030A"/>
                </a:solidFill>
                <a:latin typeface="Times New Roman" pitchFamily="18" charset="0"/>
                <a:cs typeface="Times New Roman" pitchFamily="18" charset="0"/>
              </a:rPr>
              <a:t>Послухайте музику з телеекрана.</a:t>
            </a:r>
          </a:p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dirty="0">
                <a:solidFill>
                  <a:srgbClr val="17030A"/>
                </a:solidFill>
                <a:latin typeface="Times New Roman" pitchFamily="18" charset="0"/>
                <a:cs typeface="Times New Roman" pitchFamily="18" charset="0"/>
              </a:rPr>
              <a:t>Розкажіть про мелодію, лад та гармонію прослуханих творів.</a:t>
            </a: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" descr="C:\Users\User\Desktop\фото ноти\599158_301211_30_ArtFile_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179388" y="1588"/>
            <a:ext cx="8785225" cy="5942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uk-UA" sz="4800" b="1" u="sng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Бесіда про засоби музичної виразності</a:t>
            </a:r>
            <a:r>
              <a:rPr lang="uk-UA" sz="4800" u="sng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</a:t>
            </a:r>
          </a:p>
          <a:p>
            <a:r>
              <a:rPr lang="uk-UA" sz="3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Головним виражальним засобом музики є</a:t>
            </a:r>
            <a:r>
              <a:rPr lang="uk-UA" sz="32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3200" b="1" i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звук</a:t>
            </a:r>
            <a:r>
              <a:rPr lang="uk-UA" sz="3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uk-UA" sz="3200" i="1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eaLnBrk="0" hangingPunct="0"/>
            <a:r>
              <a:rPr lang="uk-UA" sz="3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Саме</a:t>
            </a:r>
            <a:r>
              <a:rPr lang="uk-UA" sz="3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3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музичний звук відрізняється від будь-якого</a:t>
            </a:r>
          </a:p>
          <a:p>
            <a:pPr eaLnBrk="0" hangingPunct="0"/>
            <a:r>
              <a:rPr lang="uk-UA" sz="3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іншого звучання чи шуму. Звуки створюють мелодію музичного твору.</a:t>
            </a:r>
          </a:p>
          <a:p>
            <a:pPr algn="ctr" eaLnBrk="0" hangingPunct="0"/>
            <a:r>
              <a:rPr lang="uk-UA" sz="3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uk-UA" sz="3200" b="1" i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Мелодія</a:t>
            </a:r>
            <a:r>
              <a:rPr lang="uk-UA" sz="3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у творі є найголовнішою, саме вона визначає всі засоби виразності </a:t>
            </a:r>
          </a:p>
          <a:p>
            <a:pPr algn="ctr" eaLnBrk="0" hangingPunct="0"/>
            <a:r>
              <a:rPr lang="uk-UA" sz="3200" i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(лад, ритм, тембр, динаміку).</a:t>
            </a:r>
            <a:endParaRPr lang="uk-UA" sz="3200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uk-UA" sz="320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Разом із мелодією «живе» лад, без нього вона не могла б існувати.</a:t>
            </a:r>
          </a:p>
        </p:txBody>
      </p:sp>
      <p:pic>
        <p:nvPicPr>
          <p:cNvPr id="19459" name="Picture 1" descr="C:\Users\User\Desktop\малюнки ноти\Рисунок1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11188" y="5589588"/>
            <a:ext cx="7632700" cy="1268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94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4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94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4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4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94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 descr="C:\Users\User\Desktop\фото ноти\599158_301211_30_ArtFile_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Прямоугольник 9"/>
          <p:cNvSpPr/>
          <p:nvPr/>
        </p:nvSpPr>
        <p:spPr>
          <a:xfrm>
            <a:off x="179388" y="566678"/>
            <a:ext cx="8785225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800" b="1" u="sng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Музичний </a:t>
            </a:r>
            <a:r>
              <a:rPr lang="uk-UA" sz="4800" b="1" u="sng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словничок      </a:t>
            </a:r>
            <a:r>
              <a:rPr lang="uk-UA" sz="44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Мелодія</a:t>
            </a:r>
            <a:r>
              <a:rPr lang="uk-UA" sz="4400" b="1" i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одноголосне </a:t>
            </a:r>
            <a:r>
              <a:rPr lang="uk-UA" sz="4400" b="1" dirty="0" err="1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вираженнямузичної</a:t>
            </a:r>
            <a:r>
              <a:rPr lang="uk-UA" sz="4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4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думки, основний елемент музики.</a:t>
            </a:r>
          </a:p>
        </p:txBody>
      </p:sp>
      <p:pic>
        <p:nvPicPr>
          <p:cNvPr id="20483" name="Picture 3" descr="C:\Users\User\Desktop\малюнки ноти\yak-rahuvati-not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8263" y="4868863"/>
            <a:ext cx="33115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3" descr="C:\Users\User\Desktop\фото ноти\599158_301211_30_ArtFile_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Прямоугольник 5"/>
          <p:cNvSpPr/>
          <p:nvPr/>
        </p:nvSpPr>
        <p:spPr>
          <a:xfrm>
            <a:off x="468313" y="549275"/>
            <a:ext cx="8351837" cy="323215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4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Гармонія</a:t>
            </a:r>
            <a:r>
              <a:rPr lang="uk-UA" sz="4000" b="1" i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40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uk-UA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об’єднання звуків у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співзвуччя, це акорди та їхнє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uk-UA" sz="40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послідовне звучання.</a:t>
            </a:r>
          </a:p>
        </p:txBody>
      </p:sp>
      <p:pic>
        <p:nvPicPr>
          <p:cNvPr id="21507" name="Picture 3" descr="C:\Users\User\Desktop\малюнки ноти\yak-rahuvati-not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148263" y="4868863"/>
            <a:ext cx="33115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8" name="Прямоугольник 4"/>
          <p:cNvSpPr>
            <a:spLocks noChangeArrowheads="1"/>
          </p:cNvSpPr>
          <p:nvPr/>
        </p:nvSpPr>
        <p:spPr bwMode="auto">
          <a:xfrm>
            <a:off x="0" y="260350"/>
            <a:ext cx="91440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uk-UA" sz="4000" b="1">
                <a:solidFill>
                  <a:srgbClr val="C00000"/>
                </a:solidFill>
                <a:latin typeface="Calibri" pitchFamily="34" charset="0"/>
              </a:rPr>
              <a:t>   </a:t>
            </a:r>
            <a:r>
              <a:rPr lang="uk-UA" sz="4800" b="1" u="sng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Музичний словничок</a:t>
            </a:r>
          </a:p>
        </p:txBody>
      </p:sp>
    </p:spTree>
  </p:cSld>
  <p:clrMapOvr>
    <a:masterClrMapping/>
  </p:clrMapOvr>
  <p:transition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8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9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0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1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2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32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3" descr="C:\Users\User\Desktop\фото ноти\599158_301211_30_ArtFile_r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7" name="Rectangle 3"/>
          <p:cNvSpPr>
            <a:spLocks noChangeArrowheads="1"/>
          </p:cNvSpPr>
          <p:nvPr/>
        </p:nvSpPr>
        <p:spPr bwMode="auto">
          <a:xfrm>
            <a:off x="0" y="1427163"/>
            <a:ext cx="8893175" cy="1384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uk-UA" sz="4000" b="1" i="1">
                <a:solidFill>
                  <a:srgbClr val="C00000"/>
                </a:solidFill>
                <a:latin typeface="Calibri" pitchFamily="34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uk-UA" sz="4400" b="1" i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Лад</a:t>
            </a:r>
            <a:r>
              <a:rPr lang="uk-UA" sz="4000" b="1" i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uk-UA" sz="4000" b="1">
                <a:solidFill>
                  <a:srgbClr val="10253F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– </a:t>
            </a:r>
            <a:r>
              <a:rPr lang="uk-UA" sz="4000" b="1">
                <a:solidFill>
                  <a:srgbClr val="0D0D0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система висотних зв’</a:t>
            </a:r>
            <a:r>
              <a:rPr lang="ru-RU" sz="4000" b="1">
                <a:solidFill>
                  <a:srgbClr val="0D0D0D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язків  між музичними звуками.</a:t>
            </a:r>
          </a:p>
        </p:txBody>
      </p:sp>
      <p:sp>
        <p:nvSpPr>
          <p:cNvPr id="22531" name="Rectangle 12"/>
          <p:cNvSpPr>
            <a:spLocks noChangeArrowheads="1"/>
          </p:cNvSpPr>
          <p:nvPr/>
        </p:nvSpPr>
        <p:spPr bwMode="auto">
          <a:xfrm>
            <a:off x="395288" y="3136900"/>
            <a:ext cx="8748712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4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Найпопулярніші лади: </a:t>
            </a:r>
          </a:p>
          <a:p>
            <a:r>
              <a:rPr lang="ru-RU" sz="4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          </a:t>
            </a:r>
            <a:r>
              <a:rPr lang="ru-RU" sz="4000" b="1" i="1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мажорний, мінорний.</a:t>
            </a:r>
          </a:p>
        </p:txBody>
      </p:sp>
      <p:sp>
        <p:nvSpPr>
          <p:cNvPr id="22532" name="Прямоугольник 5"/>
          <p:cNvSpPr>
            <a:spLocks noChangeArrowheads="1"/>
          </p:cNvSpPr>
          <p:nvPr/>
        </p:nvSpPr>
        <p:spPr bwMode="auto">
          <a:xfrm>
            <a:off x="0" y="188913"/>
            <a:ext cx="91440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800" b="1" u="sng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Музичний словничок</a:t>
            </a:r>
            <a:endParaRPr lang="uk-UA" sz="4800" u="sng"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22533" name="Picture 3" descr="C:\Users\User\Desktop\малюнки ноти\yak-rahuvati-noti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148263" y="4868863"/>
            <a:ext cx="33115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5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7" name="Picture 3" descr="C:\Users\User\Desktop\фото ноти\599158_301211_30_ArtFile_r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578" name="Picture 3" descr="C:\Users\User\Desktop\малюнки ноти\2950707-f21731d9f66a4fef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5288" y="3500438"/>
            <a:ext cx="8353425" cy="288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79" name="Rectangle 4"/>
          <p:cNvSpPr>
            <a:spLocks noChangeArrowheads="1"/>
          </p:cNvSpPr>
          <p:nvPr/>
        </p:nvSpPr>
        <p:spPr bwMode="auto">
          <a:xfrm>
            <a:off x="179388" y="-1588"/>
            <a:ext cx="8964612" cy="2652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4800" b="1" u="sng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Музичне сприймання</a:t>
            </a:r>
          </a:p>
          <a:p>
            <a:pPr algn="ctr"/>
            <a:endParaRPr lang="ru-RU" sz="4000" b="1">
              <a:solidFill>
                <a:srgbClr val="170312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/>
            <a:r>
              <a:rPr lang="ru-RU" sz="4000" b="1">
                <a:solidFill>
                  <a:srgbClr val="170312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В. М. Моцарт. Алегро із дивертисменту для оркестру  № 11.</a:t>
            </a:r>
          </a:p>
        </p:txBody>
      </p:sp>
      <p:pic>
        <p:nvPicPr>
          <p:cNvPr id="2" name="Shape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403350" y="5932488"/>
            <a:ext cx="487363" cy="487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" fill="hold">
                      <p:stCondLst>
                        <p:cond delay="0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9" dur="163619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video>
              <p:cMediaNode vol="80000">
                <p:cTn id="20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video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1" name="Picture 3" descr="C:\Users\User\Desktop\фото ноти\599158_301211_30_ArtFile_ru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2" name="Rectangle 3"/>
          <p:cNvSpPr>
            <a:spLocks noChangeArrowheads="1"/>
          </p:cNvSpPr>
          <p:nvPr/>
        </p:nvSpPr>
        <p:spPr bwMode="auto">
          <a:xfrm>
            <a:off x="395288" y="233363"/>
            <a:ext cx="8280400" cy="5202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ru-RU" sz="4800" b="1" u="sng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Музичний словничок</a:t>
            </a:r>
            <a:endParaRPr lang="uk-UA" sz="4800" b="1" u="sng">
              <a:solidFill>
                <a:srgbClr val="C00000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algn="ctr" eaLnBrk="0" hangingPunct="0"/>
            <a:r>
              <a:rPr lang="ru-RU" sz="4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</a:p>
          <a:p>
            <a:pPr algn="ctr" eaLnBrk="0" hangingPunct="0"/>
            <a:r>
              <a:rPr lang="ru-RU" sz="4000" b="1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 </a:t>
            </a:r>
            <a:r>
              <a:rPr lang="ru-RU" sz="4000" b="1" i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400" b="1" i="1">
                <a:solidFill>
                  <a:srgbClr val="C0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Дивертисмент</a:t>
            </a:r>
            <a:r>
              <a:rPr lang="ru-RU" sz="4000" b="1" i="1">
                <a:solidFill>
                  <a:srgbClr val="17030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000" b="1">
                <a:solidFill>
                  <a:srgbClr val="17030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- музичний інструментальний твір, що складається з декількох частин</a:t>
            </a:r>
            <a:r>
              <a:rPr lang="uk-UA" sz="4000" b="1">
                <a:solidFill>
                  <a:srgbClr val="17030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lang="ru-RU" sz="4000" b="1">
                <a:solidFill>
                  <a:srgbClr val="17030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(переважно 4 – 10) і призначається для різних інструментальних складів.</a:t>
            </a:r>
            <a:r>
              <a:rPr lang="ru-RU" sz="1100">
                <a:solidFill>
                  <a:srgbClr val="17030A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endParaRPr lang="ru-RU">
              <a:solidFill>
                <a:srgbClr val="17030A"/>
              </a:solidFill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</p:txBody>
      </p:sp>
      <p:pic>
        <p:nvPicPr>
          <p:cNvPr id="25603" name="Picture 3" descr="C:\Users\User\Desktop\малюнки ноти\yak-rahuvati-noti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51500" y="4868863"/>
            <a:ext cx="2808288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32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56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lum contrast="20000"/>
          </a:blip>
          <a:srcRect/>
          <a:stretch>
            <a:fillRect/>
          </a:stretch>
        </p:blipFill>
        <p:spPr bwMode="auto">
          <a:xfrm>
            <a:off x="2051720" y="3037776"/>
            <a:ext cx="5112568" cy="38202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3284983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>ДИВЕРТИСМЕНТ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(фр.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розвага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, забава)</a:t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Різновид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оркестрової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сюїти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- цикл 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кількох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розважальних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п’єс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веселого </a:t>
            </a:r>
            <a:r>
              <a:rPr lang="ru-RU" b="1" dirty="0" err="1" smtClean="0">
                <a:latin typeface="Times New Roman" pitchFamily="18" charset="0"/>
                <a:cs typeface="Times New Roman" pitchFamily="18" charset="0"/>
              </a:rPr>
              <a:t>танцювального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 характеру.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 flipV="1">
            <a:off x="1371600" y="6857999"/>
            <a:ext cx="6400800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1087</TotalTime>
  <Words>667</Words>
  <Application>Microsoft Office PowerPoint</Application>
  <PresentationFormat>Экран (4:3)</PresentationFormat>
  <Paragraphs>121</Paragraphs>
  <Slides>20</Slides>
  <Notes>1</Notes>
  <HiddenSlides>0</HiddenSlides>
  <MMClips>2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ДИВЕРТИСМЕНТ  (фр.- розвага , забава) Різновид оркестрової сюїти - цикл із кількох розважальних п’єс веселого танцювального характеру.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ACER</cp:lastModifiedBy>
  <cp:revision>127</cp:revision>
  <dcterms:created xsi:type="dcterms:W3CDTF">2013-12-02T07:40:43Z</dcterms:created>
  <dcterms:modified xsi:type="dcterms:W3CDTF">2021-09-27T15:24:31Z</dcterms:modified>
</cp:coreProperties>
</file>