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4" r:id="rId5"/>
    <p:sldId id="265" r:id="rId6"/>
    <p:sldId id="266" r:id="rId7"/>
    <p:sldId id="267" r:id="rId8"/>
    <p:sldId id="268" r:id="rId9"/>
    <p:sldId id="269" r:id="rId10"/>
    <p:sldId id="271" r:id="rId11"/>
    <p:sldId id="270" r:id="rId12"/>
    <p:sldId id="272" r:id="rId13"/>
    <p:sldId id="27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tx1"/>
                </a:solidFill>
              </a:rPr>
              <a:t>Українська автентична музика</a:t>
            </a:r>
            <a:endParaRPr lang="uk-UA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4277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Гурт «</a:t>
            </a:r>
            <a:r>
              <a:rPr lang="uk-UA" dirty="0" err="1" smtClean="0"/>
              <a:t>Даха</a:t>
            </a:r>
            <a:r>
              <a:rPr lang="uk-UA" dirty="0" smtClean="0"/>
              <a:t> </a:t>
            </a:r>
            <a:r>
              <a:rPr lang="uk-UA" dirty="0" err="1" smtClean="0"/>
              <a:t>Браха</a:t>
            </a:r>
            <a:r>
              <a:rPr lang="uk-UA" dirty="0" smtClean="0"/>
              <a:t>»</a:t>
            </a:r>
            <a:endParaRPr lang="uk-UA" dirty="0"/>
          </a:p>
        </p:txBody>
      </p:sp>
      <p:pic>
        <p:nvPicPr>
          <p:cNvPr id="10242" name="Picture 2" descr="C:\Users\serg\Desktop\весенний етюд\31__10_650x4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40768"/>
            <a:ext cx="8712968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2821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Гурт «Очеретяний кіт»</a:t>
            </a:r>
            <a:endParaRPr lang="uk-UA" b="1" dirty="0"/>
          </a:p>
        </p:txBody>
      </p:sp>
      <p:pic>
        <p:nvPicPr>
          <p:cNvPr id="9218" name="Picture 2" descr="C:\Users\serg\Desktop\весенний етюд\25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40768"/>
            <a:ext cx="8712968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3975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88640"/>
            <a:ext cx="8640960" cy="6336704"/>
          </a:xfrm>
        </p:spPr>
        <p:txBody>
          <a:bodyPr>
            <a:normAutofit/>
          </a:bodyPr>
          <a:lstStyle/>
          <a:p>
            <a:r>
              <a:rPr lang="uk-UA" sz="2800" dirty="0" smtClean="0">
                <a:solidFill>
                  <a:srgbClr val="000000"/>
                </a:solidFill>
                <a:latin typeface="verdana"/>
              </a:rPr>
              <a:t/>
            </a:r>
            <a:br>
              <a:rPr lang="uk-UA" sz="2800" dirty="0" smtClean="0">
                <a:solidFill>
                  <a:srgbClr val="000000"/>
                </a:solidFill>
                <a:latin typeface="verdana"/>
              </a:rPr>
            </a:br>
            <a:r>
              <a:rPr lang="uk-UA" sz="2800" dirty="0">
                <a:solidFill>
                  <a:srgbClr val="000000"/>
                </a:solidFill>
                <a:latin typeface="verdana"/>
              </a:rPr>
              <a:t/>
            </a:r>
            <a:br>
              <a:rPr lang="uk-UA" sz="2800" dirty="0">
                <a:solidFill>
                  <a:srgbClr val="000000"/>
                </a:solidFill>
                <a:latin typeface="verdana"/>
              </a:rPr>
            </a:br>
            <a:r>
              <a:rPr lang="uk-UA" sz="2800" dirty="0" smtClean="0">
                <a:solidFill>
                  <a:srgbClr val="000000"/>
                </a:solidFill>
                <a:latin typeface="verdana"/>
              </a:rPr>
              <a:t>До </a:t>
            </a:r>
            <a:r>
              <a:rPr lang="uk-UA" sz="2800" dirty="0">
                <a:solidFill>
                  <a:srgbClr val="000000"/>
                </a:solidFill>
                <a:latin typeface="verdana"/>
              </a:rPr>
              <a:t>фольклорної музики можна віднести і сучасний напрям рок-музики - фолк-рок.</a:t>
            </a:r>
            <a:r>
              <a:rPr lang="uk-UA" sz="2800" dirty="0"/>
              <a:t/>
            </a:r>
            <a:br>
              <a:rPr lang="uk-UA" sz="2800" dirty="0"/>
            </a:br>
            <a:r>
              <a:rPr lang="uk-UA" sz="2800" dirty="0">
                <a:solidFill>
                  <a:srgbClr val="000000"/>
                </a:solidFill>
                <a:latin typeface="verdana"/>
              </a:rPr>
              <a:t>Цей музичний напрямок сформувався наприкінці 50-х - на початку 60-х років </a:t>
            </a:r>
            <a:r>
              <a:rPr lang="en-US" sz="2800" dirty="0">
                <a:solidFill>
                  <a:srgbClr val="000000"/>
                </a:solidFill>
                <a:latin typeface="verdana"/>
              </a:rPr>
              <a:t>XX </a:t>
            </a:r>
            <a:r>
              <a:rPr lang="uk-UA" sz="2800" dirty="0">
                <a:solidFill>
                  <a:srgbClr val="000000"/>
                </a:solidFill>
                <a:latin typeface="verdana"/>
              </a:rPr>
              <a:t>століття. Найбільша популярність </a:t>
            </a:r>
            <a:r>
              <a:rPr lang="uk-UA" sz="2800" dirty="0" err="1">
                <a:solidFill>
                  <a:srgbClr val="000000"/>
                </a:solidFill>
                <a:latin typeface="verdana"/>
              </a:rPr>
              <a:t>фолкроку</a:t>
            </a:r>
            <a:r>
              <a:rPr lang="uk-UA" sz="2800" dirty="0">
                <a:solidFill>
                  <a:srgbClr val="000000"/>
                </a:solidFill>
                <a:latin typeface="verdana"/>
              </a:rPr>
              <a:t> припала на середину 60-х років, коли на сцені з'явилися Річі </a:t>
            </a:r>
            <a:r>
              <a:rPr lang="uk-UA" sz="2800" dirty="0" err="1">
                <a:solidFill>
                  <a:srgbClr val="000000"/>
                </a:solidFill>
                <a:latin typeface="verdana"/>
              </a:rPr>
              <a:t>Хейвенс</a:t>
            </a:r>
            <a:r>
              <a:rPr lang="uk-UA" sz="2800" dirty="0">
                <a:solidFill>
                  <a:srgbClr val="000000"/>
                </a:solidFill>
                <a:latin typeface="verdana"/>
              </a:rPr>
              <a:t>, Джоні Мітчелл, Мелані, а також найрізноманітніші групи, що використовували у своїх композиціях елементи народної музики.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7224153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body" idx="1"/>
          </p:nvPr>
        </p:nvSpPr>
        <p:spPr>
          <a:xfrm>
            <a:off x="179512" y="260648"/>
            <a:ext cx="8712968" cy="6264696"/>
          </a:xfrm>
        </p:spPr>
        <p:txBody>
          <a:bodyPr>
            <a:normAutofit/>
          </a:bodyPr>
          <a:lstStyle/>
          <a:p>
            <a:r>
              <a:rPr lang="uk-UA" sz="4800" dirty="0" smtClean="0">
                <a:solidFill>
                  <a:schemeClr val="tx1"/>
                </a:solidFill>
              </a:rPr>
              <a:t>Вивчення пісні.</a:t>
            </a:r>
          </a:p>
          <a:p>
            <a:r>
              <a:rPr lang="uk-UA" sz="2800" dirty="0" smtClean="0">
                <a:solidFill>
                  <a:schemeClr val="tx1"/>
                </a:solidFill>
              </a:rPr>
              <a:t>Чом ти не прийшов, як місяць зійшов, я тебе чекала.</a:t>
            </a:r>
          </a:p>
          <a:p>
            <a:r>
              <a:rPr lang="uk-UA" sz="2800" dirty="0" smtClean="0">
                <a:solidFill>
                  <a:schemeClr val="tx1"/>
                </a:solidFill>
              </a:rPr>
              <a:t> Чи коня не мав, чи стежки не знав, мати не пускала.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smtClean="0">
                <a:solidFill>
                  <a:schemeClr val="tx1"/>
                </a:solidFill>
              </a:rPr>
              <a:t>2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endParaRPr lang="uk-UA" sz="2800" dirty="0">
              <a:solidFill>
                <a:schemeClr val="tx1"/>
              </a:solidFill>
            </a:endParaRPr>
          </a:p>
          <a:p>
            <a:endParaRPr lang="uk-UA" sz="2800" smtClean="0">
              <a:solidFill>
                <a:schemeClr val="tx1"/>
              </a:solidFill>
            </a:endParaRPr>
          </a:p>
          <a:p>
            <a:r>
              <a:rPr lang="uk-UA" sz="2800" smtClean="0">
                <a:solidFill>
                  <a:schemeClr val="tx1"/>
                </a:solidFill>
              </a:rPr>
              <a:t>І </a:t>
            </a:r>
            <a:r>
              <a:rPr lang="uk-UA" sz="2800" dirty="0" smtClean="0">
                <a:solidFill>
                  <a:schemeClr val="tx1"/>
                </a:solidFill>
              </a:rPr>
              <a:t>коня я мав, і стежку я знав, і мати пускала.</a:t>
            </a:r>
            <a:r>
              <a:rPr lang="uk-UA" sz="2800" dirty="0">
                <a:solidFill>
                  <a:schemeClr val="tx1"/>
                </a:solidFill>
              </a:rPr>
              <a:t/>
            </a:r>
            <a:br>
              <a:rPr lang="uk-UA" sz="2800" dirty="0">
                <a:solidFill>
                  <a:schemeClr val="tx1"/>
                </a:solidFill>
              </a:rPr>
            </a:br>
            <a:r>
              <a:rPr lang="uk-UA" sz="2800" i="1" dirty="0" smtClean="0">
                <a:solidFill>
                  <a:schemeClr val="tx1"/>
                </a:solidFill>
              </a:rPr>
              <a:t>Найменша сестра, бодай не зросла сідельце схов</a:t>
            </a:r>
            <a:r>
              <a:rPr lang="uk-UA" sz="2800" dirty="0" smtClean="0">
                <a:solidFill>
                  <a:schemeClr val="tx1"/>
                </a:solidFill>
              </a:rPr>
              <a:t>ала</a:t>
            </a:r>
            <a:r>
              <a:rPr lang="uk-UA" sz="2800" dirty="0" smtClean="0">
                <a:solidFill>
                  <a:schemeClr val="tx1"/>
                </a:solidFill>
              </a:rPr>
              <a:t>.  </a:t>
            </a:r>
          </a:p>
          <a:p>
            <a:endParaRPr lang="uk-UA" sz="2800" dirty="0">
              <a:solidFill>
                <a:schemeClr val="tx1"/>
              </a:solidFill>
            </a:endParaRPr>
          </a:p>
          <a:p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 smtClean="0">
                <a:solidFill>
                  <a:schemeClr val="tx1"/>
                </a:solidFill>
              </a:rPr>
              <a:t>А старша сестра, сідельце знайшла, к</a:t>
            </a:r>
            <a:r>
              <a:rPr lang="en-US" sz="2800" dirty="0" smtClean="0">
                <a:solidFill>
                  <a:schemeClr val="tx1"/>
                </a:solidFill>
              </a:rPr>
              <a:t>o</a:t>
            </a:r>
            <a:r>
              <a:rPr lang="uk-UA" sz="2800" dirty="0" err="1" smtClean="0">
                <a:solidFill>
                  <a:schemeClr val="tx1"/>
                </a:solidFill>
              </a:rPr>
              <a:t>н</a:t>
            </a:r>
            <a:r>
              <a:rPr lang="uk-UA" sz="2800" dirty="0" err="1" smtClean="0">
                <a:solidFill>
                  <a:schemeClr val="tx1"/>
                </a:solidFill>
              </a:rPr>
              <a:t>я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smtClean="0">
                <a:solidFill>
                  <a:schemeClr val="tx1"/>
                </a:solidFill>
              </a:rPr>
              <a:t>осідл</a:t>
            </a:r>
            <a:r>
              <a:rPr lang="uk-UA" sz="2800" dirty="0" smtClean="0">
                <a:solidFill>
                  <a:schemeClr val="tx1"/>
                </a:solidFill>
              </a:rPr>
              <a:t>ала – Поїдь братику до дівчиноньки, що тебе чекала .</a:t>
            </a:r>
            <a:r>
              <a:rPr lang="uk-UA" sz="2800" dirty="0">
                <a:solidFill>
                  <a:schemeClr val="tx1"/>
                </a:solidFill>
              </a:rPr>
              <a:t/>
            </a:r>
            <a:br>
              <a:rPr lang="uk-UA" sz="2800" dirty="0">
                <a:solidFill>
                  <a:schemeClr val="tx1"/>
                </a:solidFill>
              </a:rPr>
            </a:br>
            <a:r>
              <a:rPr lang="uk-UA" dirty="0"/>
              <a:t>Послухай пісні фолк-року у виконанні сучасних українських гуртів та порівняй їхнє звучання з народними піснями в автентичному виконанні, які щойно звучали.</a:t>
            </a:r>
          </a:p>
        </p:txBody>
      </p:sp>
    </p:spTree>
    <p:extLst>
      <p:ext uri="{BB962C8B-B14F-4D97-AF65-F5344CB8AC3E}">
        <p14:creationId xmlns:p14="http://schemas.microsoft.com/office/powerpoint/2010/main" val="1534022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6408712"/>
          </a:xfrm>
        </p:spPr>
        <p:txBody>
          <a:bodyPr>
            <a:normAutofit/>
          </a:bodyPr>
          <a:lstStyle/>
          <a:p>
            <a:pPr algn="l"/>
            <a:r>
              <a:rPr lang="uk-UA" sz="2800" dirty="0">
                <a:solidFill>
                  <a:srgbClr val="000000"/>
                </a:solidFill>
                <a:latin typeface="verdana"/>
              </a:rPr>
              <a:t>Автентичне виконавство, </a:t>
            </a:r>
            <a:r>
              <a:rPr lang="uk-UA" sz="2800" dirty="0" err="1">
                <a:solidFill>
                  <a:srgbClr val="000000"/>
                </a:solidFill>
                <a:latin typeface="verdana"/>
              </a:rPr>
              <a:t>автентизм</a:t>
            </a:r>
            <a:r>
              <a:rPr lang="uk-UA" sz="2800" dirty="0">
                <a:solidFill>
                  <a:srgbClr val="000000"/>
                </a:solidFill>
                <a:latin typeface="verdana"/>
              </a:rPr>
              <a:t> (від </a:t>
            </a:r>
            <a:r>
              <a:rPr lang="uk-UA" sz="2800" dirty="0" err="1">
                <a:solidFill>
                  <a:srgbClr val="000000"/>
                </a:solidFill>
                <a:latin typeface="verdana"/>
              </a:rPr>
              <a:t>пізньолат</a:t>
            </a:r>
            <a:r>
              <a:rPr lang="uk-UA" sz="2800" dirty="0">
                <a:solidFill>
                  <a:srgbClr val="000000"/>
                </a:solidFill>
                <a:latin typeface="verdana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verdana"/>
              </a:rPr>
              <a:t>authenticus</a:t>
            </a:r>
            <a:r>
              <a:rPr lang="en-US" sz="2800" dirty="0">
                <a:solidFill>
                  <a:srgbClr val="000000"/>
                </a:solidFill>
                <a:latin typeface="verdana"/>
              </a:rPr>
              <a:t> - </a:t>
            </a:r>
            <a:r>
              <a:rPr lang="uk-UA" sz="2800" dirty="0">
                <a:solidFill>
                  <a:srgbClr val="000000"/>
                </a:solidFill>
                <a:latin typeface="verdana"/>
              </a:rPr>
              <a:t>справжній, достовірний) - рух у музичному виконавстві, що ставить своїм завданням максимально точне відтворення звучання музики минулого і відповідність сучасного виконання оригінальним, «історичним» уявленням.</a:t>
            </a:r>
            <a:r>
              <a:rPr lang="uk-UA" sz="2800" dirty="0"/>
              <a:t/>
            </a:r>
            <a:br>
              <a:rPr lang="uk-UA" sz="2800" dirty="0"/>
            </a:br>
            <a:r>
              <a:rPr lang="uk-UA" sz="2800" dirty="0">
                <a:solidFill>
                  <a:srgbClr val="000000"/>
                </a:solidFill>
                <a:latin typeface="verdana"/>
              </a:rPr>
              <a:t>Автентичне виконання передбачає обізнаність музиканта в усіх аспектах музичної практики та теорії того періоду і тієї країни, де і коли була написана музика. У західних країнах це явище має назву історично інформоване виконавство.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152513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88640"/>
            <a:ext cx="9143999" cy="5937523"/>
          </a:xfrm>
        </p:spPr>
        <p:txBody>
          <a:bodyPr>
            <a:noAutofit/>
          </a:bodyPr>
          <a:lstStyle/>
          <a:p>
            <a:r>
              <a:rPr lang="ru-RU" sz="2800" dirty="0" err="1">
                <a:solidFill>
                  <a:srgbClr val="000000"/>
                </a:solidFill>
                <a:latin typeface="verdana"/>
              </a:rPr>
              <a:t>Щоб</a:t>
            </a:r>
            <a:r>
              <a:rPr lang="ru-RU" sz="2800" dirty="0">
                <a:solidFill>
                  <a:srgbClr val="000000"/>
                </a:solidFill>
                <a:latin typeface="verdana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verdana"/>
              </a:rPr>
              <a:t>відтворити</a:t>
            </a:r>
            <a:r>
              <a:rPr lang="ru-RU" sz="2800" dirty="0">
                <a:solidFill>
                  <a:srgbClr val="000000"/>
                </a:solidFill>
                <a:latin typeface="verdana"/>
              </a:rPr>
              <a:t> манеру народного </a:t>
            </a:r>
            <a:r>
              <a:rPr lang="ru-RU" sz="2800" dirty="0" err="1">
                <a:solidFill>
                  <a:srgbClr val="000000"/>
                </a:solidFill>
                <a:latin typeface="verdana"/>
              </a:rPr>
              <a:t>виконання</a:t>
            </a:r>
            <a:r>
              <a:rPr lang="ru-RU" sz="2800" dirty="0">
                <a:solidFill>
                  <a:srgbClr val="000000"/>
                </a:solidFill>
                <a:latin typeface="verdana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verdana"/>
              </a:rPr>
              <a:t>музиканти-автентисти</a:t>
            </a:r>
            <a:r>
              <a:rPr lang="ru-RU" sz="2800" dirty="0">
                <a:solidFill>
                  <a:srgbClr val="000000"/>
                </a:solidFill>
                <a:latin typeface="verdana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verdana"/>
              </a:rPr>
              <a:t>здійснюють</a:t>
            </a:r>
            <a:r>
              <a:rPr lang="ru-RU" sz="2800" dirty="0">
                <a:solidFill>
                  <a:srgbClr val="000000"/>
                </a:solidFill>
                <a:latin typeface="verdana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verdana"/>
              </a:rPr>
              <a:t>експедиції</a:t>
            </a:r>
            <a:r>
              <a:rPr lang="ru-RU" sz="2800" dirty="0">
                <a:solidFill>
                  <a:srgbClr val="000000"/>
                </a:solidFill>
                <a:latin typeface="verdana"/>
              </a:rPr>
              <a:t> по селах, </a:t>
            </a:r>
            <a:r>
              <a:rPr lang="ru-RU" sz="2800" dirty="0" err="1">
                <a:solidFill>
                  <a:srgbClr val="000000"/>
                </a:solidFill>
                <a:latin typeface="verdana"/>
              </a:rPr>
              <a:t>записують</a:t>
            </a:r>
            <a:r>
              <a:rPr lang="ru-RU" sz="2800" dirty="0">
                <a:solidFill>
                  <a:srgbClr val="000000"/>
                </a:solidFill>
                <a:latin typeface="verdana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verdana"/>
              </a:rPr>
              <a:t>давні</a:t>
            </a:r>
            <a:r>
              <a:rPr lang="ru-RU" sz="2800" dirty="0">
                <a:solidFill>
                  <a:srgbClr val="000000"/>
                </a:solidFill>
                <a:latin typeface="verdana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verdana"/>
              </a:rPr>
              <a:t>народні</a:t>
            </a:r>
            <a:r>
              <a:rPr lang="ru-RU" sz="2800" dirty="0">
                <a:solidFill>
                  <a:srgbClr val="000000"/>
                </a:solidFill>
                <a:latin typeface="verdana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verdana"/>
              </a:rPr>
              <a:t>пісні</a:t>
            </a:r>
            <a:r>
              <a:rPr lang="ru-RU" sz="2800" dirty="0">
                <a:solidFill>
                  <a:srgbClr val="000000"/>
                </a:solidFill>
                <a:latin typeface="verdana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verdana"/>
              </a:rPr>
              <a:t>шукаючи</a:t>
            </a:r>
            <a:r>
              <a:rPr lang="ru-RU" sz="2800" dirty="0">
                <a:solidFill>
                  <a:srgbClr val="000000"/>
                </a:solidFill>
                <a:latin typeface="verdana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verdana"/>
              </a:rPr>
              <a:t>носіїв</a:t>
            </a:r>
            <a:r>
              <a:rPr lang="ru-RU" sz="2800" dirty="0">
                <a:solidFill>
                  <a:srgbClr val="000000"/>
                </a:solidFill>
                <a:latin typeface="verdana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verdana"/>
              </a:rPr>
              <a:t>народних</a:t>
            </a:r>
            <a:r>
              <a:rPr lang="ru-RU" sz="2800" dirty="0">
                <a:solidFill>
                  <a:srgbClr val="000000"/>
                </a:solidFill>
                <a:latin typeface="verdana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verdana"/>
              </a:rPr>
              <a:t>традицій</a:t>
            </a:r>
            <a:r>
              <a:rPr lang="ru-RU" sz="2800" dirty="0">
                <a:solidFill>
                  <a:srgbClr val="000000"/>
                </a:solidFill>
                <a:latin typeface="verdana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verdana"/>
              </a:rPr>
              <a:t>переважно</a:t>
            </a:r>
            <a:r>
              <a:rPr lang="ru-RU" sz="2800" dirty="0">
                <a:solidFill>
                  <a:srgbClr val="000000"/>
                </a:solidFill>
                <a:latin typeface="verdana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verdana"/>
              </a:rPr>
              <a:t>серед</a:t>
            </a:r>
            <a:r>
              <a:rPr lang="ru-RU" sz="2800" dirty="0">
                <a:solidFill>
                  <a:srgbClr val="000000"/>
                </a:solidFill>
                <a:latin typeface="verdana"/>
              </a:rPr>
              <a:t> людей </a:t>
            </a:r>
            <a:r>
              <a:rPr lang="ru-RU" sz="2800" dirty="0" err="1">
                <a:solidFill>
                  <a:srgbClr val="000000"/>
                </a:solidFill>
                <a:latin typeface="verdana"/>
              </a:rPr>
              <a:t>похилого</a:t>
            </a:r>
            <a:r>
              <a:rPr lang="ru-RU" sz="2800" dirty="0">
                <a:solidFill>
                  <a:srgbClr val="000000"/>
                </a:solidFill>
                <a:latin typeface="verdana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verdana"/>
              </a:rPr>
              <a:t>віку</a:t>
            </a:r>
            <a:r>
              <a:rPr lang="ru-RU" sz="2800" dirty="0" smtClean="0">
                <a:solidFill>
                  <a:srgbClr val="000000"/>
                </a:solidFill>
                <a:latin typeface="verdana"/>
              </a:rPr>
              <a:t>.</a:t>
            </a:r>
          </a:p>
          <a:p>
            <a:pPr marL="0" indent="0">
              <a:buNone/>
            </a:pPr>
            <a:r>
              <a:rPr lang="uk-UA" sz="2800" dirty="0" smtClean="0">
                <a:solidFill>
                  <a:srgbClr val="000000"/>
                </a:solidFill>
                <a:latin typeface="verdana"/>
              </a:rPr>
              <a:t> Інтерес </a:t>
            </a:r>
            <a:r>
              <a:rPr lang="uk-UA" sz="2800" dirty="0">
                <a:solidFill>
                  <a:srgbClr val="000000"/>
                </a:solidFill>
                <a:latin typeface="verdana"/>
              </a:rPr>
              <a:t>до автентичного звучання </a:t>
            </a:r>
            <a:r>
              <a:rPr lang="uk-UA" sz="2800" dirty="0" err="1" smtClean="0">
                <a:solidFill>
                  <a:srgbClr val="000000"/>
                </a:solidFill>
                <a:latin typeface="verdana"/>
              </a:rPr>
              <a:t>укр</a:t>
            </a:r>
            <a:r>
              <a:rPr lang="uk-UA" sz="2800" dirty="0" smtClean="0">
                <a:solidFill>
                  <a:srgbClr val="000000"/>
                </a:solidFill>
                <a:latin typeface="verdana"/>
              </a:rPr>
              <a:t>. </a:t>
            </a:r>
            <a:r>
              <a:rPr lang="uk-UA" sz="2800" dirty="0">
                <a:solidFill>
                  <a:srgbClr val="000000"/>
                </a:solidFill>
                <a:latin typeface="verdana"/>
              </a:rPr>
              <a:t>музики проявляв М. Лисенко, який організовував концерти кобзаря Остапа Вересая.</a:t>
            </a:r>
            <a:r>
              <a:rPr lang="uk-UA" sz="2800" dirty="0"/>
              <a:t/>
            </a:r>
            <a:br>
              <a:rPr lang="uk-UA" sz="2800" dirty="0"/>
            </a:br>
            <a:r>
              <a:rPr lang="uk-UA" sz="2800" dirty="0">
                <a:solidFill>
                  <a:srgbClr val="000000"/>
                </a:solidFill>
                <a:latin typeface="verdana"/>
              </a:rPr>
              <a:t>Наприкінці 1970-х років навколо українських ентузіастів та любителів старовинної музики А. Шпакова (лютня) та С. Крутикова (клавесин, </a:t>
            </a:r>
            <a:r>
              <a:rPr lang="uk-UA" sz="2800" dirty="0" err="1">
                <a:solidFill>
                  <a:srgbClr val="000000"/>
                </a:solidFill>
                <a:latin typeface="verdana"/>
              </a:rPr>
              <a:t>блокфлейти</a:t>
            </a:r>
            <a:r>
              <a:rPr lang="uk-UA" sz="2800" dirty="0">
                <a:solidFill>
                  <a:srgbClr val="000000"/>
                </a:solidFill>
                <a:latin typeface="verdana"/>
              </a:rPr>
              <a:t>) згуртувався колектив однодумців, який прагнув наблизитися до автентичності у виконавстві.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438905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476672"/>
            <a:ext cx="8712967" cy="5649491"/>
          </a:xfrm>
        </p:spPr>
        <p:txBody>
          <a:bodyPr>
            <a:normAutofit/>
          </a:bodyPr>
          <a:lstStyle/>
          <a:p>
            <a:r>
              <a:rPr lang="uk-UA" sz="2800" b="1" dirty="0">
                <a:solidFill>
                  <a:srgbClr val="000000"/>
                </a:solidFill>
                <a:latin typeface="verdana"/>
              </a:rPr>
              <a:t>У 1980-90-х роках активну творчу діяльність вів ансамбль «</a:t>
            </a:r>
            <a:r>
              <a:rPr lang="en-US" sz="2800" b="1" dirty="0">
                <a:solidFill>
                  <a:srgbClr val="000000"/>
                </a:solidFill>
                <a:latin typeface="verdana"/>
              </a:rPr>
              <a:t>Silva Rerum» («</a:t>
            </a:r>
            <a:r>
              <a:rPr lang="uk-UA" sz="2800" b="1" dirty="0">
                <a:solidFill>
                  <a:srgbClr val="000000"/>
                </a:solidFill>
                <a:latin typeface="verdana"/>
              </a:rPr>
              <a:t>Лісове життя») під орудою Т. Трегуб. З 1990- х років автентичне виконання старовинної музики пропагує Н. Свириденко.</a:t>
            </a:r>
            <a:r>
              <a:rPr lang="uk-UA" sz="2800" b="1" dirty="0"/>
              <a:t/>
            </a:r>
            <a:br>
              <a:rPr lang="uk-UA" sz="2800" b="1" dirty="0"/>
            </a:br>
            <a:r>
              <a:rPr lang="uk-UA" sz="2800" b="1" dirty="0">
                <a:solidFill>
                  <a:srgbClr val="000000"/>
                </a:solidFill>
                <a:latin typeface="verdana"/>
              </a:rPr>
              <a:t>У наш час численні фестивалі та конкурси автентичного виконавства продовжують традиції відтворення оригінальної народної музики</a:t>
            </a:r>
            <a:r>
              <a:rPr lang="uk-UA" b="1" dirty="0">
                <a:solidFill>
                  <a:srgbClr val="000000"/>
                </a:solidFill>
                <a:latin typeface="verdana"/>
              </a:rPr>
              <a:t>.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3036509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3" y="332656"/>
            <a:ext cx="8100888" cy="5793507"/>
          </a:xfrm>
        </p:spPr>
        <p:txBody>
          <a:bodyPr>
            <a:normAutofit/>
          </a:bodyPr>
          <a:lstStyle/>
          <a:p>
            <a:r>
              <a:rPr lang="uk-UA" b="1" dirty="0">
                <a:solidFill>
                  <a:srgbClr val="000000"/>
                </a:solidFill>
                <a:latin typeface="verdana"/>
              </a:rPr>
              <a:t>У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XX </a:t>
            </a:r>
            <a:r>
              <a:rPr lang="uk-UA" b="1" dirty="0">
                <a:solidFill>
                  <a:srgbClr val="000000"/>
                </a:solidFill>
                <a:latin typeface="verdana"/>
              </a:rPr>
              <a:t>столітті до українського фольклору зверталися численні професійні та аматорські гурти України. Протягом століття було створено чимало колективів, що спеціалізувалися на виконанні обробок українських народних пісень і танців, а також творів українських композиторів у подібній стилістиці. Так, 1922 року був організований перший Оркестр українських народних інструментів, 1939 - Гуцульський ансамбль пісні і танцю, 1943 - народний хор ім. Г. Вірьовки, 1951 - Ансамбль танцю України.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1401252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260648"/>
            <a:ext cx="8712967" cy="6336704"/>
          </a:xfrm>
        </p:spPr>
        <p:txBody>
          <a:bodyPr>
            <a:normAutofit/>
          </a:bodyPr>
          <a:lstStyle/>
          <a:p>
            <a:r>
              <a:rPr lang="uk-UA" dirty="0">
                <a:solidFill>
                  <a:srgbClr val="000000"/>
                </a:solidFill>
                <a:latin typeface="verdana"/>
              </a:rPr>
              <a:t>У 2000-х роках в Україні зароджуються фестивалі етнічної музики «Країна мрій», «</a:t>
            </a:r>
            <a:r>
              <a:rPr lang="uk-UA" dirty="0" err="1">
                <a:solidFill>
                  <a:srgbClr val="000000"/>
                </a:solidFill>
                <a:latin typeface="verdana"/>
              </a:rPr>
              <a:t>Шешори</a:t>
            </a:r>
            <a:r>
              <a:rPr lang="uk-UA" dirty="0">
                <a:solidFill>
                  <a:srgbClr val="000000"/>
                </a:solidFill>
                <a:latin typeface="verdana"/>
              </a:rPr>
              <a:t>», «Берегиня» та інші, де народна музика звучить як в автентичному виконанні, так і в різноманітних обробках. Серед сучасних гуртів автентичного співу - «</a:t>
            </a:r>
            <a:r>
              <a:rPr lang="uk-UA" dirty="0" err="1">
                <a:solidFill>
                  <a:srgbClr val="000000"/>
                </a:solidFill>
                <a:latin typeface="verdana"/>
              </a:rPr>
              <a:t>Божичі</a:t>
            </a:r>
            <a:r>
              <a:rPr lang="uk-UA" dirty="0">
                <a:solidFill>
                  <a:srgbClr val="000000"/>
                </a:solidFill>
                <a:latin typeface="verdana"/>
              </a:rPr>
              <a:t>», «Володар», «Буття» тощо.</a:t>
            </a:r>
            <a:r>
              <a:rPr lang="uk-UA" dirty="0"/>
              <a:t/>
            </a:r>
            <a:br>
              <a:rPr lang="uk-UA" dirty="0"/>
            </a:br>
            <a:r>
              <a:rPr lang="uk-UA" dirty="0">
                <a:solidFill>
                  <a:srgbClr val="000000"/>
                </a:solidFill>
                <a:latin typeface="verdana"/>
              </a:rPr>
              <a:t>Етнічні мотиви у своїй творчості використовують гурти «Тартак», «</a:t>
            </a:r>
            <a:r>
              <a:rPr lang="uk-UA" dirty="0" err="1">
                <a:solidFill>
                  <a:srgbClr val="000000"/>
                </a:solidFill>
                <a:latin typeface="verdana"/>
              </a:rPr>
              <a:t>Воплі</a:t>
            </a:r>
            <a:r>
              <a:rPr lang="uk-UA" dirty="0">
                <a:solidFill>
                  <a:srgbClr val="000000"/>
                </a:solidFill>
                <a:latin typeface="verdana"/>
              </a:rPr>
              <a:t> </a:t>
            </a:r>
            <a:r>
              <a:rPr lang="uk-UA" dirty="0" err="1">
                <a:solidFill>
                  <a:srgbClr val="000000"/>
                </a:solidFill>
                <a:latin typeface="verdana"/>
              </a:rPr>
              <a:t>Відоплясова</a:t>
            </a:r>
            <a:r>
              <a:rPr lang="uk-UA" dirty="0">
                <a:solidFill>
                  <a:srgbClr val="000000"/>
                </a:solidFill>
                <a:latin typeface="verdana"/>
              </a:rPr>
              <a:t>» («ВВ»), «Мандри», «Гайдамаки», «Очеретяний кіт»; оригінальне нашарування етнічних елементів пропонує гурт «</a:t>
            </a:r>
            <a:r>
              <a:rPr lang="uk-UA" dirty="0" err="1">
                <a:solidFill>
                  <a:srgbClr val="000000"/>
                </a:solidFill>
                <a:latin typeface="verdana"/>
              </a:rPr>
              <a:t>Даха</a:t>
            </a:r>
            <a:r>
              <a:rPr lang="uk-UA" dirty="0">
                <a:solidFill>
                  <a:srgbClr val="000000"/>
                </a:solidFill>
                <a:latin typeface="verdana"/>
              </a:rPr>
              <a:t> </a:t>
            </a:r>
            <a:r>
              <a:rPr lang="uk-UA" dirty="0" err="1">
                <a:solidFill>
                  <a:srgbClr val="000000"/>
                </a:solidFill>
                <a:latin typeface="verdana"/>
              </a:rPr>
              <a:t>Браха</a:t>
            </a:r>
            <a:r>
              <a:rPr lang="uk-UA" dirty="0">
                <a:solidFill>
                  <a:srgbClr val="000000"/>
                </a:solidFill>
                <a:latin typeface="verdana"/>
              </a:rPr>
              <a:t>».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66487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Гурт «В. В»</a:t>
            </a:r>
            <a:endParaRPr lang="uk-UA" dirty="0"/>
          </a:p>
        </p:txBody>
      </p:sp>
      <p:pic>
        <p:nvPicPr>
          <p:cNvPr id="6146" name="Picture 2" descr="C:\Users\serg\Desktop\весенний етюд\Vopli-Vidoplyasova-blagotvoritelnyi-konce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96752"/>
            <a:ext cx="8568952" cy="5661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208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Гурт «Тартак»</a:t>
            </a:r>
            <a:endParaRPr lang="uk-UA" dirty="0"/>
          </a:p>
        </p:txBody>
      </p:sp>
      <p:pic>
        <p:nvPicPr>
          <p:cNvPr id="7170" name="Picture 2" descr="C:\Users\serg\Desktop\весенний етюд\hqdefault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72" b="12334"/>
          <a:stretch/>
        </p:blipFill>
        <p:spPr bwMode="auto">
          <a:xfrm>
            <a:off x="179512" y="1412776"/>
            <a:ext cx="8712967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4389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Гурт «Мандри»</a:t>
            </a:r>
            <a:br>
              <a:rPr lang="uk-UA" b="1" dirty="0" smtClean="0"/>
            </a:br>
            <a:endParaRPr lang="uk-UA" b="1" dirty="0"/>
          </a:p>
        </p:txBody>
      </p:sp>
      <p:pic>
        <p:nvPicPr>
          <p:cNvPr id="8194" name="Picture 2" descr="C:\Users\serg\Desktop\весенний етюд\15_ma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80728"/>
            <a:ext cx="8640960" cy="568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66603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145</TotalTime>
  <Words>327</Words>
  <Application>Microsoft Office PowerPoint</Application>
  <PresentationFormat>Экран (4:3)</PresentationFormat>
  <Paragraphs>20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Волна</vt:lpstr>
      <vt:lpstr>Українська автентична музика</vt:lpstr>
      <vt:lpstr>Автентичне виконавство, автентизм (від пізньолат. authenticus - справжній, достовірний) - рух у музичному виконавстві, що ставить своїм завданням максимально точне відтворення звучання музики минулого і відповідність сучасного виконання оригінальним, «історичним» уявленням. Автентичне виконання передбачає обізнаність музиканта в усіх аспектах музичної практики та теорії того періоду і тієї країни, де і коли була написана музика. У західних країнах це явище має назву історично інформоване виконавство.</vt:lpstr>
      <vt:lpstr>Презентация PowerPoint</vt:lpstr>
      <vt:lpstr>Презентация PowerPoint</vt:lpstr>
      <vt:lpstr>Презентация PowerPoint</vt:lpstr>
      <vt:lpstr>Презентация PowerPoint</vt:lpstr>
      <vt:lpstr>Гурт «В. В»</vt:lpstr>
      <vt:lpstr>Гурт «Тартак»</vt:lpstr>
      <vt:lpstr>Гурт «Мандри» </vt:lpstr>
      <vt:lpstr>Гурт «Даха Браха»</vt:lpstr>
      <vt:lpstr>Гурт «Очеретяний кіт»</vt:lpstr>
      <vt:lpstr>  До фольклорної музики можна віднести і сучасний напрям рок-музики - фолк-рок. Цей музичний напрямок сформувався наприкінці 50-х - на початку 60-х років XX століття. Найбільша популярність фолкроку припала на середину 60-х років, коли на сцені з'явилися Річі Хейвенс, Джоні Мітчелл, Мелані, а також найрізноманітніші групи, що використовували у своїх композиціях елементи народної музики.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Українська автентична музика</dc:title>
  <dc:creator>serg</dc:creator>
  <cp:lastModifiedBy>ACER</cp:lastModifiedBy>
  <cp:revision>11</cp:revision>
  <dcterms:created xsi:type="dcterms:W3CDTF">2017-11-22T17:27:37Z</dcterms:created>
  <dcterms:modified xsi:type="dcterms:W3CDTF">2021-11-25T11:39:30Z</dcterms:modified>
</cp:coreProperties>
</file>