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png" ContentType="image/png"/>
  <Override PartName="/ppt/media/image2.png" ContentType="image/png"/>
  <Override PartName="/ppt/media/image3.png" ContentType="image/png"/>
  <Override PartName="/ppt/media/image4.wmf" ContentType="image/x-wmf"/>
  <Override PartName="/ppt/media/image5.wmf" ContentType="image/x-wmf"/>
  <Override PartName="/ppt/media/image6.jpeg" ContentType="image/jpeg"/>
  <Override PartName="/ppt/media/image7.wmf" ContentType="image/x-wmf"/>
  <Override PartName="/ppt/media/image8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150840" y="0"/>
            <a:ext cx="2435400" cy="6856560"/>
            <a:chOff x="150840" y="0"/>
            <a:chExt cx="2435400" cy="6856560"/>
          </a:xfrm>
        </p:grpSpPr>
        <p:sp>
          <p:nvSpPr>
            <p:cNvPr id="1" name="CustomShape 2"/>
            <p:cNvSpPr/>
            <p:nvPr/>
          </p:nvSpPr>
          <p:spPr>
            <a:xfrm>
              <a:off x="457200" y="0"/>
              <a:ext cx="1121040" cy="5327640"/>
            </a:xfrm>
            <a:custGeom>
              <a:avLst/>
              <a:gdLst/>
              <a:ahLst/>
              <a:rect l="l" t="t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150840" y="0"/>
              <a:ext cx="1116000" cy="5275440"/>
            </a:xfrm>
            <a:custGeom>
              <a:avLst/>
              <a:gdLst/>
              <a:ahLst/>
              <a:rect l="l" t="t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150840" y="5238720"/>
              <a:ext cx="1227240" cy="1617840"/>
            </a:xfrm>
            <a:custGeom>
              <a:avLst/>
              <a:gdLst/>
              <a:ahLst/>
              <a:rect l="l" t="t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457200" y="5291280"/>
              <a:ext cx="1494000" cy="1565280"/>
            </a:xfrm>
            <a:custGeom>
              <a:avLst/>
              <a:gdLst/>
              <a:ahLst/>
              <a:rect l="l" t="t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457200" y="5286240"/>
              <a:ext cx="2129040" cy="1570320"/>
            </a:xfrm>
            <a:custGeom>
              <a:avLst/>
              <a:gdLst/>
              <a:ahLst/>
              <a:rect l="l" t="t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150840" y="5238720"/>
              <a:ext cx="1694160" cy="1617840"/>
            </a:xfrm>
            <a:custGeom>
              <a:avLst/>
              <a:gdLst/>
              <a:ahLst/>
              <a:rect l="l" t="t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" name="Group 8"/>
          <p:cNvGrpSpPr/>
          <p:nvPr/>
        </p:nvGrpSpPr>
        <p:grpSpPr>
          <a:xfrm>
            <a:off x="546120" y="-4680"/>
            <a:ext cx="5013360" cy="6861240"/>
            <a:chOff x="546120" y="-4680"/>
            <a:chExt cx="5013360" cy="6861240"/>
          </a:xfrm>
        </p:grpSpPr>
        <p:sp>
          <p:nvSpPr>
            <p:cNvPr id="8" name="CustomShape 9"/>
            <p:cNvSpPr/>
            <p:nvPr/>
          </p:nvSpPr>
          <p:spPr>
            <a:xfrm>
              <a:off x="984240" y="-4680"/>
              <a:ext cx="1062360" cy="2781360"/>
            </a:xfrm>
            <a:custGeom>
              <a:avLst/>
              <a:gdLst/>
              <a:ahLst/>
              <a:rect l="l" t="t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546120" y="-4680"/>
              <a:ext cx="1033560" cy="2671920"/>
            </a:xfrm>
            <a:custGeom>
              <a:avLst/>
              <a:gdLst/>
              <a:ahLst/>
              <a:rect l="l" t="t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546120" y="2583000"/>
              <a:ext cx="2692440" cy="4273560"/>
            </a:xfrm>
            <a:custGeom>
              <a:avLst/>
              <a:gdLst/>
              <a:ahLst/>
              <a:rect l="l" t="t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988920" y="2692440"/>
              <a:ext cx="3330720" cy="4164120"/>
            </a:xfrm>
            <a:custGeom>
              <a:avLst/>
              <a:gdLst/>
              <a:ahLst/>
              <a:rect l="l" t="t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984240" y="2687760"/>
              <a:ext cx="4575240" cy="4168800"/>
            </a:xfrm>
            <a:custGeom>
              <a:avLst/>
              <a:gdLst/>
              <a:ahLst/>
              <a:rect l="l" t="t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" name="CustomShape 14"/>
            <p:cNvSpPr/>
            <p:nvPr/>
          </p:nvSpPr>
          <p:spPr>
            <a:xfrm>
              <a:off x="546120" y="2577960"/>
              <a:ext cx="3583080" cy="4278600"/>
            </a:xfrm>
            <a:custGeom>
              <a:avLst/>
              <a:gdLst/>
              <a:ahLst/>
              <a:rect l="l" t="t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" name="PlaceHolder 1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Для правки текста заглавия щёлкните мышью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1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Для правки структуры щёлкните мышью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Второй уровень структуры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Третий уровень структуры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Четвёртый уровень структуры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Пятый уровень структуры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Шестой уровень структуры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Седьмой уровень структуры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"/>
          <p:cNvGrpSpPr/>
          <p:nvPr/>
        </p:nvGrpSpPr>
        <p:grpSpPr>
          <a:xfrm>
            <a:off x="150840" y="0"/>
            <a:ext cx="2435400" cy="6856560"/>
            <a:chOff x="150840" y="0"/>
            <a:chExt cx="2435400" cy="6856560"/>
          </a:xfrm>
        </p:grpSpPr>
        <p:sp>
          <p:nvSpPr>
            <p:cNvPr id="53" name="CustomShape 2"/>
            <p:cNvSpPr/>
            <p:nvPr/>
          </p:nvSpPr>
          <p:spPr>
            <a:xfrm>
              <a:off x="457200" y="0"/>
              <a:ext cx="1121040" cy="5327640"/>
            </a:xfrm>
            <a:custGeom>
              <a:avLst/>
              <a:gdLst/>
              <a:ahLst/>
              <a:rect l="l" t="t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" name="CustomShape 3"/>
            <p:cNvSpPr/>
            <p:nvPr/>
          </p:nvSpPr>
          <p:spPr>
            <a:xfrm>
              <a:off x="150840" y="0"/>
              <a:ext cx="1116000" cy="5275440"/>
            </a:xfrm>
            <a:custGeom>
              <a:avLst/>
              <a:gdLst/>
              <a:ahLst/>
              <a:rect l="l" t="t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" name="CustomShape 4"/>
            <p:cNvSpPr/>
            <p:nvPr/>
          </p:nvSpPr>
          <p:spPr>
            <a:xfrm>
              <a:off x="150840" y="5238720"/>
              <a:ext cx="1227240" cy="1617840"/>
            </a:xfrm>
            <a:custGeom>
              <a:avLst/>
              <a:gdLst/>
              <a:ahLst/>
              <a:rect l="l" t="t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" name="CustomShape 5"/>
            <p:cNvSpPr/>
            <p:nvPr/>
          </p:nvSpPr>
          <p:spPr>
            <a:xfrm>
              <a:off x="457200" y="5291280"/>
              <a:ext cx="1494000" cy="1565280"/>
            </a:xfrm>
            <a:custGeom>
              <a:avLst/>
              <a:gdLst/>
              <a:ahLst/>
              <a:rect l="l" t="t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" name="CustomShape 6"/>
            <p:cNvSpPr/>
            <p:nvPr/>
          </p:nvSpPr>
          <p:spPr>
            <a:xfrm>
              <a:off x="457200" y="5286240"/>
              <a:ext cx="2129040" cy="1570320"/>
            </a:xfrm>
            <a:custGeom>
              <a:avLst/>
              <a:gdLst/>
              <a:ahLst/>
              <a:rect l="l" t="t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" name="CustomShape 7"/>
            <p:cNvSpPr/>
            <p:nvPr/>
          </p:nvSpPr>
          <p:spPr>
            <a:xfrm>
              <a:off x="150840" y="5238720"/>
              <a:ext cx="1694160" cy="1617840"/>
            </a:xfrm>
            <a:custGeom>
              <a:avLst/>
              <a:gdLst/>
              <a:ahLst/>
              <a:rect l="l" t="t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9" name="PlaceHolder 8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Для правки текста заглавия щёлкните мышью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60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Для правки структуры щёлкните мышью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Второй уровень структуры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Третий уровень структуры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Четвёртый уровень структуры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Пятый уровень структуры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Шестой уровень структуры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Седьмой уровень структуры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2175480" y="1446480"/>
            <a:ext cx="9290880" cy="151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</a:pPr>
            <a:r>
              <a:rPr b="0" lang="uk-UA" sz="6000" spc="-1" strike="noStrike">
                <a:solidFill>
                  <a:srgbClr val="000000"/>
                </a:solidFill>
                <a:latin typeface="Monotype Corsiva"/>
                <a:ea typeface="DejaVu Sans"/>
              </a:rPr>
              <a:t>Технологія вибору одягу і взуття та догляду за ними</a:t>
            </a:r>
            <a:endParaRPr b="0" lang="en-US" sz="6000" spc="-1" strike="noStrike">
              <a:latin typeface="Arial"/>
            </a:endParaRPr>
          </a:p>
        </p:txBody>
      </p:sp>
      <p:pic>
        <p:nvPicPr>
          <p:cNvPr id="98" name="Рисунок 2" descr=""/>
          <p:cNvPicPr/>
          <p:nvPr/>
        </p:nvPicPr>
        <p:blipFill>
          <a:blip r:embed="rId1"/>
          <a:stretch/>
        </p:blipFill>
        <p:spPr>
          <a:xfrm>
            <a:off x="6721200" y="3592440"/>
            <a:ext cx="4951440" cy="2284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1523880" y="221760"/>
            <a:ext cx="10557720" cy="572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c3260c"/>
                </a:solidFill>
                <a:latin typeface="Times New Roman"/>
                <a:ea typeface="DejaVu Sans"/>
              </a:rPr>
              <a:t>Джинси та брюки, різниця між ними. Особливості вибору джинсів та їх примірювання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i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Джинси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— це одяг, виготовлений із цупкої бавовняної тканини різних кольорів. На джинсах завжди є заклепки, кишені, етикетка, за допомогою якої можна визначити хто є їх виробником.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i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Брюки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можуть бути зшиті з будь-якої тканини, окрім джинсової. Брюки не мають заклепок та зовнішніх етикеток. Основна відмінність між джинсами і брюками — джинси належать до спортивного стилю одягу, а брюки — до класичного.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Головні параметри джинсів, на які слід звернути увагу: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•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розмір;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•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об’єм у стегнах;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•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довжина;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•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колір;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•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тип матеріалу.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Вибір джинсів має відбуватися не тільки за модою, але й ґрунтуватися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на параметрах власної фігури.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c3260c"/>
                </a:solidFill>
                <a:latin typeface="Times New Roman"/>
                <a:ea typeface="DejaVu Sans"/>
              </a:rPr>
              <a:t>Корисна порада!</a:t>
            </a:r>
            <a:r>
              <a:rPr b="0" lang="ru-RU" sz="1800" spc="-1" strike="noStrike">
                <a:solidFill>
                  <a:srgbClr val="ff00ff"/>
                </a:solidFill>
                <a:latin typeface="Times New Roman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Не вибирайте джинси строго за розміром, оскільки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джинсова тканина має властивість трохи розтягуватися під час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носіння. Тому краще купувати джинси «у притик».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100" name="Рисунок 4" descr=""/>
          <p:cNvPicPr/>
          <p:nvPr/>
        </p:nvPicPr>
        <p:blipFill>
          <a:blip r:embed="rId1"/>
          <a:stretch/>
        </p:blipFill>
        <p:spPr>
          <a:xfrm>
            <a:off x="9057600" y="2514240"/>
            <a:ext cx="2740320" cy="3068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1632960" y="137160"/>
            <a:ext cx="10231200" cy="277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uk-UA" sz="3200" spc="-1" strike="noStrike">
                <a:solidFill>
                  <a:srgbClr val="c3260c"/>
                </a:solidFill>
                <a:latin typeface="Times New Roman"/>
                <a:ea typeface="DejaVu Sans"/>
              </a:rPr>
              <a:t>Як правильно зберігати одяг?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Одна з найважливіших умов догляду за одягом — правильне зберігання. Одяг перед сезонним зберіганням потрібно привести до ладу: провітрити, випрати або почистити, добре просушити й покласти або повісити в шафу.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Одяг слід вішати на спеціальні плічки із закругленими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боками, оскільки підвішений на гачки  одяг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деформується і зминається.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Трикотажний одяг (кофти, светри), навпаки, не вішають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на плічки, щоб він не витягнувся. 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02" name="Рисунок 4" descr=""/>
          <p:cNvPicPr/>
          <p:nvPr/>
        </p:nvPicPr>
        <p:blipFill>
          <a:blip r:embed="rId1"/>
          <a:stretch/>
        </p:blipFill>
        <p:spPr>
          <a:xfrm>
            <a:off x="7848360" y="1808280"/>
            <a:ext cx="3917880" cy="2475360"/>
          </a:xfrm>
          <a:prstGeom prst="rect">
            <a:avLst/>
          </a:prstGeom>
          <a:ln w="0">
            <a:noFill/>
          </a:ln>
        </p:spPr>
      </p:pic>
      <p:pic>
        <p:nvPicPr>
          <p:cNvPr id="103" name="BKkwLMulp0k" descr=""/>
          <p:cNvPicPr/>
          <p:nvPr/>
        </p:nvPicPr>
        <p:blipFill>
          <a:blip r:embed="rId2"/>
          <a:stretch/>
        </p:blipFill>
        <p:spPr>
          <a:xfrm>
            <a:off x="1756080" y="3215880"/>
            <a:ext cx="5688000" cy="3198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1517040" y="304920"/>
            <a:ext cx="10017360" cy="78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821a08"/>
                </a:solidFill>
                <a:latin typeface="Corbel"/>
                <a:ea typeface="DejaVu Sans"/>
              </a:rPr>
              <a:t>Вибрати взуття без шкоди для здоров'я.</a:t>
            </a:r>
            <a:br/>
            <a:endParaRPr b="0" lang="en-US" sz="3200" spc="-1" strike="noStrike"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1741680" y="834120"/>
            <a:ext cx="998064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На що потрібно звернути увагу:</a:t>
            </a:r>
            <a:endParaRPr b="0" lang="en-US" sz="18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Чи немає у взутті на внутрішній поверхні грубих швів, нерівностей, заломів і вм'ятин що може терти ногу, таку пару відкладаємо вбік.</a:t>
            </a:r>
            <a:endParaRPr b="0" lang="en-US" sz="18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Перевіряємо щоб обидві напівпари були: однієї довжини і  однієї висоти!</a:t>
            </a:r>
            <a:endParaRPr b="0" lang="en-US" sz="18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Взуваємося так, як будемо взуття носити. Якщо  вибираємо зимове взуття, то беремо з собою товсту шкарпетку.</a:t>
            </a:r>
            <a:endParaRPr b="0" lang="en-US" sz="18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Одягати обов'язково потрібно обидві напівпари!</a:t>
            </a:r>
            <a:endParaRPr b="0" lang="en-US" sz="18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 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Надівши взуття - потрібно в ній встати і пройтися. </a:t>
            </a:r>
            <a:endParaRPr b="0" lang="en-US" sz="18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Знявши взуття з ноги уважно огляньте ступню. Чи немає на ній слідів здавлення, почервоніння і т.д. В цих місцях, швидше за все взуття натре вам мозолі.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1654560" y="106200"/>
            <a:ext cx="7313760" cy="374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3200" spc="-1" strike="noStrike">
                <a:solidFill>
                  <a:srgbClr val="821a08"/>
                </a:solidFill>
                <a:latin typeface="Times New Roman"/>
                <a:ea typeface="DejaVu Sans"/>
              </a:rPr>
              <a:t>Технологія догляду за взуттям. Добір засобів із догляду за взуттям</a:t>
            </a:r>
            <a:endParaRPr b="0" lang="en-US" sz="32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Для того щоб взуття довше служило, за ним необхідно правильно й регулярно доглядати. Серед численних засобів догляду за взуттям розрізняють два основні типи: засоби для просочення та змащувальні речовини. </a:t>
            </a:r>
            <a:endParaRPr b="0" lang="en-US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Перші випускаються зазвичай у вигляді аерозолів</a:t>
            </a:r>
            <a:endParaRPr b="0" lang="en-US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і містять водовідштовхувальні інгредієнти, що захищають взуття від бруду й вологи. Просочувати взуття потрібно перед початком використання, а у вологу погоду — не рідше ніж раз на тиждень. </a:t>
            </a:r>
            <a:endParaRPr b="0" lang="en-US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Змащувальні речовини випускаються переважно у вигляді кремів і містять жири та воски, що живлять, захищають та зберігають шкіру. Більшість засобів є багатофункціональними: вони водночас і очищують, і захищають від вологи, і живлять, і відновлюють колір. 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107" name="Рисунок 4" descr=""/>
          <p:cNvPicPr/>
          <p:nvPr/>
        </p:nvPicPr>
        <p:blipFill>
          <a:blip r:embed="rId1"/>
          <a:stretch/>
        </p:blipFill>
        <p:spPr>
          <a:xfrm>
            <a:off x="8969760" y="966960"/>
            <a:ext cx="3161520" cy="2062440"/>
          </a:xfrm>
          <a:prstGeom prst="rect">
            <a:avLst/>
          </a:prstGeom>
          <a:ln w="0">
            <a:noFill/>
          </a:ln>
        </p:spPr>
      </p:pic>
      <p:sp>
        <p:nvSpPr>
          <p:cNvPr id="108" name="CustomShape 2"/>
          <p:cNvSpPr/>
          <p:nvPr/>
        </p:nvSpPr>
        <p:spPr>
          <a:xfrm>
            <a:off x="1654560" y="3891600"/>
            <a:ext cx="10361880" cy="276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Чим більше функцій у засобу, тим зручніше. Вибирати засіб потрібно індивідуально для кожної пари взуття. </a:t>
            </a:r>
            <a:endParaRPr b="0" lang="en-US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Для взуття, що використовується щодня, потрібні креми з органічних речовин (жирів, восків). Вони вологостійкі, краще захищають шкіру, надають блиску, відштовхують пил. </a:t>
            </a:r>
            <a:endParaRPr b="0" lang="en-US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Швидкий догляд забезпечать водоемульсійні креми. Вони м’якіші й ними краще обробляти жіноче або модельне взуття. Від вологи такі креми захищають гірше, але надають взуттю чудового вигляду. </a:t>
            </a:r>
            <a:endParaRPr b="0" lang="en-US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Дорогому взуттю з тонкої гладенької шкіри протипоказаний густий крем. Жирний крем забиватиме пори шкіри, і вона втратить свої властивості. Для такого взуття підійде нежирний емульсійний крем або бальзам.</a:t>
            </a:r>
            <a:endParaRPr b="0" lang="en-US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Для замшевого й лакового взуття також є свої засоби. Наприклад, кольорові аерозолі для замші не лише очищують і розпрямляють склеєні ворсинки, а й відновлюють кольори.</a:t>
            </a:r>
            <a:endParaRPr b="0" lang="en-US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Лакове взуття не має потреби в просоченні, проте воно легко ушкоджується. Щоб видалити дрібні подряпини, запобігти появі тріщин, додати блиску та м’якості, використовують спеціальні бальзами й олії.</a:t>
            </a: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1643760" y="347400"/>
            <a:ext cx="4516200" cy="617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600" spc="-1" strike="noStrike">
                <a:solidFill>
                  <a:srgbClr val="821a08"/>
                </a:solidFill>
                <a:latin typeface="Times New Roman"/>
                <a:ea typeface="DejaVu Sans"/>
              </a:rPr>
              <a:t>Правила з догляду за взуттям:</a:t>
            </a:r>
            <a:endParaRPr b="0" lang="en-US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1. Щодня очищайте взуття від пилу і бруду.</a:t>
            </a:r>
            <a:endParaRPr b="0" lang="en-US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2. Просушуйте взуття за кімнатної температури без використання додаткових джерел тепла.</a:t>
            </a:r>
            <a:endParaRPr b="0" lang="en-US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3. Для збереження форми взуття обов’язково використовуйте внутрішні вставки-каркаси.</a:t>
            </a:r>
            <a:endParaRPr b="0" lang="en-US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4. Взуття не можна прати в пральній машині, сильно терти й викручувати, а також використовувати вибілювач для чищення.</a:t>
            </a:r>
            <a:endParaRPr b="0" lang="en-US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5. Для запобігання розриву швів на взутті та для збереження його форми користуйтеся ложками для взуття, взувайте його тільки в розшнурованому вигляді. Не перетягуйте занадто шнурки, щоб не розірвати шкіру й кріплення.</a:t>
            </a:r>
            <a:endParaRPr b="0" lang="en-US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6. Щоб не відірвати підошву, не знімайте взуття, наступаючи на задник.</a:t>
            </a:r>
            <a:endParaRPr b="0" lang="en-US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7. У вологу погоду краще не одягати взуття із замші, велюру, текстилю, з підошвою з натуральної шкіри, адже гарантія від промокання надається тільки на гумове й  водовідштовхувальне взуття.</a:t>
            </a:r>
            <a:endParaRPr b="0" lang="en-US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8. У снігову погоду від солей та інших хімікатів, які використовують комунальні служби для очищення, можуть з’явитися плями на взутті — їх слід негайно видалити й вимити взуття.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110" name="Рисунок 1" descr=""/>
          <p:cNvPicPr/>
          <p:nvPr/>
        </p:nvPicPr>
        <p:blipFill>
          <a:blip r:embed="rId1"/>
          <a:stretch/>
        </p:blipFill>
        <p:spPr>
          <a:xfrm>
            <a:off x="6705720" y="1818000"/>
            <a:ext cx="5256360" cy="3148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638</TotalTime>
  <Application>LibreOffice/7.0.1.2$Windows_x86 LibreOffice_project/7cbcfc562f6eb6708b5ff7d7397325de9e764452</Application>
  <Words>1923</Words>
  <Paragraphs>98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2020-04-22T14:50:19Z</dcterms:created>
  <dc:creator>Albina Ivanova</dc:creator>
  <dc:description/>
  <dc:language>en-US</dc:language>
  <cp:lastModifiedBy/>
  <dcterms:modified xsi:type="dcterms:W3CDTF">2022-05-30T18:42:24Z</dcterms:modified>
  <cp:revision>30</cp:revision>
  <dc:subject/>
  <dc:title>Технологія вибору одягу і взуття та догляду за ними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2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18</vt:i4>
  </property>
</Properties>
</file>