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2715F-F464-48C9-81F1-2EF4CED7C4A4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49DBB-D2EC-4DDA-BA72-6CB85511E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49DBB-D2EC-4DDA-BA72-6CB85511EAA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49DBB-D2EC-4DDA-BA72-6CB85511EAA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7D0E2F-8872-4A76-864B-B725EEA05909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08CBAC-4C3E-4F75-958A-7EBC74DD8B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51520" y="1484784"/>
            <a:ext cx="8532440" cy="3096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Теорема </a:t>
            </a:r>
            <a:r>
              <a:rPr lang="ru-RU" sz="3600" kern="10" spc="0" dirty="0" err="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Вієта</a:t>
            </a:r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. </a:t>
            </a:r>
            <a:r>
              <a:rPr lang="ru-RU" sz="3600" kern="10" spc="0" dirty="0" err="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Розв'язування</a:t>
            </a:r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3600" kern="10" spc="0" dirty="0" err="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вправ</a:t>
            </a:r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на </a:t>
            </a:r>
            <a:r>
              <a:rPr lang="ru-RU" sz="3600" kern="10" spc="0" dirty="0" err="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закріплення</a:t>
            </a:r>
            <a:endParaRPr lang="ru-RU" sz="3600" kern="10" spc="0" dirty="0" smtClean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  <a:p>
            <a:pPr algn="ctr" rtl="0"/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3600" kern="10" spc="0" dirty="0" err="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учнями</a:t>
            </a:r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3600" kern="10" spc="0" dirty="0" err="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знання</a:t>
            </a:r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3600" kern="10" spc="0" dirty="0" err="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змісту</a:t>
            </a:r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3600" kern="10" spc="0" dirty="0" err="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теореми</a:t>
            </a:r>
            <a:r>
              <a:rPr lang="ru-RU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3600" kern="10" spc="0" dirty="0" err="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Вієта</a:t>
            </a:r>
            <a:endParaRPr lang="en-US" sz="3600" kern="10" spc="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91600" cy="6858000"/>
          </a:xfrm>
        </p:spPr>
        <p:txBody>
          <a:bodyPr/>
          <a:lstStyle/>
          <a:p>
            <a:pPr>
              <a:buNone/>
            </a:pPr>
            <a:endParaRPr lang="uk-UA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5 – корені,                                     </a:t>
            </a: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-0,2 і -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10 – корені,     </a:t>
            </a: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</a:p>
          <a:p>
            <a:pPr marL="514350" indent="-514350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908720"/>
            <a:ext cx="3240360" cy="594066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484784"/>
            <a:ext cx="3672408" cy="610526"/>
          </a:xfrm>
          <a:prstGeom prst="rect">
            <a:avLst/>
          </a:prstGeom>
          <a:noFill/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84" name="Picture 2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3212976"/>
            <a:ext cx="3162704" cy="576064"/>
          </a:xfrm>
          <a:prstGeom prst="rect">
            <a:avLst/>
          </a:prstGeom>
          <a:noFill/>
        </p:spPr>
      </p:pic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88" name="Picture 2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4111361"/>
            <a:ext cx="1224136" cy="582922"/>
          </a:xfrm>
          <a:prstGeom prst="rect">
            <a:avLst/>
          </a:prstGeom>
          <a:noFill/>
        </p:spPr>
      </p:pic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90" name="Picture 2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4077072"/>
            <a:ext cx="2812633" cy="648072"/>
          </a:xfrm>
          <a:prstGeom prst="rect">
            <a:avLst/>
          </a:prstGeom>
          <a:noFill/>
        </p:spPr>
      </p:pic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92" name="Picture 2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1105" y="4077072"/>
            <a:ext cx="3732895" cy="648072"/>
          </a:xfrm>
          <a:prstGeom prst="rect">
            <a:avLst/>
          </a:prstGeom>
          <a:noFill/>
        </p:spPr>
      </p:pic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94" name="Picture 3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3212976"/>
            <a:ext cx="2520280" cy="580710"/>
          </a:xfrm>
          <a:prstGeom prst="rect">
            <a:avLst/>
          </a:prstGeom>
          <a:noFill/>
        </p:spPr>
      </p:pic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96" name="Picture 3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4941168"/>
            <a:ext cx="6787696" cy="648072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2843808" y="6093296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Відповідь: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99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898" name="Picture 3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6093296"/>
            <a:ext cx="3475956" cy="548258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0" y="3140968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6336704"/>
          </a:xfrm>
        </p:spPr>
        <p:txBody>
          <a:bodyPr/>
          <a:lstStyle/>
          <a:p>
            <a:pPr>
              <a:buNone/>
            </a:pPr>
            <a: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  <a:t>5)</a:t>
            </a:r>
            <a:endParaRPr lang="uk-UA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268760"/>
            <a:ext cx="3528392" cy="601741"/>
          </a:xfrm>
          <a:prstGeom prst="rect">
            <a:avLst/>
          </a:prstGeom>
          <a:noFill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916832"/>
            <a:ext cx="2808312" cy="1071593"/>
          </a:xfrm>
          <a:prstGeom prst="rect">
            <a:avLst/>
          </a:prstGeom>
          <a:noFill/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1844824"/>
            <a:ext cx="2736304" cy="1074321"/>
          </a:xfrm>
          <a:prstGeom prst="rect">
            <a:avLst/>
          </a:prstGeom>
          <a:noFill/>
        </p:spPr>
      </p:pic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7" y="3068960"/>
            <a:ext cx="7723127" cy="753201"/>
          </a:xfrm>
          <a:prstGeom prst="rect">
            <a:avLst/>
          </a:prstGeom>
          <a:noFill/>
        </p:spPr>
      </p:pic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88013" algn="l"/>
              </a:tabLst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005064"/>
            <a:ext cx="6408712" cy="1030187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88013" algn="l"/>
              </a:tabLst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892480" cy="4801744"/>
          </a:xfrm>
        </p:spPr>
        <p:txBody>
          <a:bodyPr/>
          <a:lstStyle/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Якщо числа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такі, що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=с, то</a:t>
            </a:r>
          </a:p>
          <a:p>
            <a:pPr>
              <a:buNone/>
            </a:pPr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1556792"/>
            <a:ext cx="2808312" cy="557291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3568" y="1124744"/>
            <a:ext cx="9433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ці числа є коренями зведеного квадратного рівняння 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2132856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Ми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сформу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лю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вали 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3848" y="2132856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наслідок </a:t>
            </a: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 теореми, оберненої до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568" y="263691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теореми </a:t>
            </a:r>
            <a:r>
              <a:rPr lang="uk-UA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Вієта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3429000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Якщо числа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такі, що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=5,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=-6, то за</a:t>
            </a:r>
          </a:p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теоремою, оберненою до теореми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Вієта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, ці числа є</a:t>
            </a:r>
          </a:p>
          <a:p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коренями зведеного квадратного рівняння     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4797152"/>
            <a:ext cx="2880320" cy="569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892480" cy="48017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такі числа, що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=        , 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=     , то</a:t>
            </a:r>
          </a:p>
          <a:p>
            <a:pPr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4)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Якщо попереднє рівняння                                     </a:t>
            </a:r>
          </a:p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   має дробові коефіцієнти, то в цілих коефіцієнтах</a:t>
            </a:r>
          </a:p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   воно матиме вигляд                                                                  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3568" y="1124744"/>
            <a:ext cx="9433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ці числа є коренями зведеного квадратного рівняння 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2132856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548680"/>
            <a:ext cx="576064" cy="698958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548680"/>
            <a:ext cx="166421" cy="713234"/>
          </a:xfrm>
          <a:prstGeom prst="rect">
            <a:avLst/>
          </a:prstGeom>
          <a:noFill/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1556792"/>
            <a:ext cx="2880320" cy="896270"/>
          </a:xfrm>
          <a:prstGeom prst="rect">
            <a:avLst/>
          </a:prstGeom>
          <a:noFill/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2780928"/>
            <a:ext cx="2880320" cy="896270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4005064"/>
            <a:ext cx="3168352" cy="540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686800" cy="5904656"/>
          </a:xfrm>
        </p:spPr>
        <p:txBody>
          <a:bodyPr/>
          <a:lstStyle/>
          <a:p>
            <a:pPr algn="ctr"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Щоб знайти корені квадратного рівняння</a:t>
            </a:r>
          </a:p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                                    , використовуючи теорему, </a:t>
            </a:r>
          </a:p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 обернену до теореми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Вієта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, підбираємо такі </a:t>
            </a:r>
          </a:p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 числа</a:t>
            </a:r>
            <a:r>
              <a:rPr lang="uk-UA" sz="2800" i="1" smtClean="0">
                <a:latin typeface="Times New Roman" pitchFamily="18" charset="0"/>
                <a:cs typeface="Times New Roman" pitchFamily="18" charset="0"/>
              </a:rPr>
              <a:t>,  щоб</a:t>
            </a:r>
            <a:endParaRPr lang="uk-UA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</a:p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                        -56</a:t>
            </a:r>
          </a:p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  Шуканими коренями будуть числа </a:t>
            </a:r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-8 і 7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980728"/>
            <a:ext cx="2880320" cy="569165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2924944"/>
            <a:ext cx="2000250" cy="619125"/>
          </a:xfrm>
          <a:prstGeom prst="rect">
            <a:avLst/>
          </a:prstGeom>
          <a:noFill/>
        </p:spPr>
      </p:pic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54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2924944"/>
            <a:ext cx="1685925" cy="61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389560" cy="54189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Користуючись теоремою, оберненою</a:t>
            </a:r>
          </a:p>
          <a:p>
            <a:pPr>
              <a:buNone/>
            </a:pPr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до теореми </a:t>
            </a:r>
            <a:r>
              <a:rPr lang="uk-UA" sz="4000" b="1" i="1" dirty="0" err="1" smtClean="0">
                <a:latin typeface="Times New Roman" pitchFamily="18" charset="0"/>
                <a:cs typeface="Times New Roman" pitchFamily="18" charset="0"/>
              </a:rPr>
              <a:t>Вієта</a:t>
            </a:r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, установіть, чи є</a:t>
            </a:r>
          </a:p>
          <a:p>
            <a:pPr>
              <a:buNone/>
            </a:pPr>
            <a:r>
              <a:rPr lang="uk-UA" sz="4000" b="1" i="1" dirty="0" smtClean="0">
                <a:latin typeface="Times New Roman" pitchFamily="18" charset="0"/>
                <a:cs typeface="Times New Roman" pitchFamily="18" charset="0"/>
              </a:rPr>
              <a:t>коренями рівняння</a:t>
            </a:r>
          </a:p>
          <a:p>
            <a:pPr>
              <a:buNone/>
            </a:pP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1)                                     числа 1 і -2 </a:t>
            </a:r>
          </a:p>
          <a:p>
            <a:pPr marL="742950" indent="-742950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uk-UA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Ні</a:t>
            </a:r>
          </a:p>
          <a:p>
            <a:pPr marL="742950" indent="-742950">
              <a:buNone/>
            </a:pP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2)                                     числа -2 і -3</a:t>
            </a:r>
          </a:p>
          <a:p>
            <a:pPr marL="742950" indent="-742950">
              <a:buNone/>
            </a:pPr>
            <a:r>
              <a:rPr lang="uk-UA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Так</a:t>
            </a:r>
          </a:p>
          <a:p>
            <a:pPr marL="742950" indent="-742950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2780928"/>
            <a:ext cx="3384376" cy="668769"/>
          </a:xfrm>
          <a:prstGeom prst="rect">
            <a:avLst/>
          </a:prstGeom>
          <a:noFill/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437112"/>
            <a:ext cx="3181350" cy="62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8392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Застосовуючи теорему, обернену до теореми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Вієта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розв'яжіть рівняння</a:t>
            </a:r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1)            </a:t>
            </a:r>
          </a:p>
          <a:p>
            <a:pPr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pPr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1890080"/>
            <a:ext cx="2952328" cy="583394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599" y="2492896"/>
            <a:ext cx="2574937" cy="1008112"/>
          </a:xfrm>
          <a:prstGeom prst="rect">
            <a:avLst/>
          </a:prstGeo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1247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2564904"/>
            <a:ext cx="3240360" cy="583444"/>
          </a:xfrm>
          <a:prstGeom prst="rect">
            <a:avLst/>
          </a:prstGeom>
          <a:noFill/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4077072"/>
            <a:ext cx="2952328" cy="583394"/>
          </a:xfrm>
          <a:prstGeom prst="rect">
            <a:avLst/>
          </a:prstGeom>
          <a:noFill/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725144"/>
            <a:ext cx="2574936" cy="1008112"/>
          </a:xfrm>
          <a:prstGeom prst="rect">
            <a:avLst/>
          </a:prstGeom>
          <a:noFill/>
        </p:spPr>
      </p:pic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725144"/>
            <a:ext cx="2952328" cy="5904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67546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3) 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1844824"/>
            <a:ext cx="3168352" cy="580865"/>
          </a:xfrm>
          <a:prstGeom prst="rect">
            <a:avLst/>
          </a:prstGeom>
          <a:noFill/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2996952"/>
            <a:ext cx="2511589" cy="1008112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2780928"/>
            <a:ext cx="2952328" cy="1629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6453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i="1" dirty="0" smtClean="0"/>
              <a:t> 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Які з даних рівнянь мають</a:t>
            </a:r>
          </a:p>
          <a:p>
            <a:pPr>
              <a:buNone/>
            </a:pP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- два додатні корені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два від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ємні корені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- корені різних знаків? </a:t>
            </a: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1)</a:t>
            </a:r>
            <a:endParaRPr lang="uk-UA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2)                                      </a:t>
            </a:r>
            <a:endParaRPr lang="uk-UA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3)                                     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2852936"/>
            <a:ext cx="3456384" cy="589461"/>
          </a:xfrm>
          <a:prstGeom prst="rect">
            <a:avLst/>
          </a:prstGeom>
          <a:noFill/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077072"/>
            <a:ext cx="3312368" cy="607267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5229200"/>
            <a:ext cx="3528392" cy="60174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220072" y="27089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додатні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2080" y="508518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від'ємні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0072" y="393305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86800" cy="626469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-2 є коренем рівняння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Знайдіть значення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 другий коефіцієнт.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1268760"/>
            <a:ext cx="3024336" cy="597623"/>
          </a:xfrm>
          <a:prstGeom prst="rect">
            <a:avLst/>
          </a:prstGeom>
          <a:noFill/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852936"/>
            <a:ext cx="2088232" cy="567929"/>
          </a:xfrm>
          <a:prstGeom prst="rect">
            <a:avLst/>
          </a:prstGeom>
          <a:noFill/>
        </p:spPr>
      </p:pic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573016"/>
            <a:ext cx="1515491" cy="576064"/>
          </a:xfrm>
          <a:prstGeom prst="rect">
            <a:avLst/>
          </a:prstGeom>
          <a:noFill/>
        </p:spPr>
      </p:pic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3573016"/>
            <a:ext cx="4752528" cy="585065"/>
          </a:xfrm>
          <a:prstGeom prst="rect">
            <a:avLst/>
          </a:prstGeom>
          <a:noFill/>
        </p:spPr>
      </p:pic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51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4221088"/>
            <a:ext cx="5207619" cy="576064"/>
          </a:xfrm>
          <a:prstGeom prst="rect">
            <a:avLst/>
          </a:prstGeom>
          <a:noFill/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5517232"/>
            <a:ext cx="1515491" cy="576064"/>
          </a:xfrm>
          <a:prstGeom prst="rect">
            <a:avLst/>
          </a:prstGeom>
          <a:noFill/>
        </p:spPr>
      </p:pic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53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5517232"/>
            <a:ext cx="1512168" cy="543945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179512" y="285293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За теоремою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Вієта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1720" y="35730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тому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5536" y="5589240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:                    ,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3528" y="260648"/>
            <a:ext cx="37864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uk-UA" sz="3200" b="1" i="1" u="sng" dirty="0" smtClean="0">
                <a:latin typeface="Times New Roman" pitchFamily="18" charset="0"/>
                <a:cs typeface="Times New Roman" pitchFamily="18" charset="0"/>
              </a:rPr>
              <a:t>Розв'язування вправ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268</TotalTime>
  <Words>326</Words>
  <Application>Microsoft Office PowerPoint</Application>
  <PresentationFormat>Экран (4:3)</PresentationFormat>
  <Paragraphs>96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Andrey</dc:creator>
  <cp:lastModifiedBy>AutoBVT</cp:lastModifiedBy>
  <cp:revision>39</cp:revision>
  <dcterms:created xsi:type="dcterms:W3CDTF">2012-03-21T00:41:03Z</dcterms:created>
  <dcterms:modified xsi:type="dcterms:W3CDTF">2019-03-18T20:36:11Z</dcterms:modified>
</cp:coreProperties>
</file>