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A9E84-E36C-444A-9E00-789523EC5C66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33CB9-5620-42E5-AD34-7DD1C10CB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32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7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5334000"/>
            <a:ext cx="10363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5867400"/>
            <a:ext cx="103632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03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3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0" y="1417638"/>
            <a:ext cx="2438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417638"/>
            <a:ext cx="7112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3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7921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438400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6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6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7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10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313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7863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417638"/>
            <a:ext cx="9753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438400"/>
            <a:ext cx="975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121765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t-sheep.com/wp-content/uploads/2015/11/statue-mother-nature-rotates-earth-force-nature-lorenzo-quinn-2-720x4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64" y="792480"/>
            <a:ext cx="10612837" cy="52622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354" y="222068"/>
            <a:ext cx="11332755" cy="5704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uk-UA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Скульптура — мовчазна потаємна муза.</a:t>
            </a:r>
            <a:endParaRPr lang="ru-RU" b="1" i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354" y="3657645"/>
            <a:ext cx="7361646" cy="278669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uk-UA" sz="2800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Скульптури </a:t>
            </a:r>
            <a:r>
              <a:rPr lang="uk-UA" sz="28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епохи модернізму і </a:t>
            </a:r>
            <a:r>
              <a:rPr lang="uk-UA" sz="2800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постмодернізму (</a:t>
            </a:r>
            <a:r>
              <a:rPr lang="uk-UA" sz="28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П. Пікассо, К. </a:t>
            </a:r>
            <a:r>
              <a:rPr lang="uk-UA" sz="2800" b="1" i="1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Бранкузі</a:t>
            </a:r>
            <a:r>
              <a:rPr lang="uk-UA" sz="28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</a:t>
            </a:r>
            <a:r>
              <a:rPr lang="uk-UA" sz="2800" b="1" i="1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А.Джакометті</a:t>
            </a:r>
            <a:r>
              <a:rPr lang="uk-UA" sz="28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).Нове пластичне мислення сучасності: зразки  гігантоманії (</a:t>
            </a:r>
            <a:r>
              <a:rPr lang="uk-UA" sz="2800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Атоміум</a:t>
            </a:r>
            <a:r>
              <a:rPr lang="uk-UA" sz="2800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uk-UA" sz="28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 Брюсселі),  кінетична скульптура.</a:t>
            </a:r>
            <a:endParaRPr lang="ru-RU" sz="2800" b="1" i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8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1" y="232844"/>
            <a:ext cx="11817531" cy="1292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Сучасні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скульптори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не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перестають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експериментувати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й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дивувати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стимулюючи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сильні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емоції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та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інтерес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до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всього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нового,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оригінального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ru-RU" sz="2600" b="1" i="1" dirty="0">
              <a:solidFill>
                <a:schemeClr val="accent5">
                  <a:lumMod val="1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42" name="Picture 2" descr="http://b-log.org.ua/images/beg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92" y="1445486"/>
            <a:ext cx="7810500" cy="5191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2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820" y="187626"/>
            <a:ext cx="1019542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Незвичайні</a:t>
            </a:r>
            <a:r>
              <a:rPr lang="ru-RU" sz="3600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600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скульптури</a:t>
            </a:r>
            <a:r>
              <a:rPr lang="ru-RU" sz="3600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600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зі</a:t>
            </a:r>
            <a:r>
              <a:rPr lang="ru-RU" sz="3600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600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всього</a:t>
            </a:r>
            <a:r>
              <a:rPr lang="ru-RU" sz="3600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600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світу</a:t>
            </a:r>
            <a:endParaRPr lang="ru-RU" sz="3600" b="1" i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1266" name="Picture 2" descr="ТОП-15 найнезвичайніших пам'ятників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5" y="1086258"/>
            <a:ext cx="5978723" cy="3587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9008" y="4673493"/>
            <a:ext cx="462658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Вирватися</a:t>
            </a: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з пут, </a:t>
            </a:r>
            <a:r>
              <a:rPr lang="ru-RU" sz="2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Філадельфія</a:t>
            </a:r>
            <a:endParaRPr lang="ru-RU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1268" name="Picture 4" descr="ТОП-10 найбільш незвичайних пам'ятників світ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046" y="2771728"/>
            <a:ext cx="5705293" cy="380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5293" y="6292334"/>
            <a:ext cx="320792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Мандрівник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Марсель</a:t>
            </a:r>
            <a:endParaRPr lang="ru-RU" sz="2000" i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60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Найбільш дивні та незвичайні пам'ятники у світі (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2" y="165463"/>
            <a:ext cx="5835060" cy="5835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b-log.org.ua/images/pamyatnik-skripach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33" y="1823877"/>
            <a:ext cx="6393270" cy="4794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5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s4.pikabu.ru/post_img/big/2016/06/03/9/146496741311088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3" y="327536"/>
            <a:ext cx="5008608" cy="6254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thehappy.news/wp-content/uploads/2018/10/5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78" y="1949432"/>
            <a:ext cx="6667500" cy="4438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8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ам’ятник галушц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4" y="269965"/>
            <a:ext cx="6338753" cy="4225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8424" y="4311134"/>
            <a:ext cx="27574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Пам’ятник</a:t>
            </a:r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галушці</a:t>
            </a:r>
            <a:endParaRPr lang="ru-RU" b="1" i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4340" name="Picture 4" descr="Пам’ятник закоханим ліхтаря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34" y="1874723"/>
            <a:ext cx="6280060" cy="4710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90519" y="6215436"/>
            <a:ext cx="447911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Пам’ятник</a:t>
            </a: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закоханим</a:t>
            </a: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ліхтарям</a:t>
            </a:r>
            <a:endParaRPr lang="ru-RU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8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ozon-st.cdn.ngenix.net/multimedia/10071348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4" y="706889"/>
            <a:ext cx="4146459" cy="5947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0296" y="215426"/>
            <a:ext cx="1151273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Різноманітність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напрямів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і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стилів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багатство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тематики й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матеріалів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подарувала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людству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епоха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модернізму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і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постмодернізму</a:t>
            </a:r>
            <a:endParaRPr lang="ru-RU" sz="2400" b="1" i="1" dirty="0">
              <a:solidFill>
                <a:schemeClr val="accent5">
                  <a:lumMod val="1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296" y="1534610"/>
            <a:ext cx="6348549" cy="48936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  <a:cs typeface="Segoe UI Semibold" panose="020B0702040204020203" pitchFamily="34" charset="0"/>
              </a:rPr>
              <a:t>Ж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ивопис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модернізму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був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різноманітнішим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,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ніж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скульптура.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Проте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,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цей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вид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мистецтва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теж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розвивався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інтенсивно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і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мав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як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загальні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характерні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риси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з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живописом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модернізму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, так і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власні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.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Об’єднувало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художників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і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скульпторів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модернізму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прагнення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до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змін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,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пошук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нових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зображальних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засобів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,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створення</a:t>
            </a:r>
            <a:endParaRPr lang="ru-RU" sz="2400" b="1" i="1" dirty="0" smtClean="0">
              <a:solidFill>
                <a:schemeClr val="accent5">
                  <a:lumMod val="10000"/>
                </a:schemeClr>
              </a:solidFill>
              <a:effectLst/>
              <a:latin typeface="Bookman Old Style" panose="02050604050505020204" pitchFamily="18" charset="0"/>
              <a:cs typeface="Segoe UI Semibold" panose="020B0702040204020203" pitchFamily="34" charset="0"/>
            </a:endParaRPr>
          </a:p>
          <a:p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абсолютно нового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мистецтва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,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здатного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взяти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активну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участь у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перетворенні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суспільства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  <a:cs typeface="Segoe UI Semibold" panose="020B0702040204020203" pitchFamily="34" charset="0"/>
              </a:rPr>
              <a:t>.</a:t>
            </a:r>
            <a:endParaRPr lang="ru-RU" sz="2400" b="1" i="1" dirty="0">
              <a:solidFill>
                <a:schemeClr val="accent5">
                  <a:lumMod val="10000"/>
                </a:schemeClr>
              </a:solidFill>
              <a:effectLst/>
              <a:latin typeface="Bookman Old Style" panose="0205060405050502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53834" y="5639016"/>
            <a:ext cx="415409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Сальвадор </a:t>
            </a:r>
            <a:r>
              <a:rPr lang="ru-RU" sz="2000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Далі</a:t>
            </a:r>
            <a:endParaRPr lang="ru-RU" sz="2000" b="1" i="1" dirty="0" smtClean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ru-RU" sz="2000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Далініанская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танцівниця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 1975</a:t>
            </a:r>
            <a:endParaRPr lang="ru-RU" sz="2000" b="1" i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8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168202"/>
            <a:ext cx="6104709" cy="64940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Загальна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тенденція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скульптурі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US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XX 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ст. —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її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активна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взаємодія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з простором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навколо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—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тобто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повернення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до «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природних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»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ліній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плинність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і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динамізм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форм,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внутрішня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енергія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. Скульптура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модернізму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декоративна, вона покликана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прикрашати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простір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підпорядковувати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його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єдиному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ритму,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гармоніювати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з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індустріальним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суспільством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одночасно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з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цим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змушувати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людину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занурюватися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роздуми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будити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600" b="1" i="1" dirty="0" err="1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фантазію</a:t>
            </a:r>
            <a:r>
              <a:rPr lang="ru-RU" sz="26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Bookman Old Style" panose="02050604050505020204" pitchFamily="18" charset="0"/>
              </a:rPr>
              <a:t>.</a:t>
            </a:r>
            <a:endParaRPr lang="ru-RU" sz="2600" b="1" i="1" dirty="0">
              <a:solidFill>
                <a:schemeClr val="accent5">
                  <a:lumMod val="1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6" name="Picture 4" descr="http://i1.i.ua/prikol/pic/5/7/1043375_1517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70" y="110950"/>
            <a:ext cx="4529636" cy="65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25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rtchive.ru/res/media/img/orig/work/33c/4054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" y="1236277"/>
            <a:ext cx="4162698" cy="5559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8343" y="180592"/>
            <a:ext cx="11434354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Славетний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засновник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кубізму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Пабло </a:t>
            </a:r>
            <a:r>
              <a:rPr lang="ru-RU" sz="3200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Пікассо</a:t>
            </a:r>
            <a:r>
              <a:rPr lang="ru-RU" sz="3200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(1881—1973)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створював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не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лише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живописні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композиції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, а й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оригінальні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за формою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кубістські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скульптури</a:t>
            </a:r>
            <a:endParaRPr lang="ru-RU" sz="2400" b="1" i="1" dirty="0">
              <a:solidFill>
                <a:schemeClr val="accent5">
                  <a:lumMod val="1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834" y="5987534"/>
            <a:ext cx="247299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«Голова </a:t>
            </a:r>
            <a:r>
              <a:rPr lang="ru-RU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жінки</a:t>
            </a:r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</a:t>
            </a:r>
            <a:r>
              <a:rPr lang="ru-RU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Фернанда</a:t>
            </a:r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)», 1909</a:t>
            </a:r>
            <a:endParaRPr lang="ru-RU" b="1" i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102" name="Picture 6" descr="http://www.picasso-pablo.ru/images/img/3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580" y="1143845"/>
            <a:ext cx="3798117" cy="5577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18718" y="6126033"/>
            <a:ext cx="357181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«</a:t>
            </a:r>
            <a:r>
              <a:rPr lang="ru-RU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Бабуїн</a:t>
            </a:r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з </a:t>
            </a:r>
            <a:r>
              <a:rPr lang="ru-RU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малюком</a:t>
            </a:r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», 1951</a:t>
            </a:r>
            <a:endParaRPr lang="ru-RU" b="1" i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6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190976"/>
            <a:ext cx="7916092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Митця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румунського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походження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Константина </a:t>
            </a:r>
            <a:r>
              <a:rPr lang="ru-RU" sz="2800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Бранкузі</a:t>
            </a:r>
            <a:r>
              <a:rPr lang="ru-RU" sz="2800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1876—1957)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вважають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одним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із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піонерів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абстрактної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скульптури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.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Він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намагався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втілити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образ птаха в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універсальній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і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лаконічній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формі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вловити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політ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як </a:t>
            </a:r>
          </a:p>
          <a:p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символ</a:t>
            </a:r>
            <a:endParaRPr lang="ru-RU" sz="2400" b="1" i="1" dirty="0">
              <a:solidFill>
                <a:schemeClr val="accent5">
                  <a:lumMod val="1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https://avatars.mds.yandex.net/get-zen_doc/27036/pub_5b325228d63f6300a9cb17a0_5b3252ace3c1fc00a97cd7d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388" y="374469"/>
            <a:ext cx="3530345" cy="6248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48527" y="6222758"/>
            <a:ext cx="260840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Птах у </a:t>
            </a:r>
            <a:r>
              <a:rPr lang="ru-RU" sz="2000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просторі</a:t>
            </a:r>
            <a:endParaRPr lang="ru-RU" sz="2000" b="1" i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124" name="Picture 4" descr="Константин Бранкузи. Спящая муз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2229167"/>
            <a:ext cx="5625737" cy="4393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55350" y="6222758"/>
            <a:ext cx="278153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Спляча</a:t>
            </a:r>
            <a:r>
              <a:rPr lang="ru-RU" sz="2000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муза,1909</a:t>
            </a:r>
            <a:endParaRPr lang="ru-RU" sz="2000" b="1" i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6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146596"/>
            <a:ext cx="11451772" cy="1692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Культовий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для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мистецтва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сучасності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експресіоністичний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твір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«Людина, яка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крокує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»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швейцарця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Альберто </a:t>
            </a:r>
            <a:r>
              <a:rPr lang="ru-RU" sz="3200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Джакометті</a:t>
            </a:r>
            <a:r>
              <a:rPr lang="ru-RU" sz="3200" b="1" i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(1901—1966)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зображений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на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швейцарській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банкноті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100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франків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. </a:t>
            </a:r>
            <a:endParaRPr lang="ru-RU" sz="2400" b="1" i="1" dirty="0">
              <a:solidFill>
                <a:schemeClr val="accent5">
                  <a:lumMod val="1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https://adindex.ru/files2/publications/2012/11/94537_man-striding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78" y="1419497"/>
            <a:ext cx="3963497" cy="5312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Альберто Джакометти. Колесни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1" y="1586411"/>
            <a:ext cx="3803468" cy="5071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55350" y="6222758"/>
            <a:ext cx="163217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колісниця</a:t>
            </a:r>
            <a:endParaRPr lang="ru-RU" sz="2000" b="1" i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88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468" y="229999"/>
            <a:ext cx="5913121" cy="6370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У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сучасний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урбанізований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простір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органічно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вписуються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масштабні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об’єкти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що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відображають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нове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пластичне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мислення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.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Зразком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гігантоманії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є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унікальний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Атоміум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у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Брюсселі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.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Конструкція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(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заввишки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102 м і вагою 2400 т)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відтворює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просторове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розташування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дев’яти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атомів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кристала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заліза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збільшеного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у 165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мільярдів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разів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. За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задумом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пам’ятка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символізує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науковотехнічний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прогрес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мирне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використання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енергії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атома,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важливу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роль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заліза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в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розвитку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світової</a:t>
            </a:r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економіки</a:t>
            </a:r>
            <a:endParaRPr lang="ru-RU" sz="2400" b="1" i="1" dirty="0">
              <a:solidFill>
                <a:schemeClr val="accent5">
                  <a:lumMod val="1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http://tiptotrip.ru/files/articlepictures/464.jpg?13196213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37" y="928662"/>
            <a:ext cx="5574665" cy="4973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3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thumb/b/b2/Atomium_-_Bruxelles%2C_Belgium_-_October_31%2C_2010_03.jpg/592px-Atomium_-_Bruxelles%2C_Belgium_-_October_31%2C_2010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0" y="171222"/>
            <a:ext cx="6613793" cy="4278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media-cdn.tripadvisor.com/media/photo-s/02/9d/71/72/filename-atomium-todayo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37" y="1619794"/>
            <a:ext cx="5037909" cy="5037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42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051" y="165463"/>
            <a:ext cx="11364686" cy="161108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Кінетична скульптура –різновид кінетичного </a:t>
            </a:r>
            <a:r>
              <a:rPr lang="uk-UA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мистецтва</a:t>
            </a:r>
            <a:r>
              <a:rPr lang="uk-UA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,в</a:t>
            </a:r>
            <a:r>
              <a:rPr lang="uk-UA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uk-UA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якому </a:t>
            </a:r>
            <a:r>
              <a:rPr lang="uk-UA" b="1" i="1" dirty="0" err="1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обігруються</a:t>
            </a:r>
            <a:r>
              <a:rPr lang="uk-UA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 ефекти реального руху</a:t>
            </a:r>
            <a:r>
              <a:rPr lang="uk-UA" b="1" i="1" dirty="0" smtClean="0">
                <a:solidFill>
                  <a:schemeClr val="accent5">
                    <a:lumMod val="10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ru-RU" b="1" i="1" dirty="0">
              <a:solidFill>
                <a:schemeClr val="accent5">
                  <a:lumMod val="1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2" y="1933302"/>
            <a:ext cx="4651036" cy="3277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8" name="Picture 2" descr="https://thearchitect.pro/uploads/prew/articles/architector_portal/pic_big/pic_13790715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37" y="1645920"/>
            <a:ext cx="6667500" cy="4905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5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0">
  <a:themeElements>
    <a:clrScheme name="">
      <a:dk1>
        <a:srgbClr val="FFFFFF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DADADA"/>
      </a:accent4>
      <a:accent5>
        <a:srgbClr val="DEAAF0"/>
      </a:accent5>
      <a:accent6>
        <a:srgbClr val="E26418"/>
      </a:accent6>
      <a:hlink>
        <a:srgbClr val="FFBF07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20" id="{629660E1-E7FE-429C-9804-DF38C4FA7725}" vid="{6F7881CE-9579-4476-8DC9-6439F93D6A4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Тема20</Template>
  <TotalTime>112</TotalTime>
  <Words>386</Words>
  <Application>Microsoft Office PowerPoint</Application>
  <PresentationFormat>Широкоэкранный</PresentationFormat>
  <Paragraphs>27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Microsoft Sans Serif</vt:lpstr>
      <vt:lpstr>Segoe UI Semibold</vt:lpstr>
      <vt:lpstr>Тема20</vt:lpstr>
      <vt:lpstr>Скульптура — мовчазна потаємна муза.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Скульптура — мовчазна потаємна муза.</dc:title>
  <dc:creator>User HP</dc:creator>
  <cp:lastModifiedBy>User HP</cp:lastModifiedBy>
  <cp:revision>11</cp:revision>
  <dcterms:created xsi:type="dcterms:W3CDTF">2019-10-05T16:34:09Z</dcterms:created>
  <dcterms:modified xsi:type="dcterms:W3CDTF">2019-10-05T18:27:08Z</dcterms:modified>
</cp:coreProperties>
</file>