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png" ContentType="image/png"/>
  <Override PartName="/ppt/media/image7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2d050"/>
            </a:gs>
            <a:gs pos="100000">
              <a:srgbClr val="c2eed1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2d050"/>
            </a:gs>
            <a:gs pos="100000">
              <a:srgbClr val="c2eed1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Для правки текста заглавия щёлкните мышью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Для правки структуры щёлкните мышью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Второй уровень структуры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Третий уровень структуры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Четвёртый уровень структуры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Пятый уровень структуры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Шестой уровень структуры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Седьмой уровень структуры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179640" y="116640"/>
            <a:ext cx="4571280" cy="324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Сувенір виготовлений власними руками це найкращий подарунок для будь – кого.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15000"/>
              </a:lnSpc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уроках технологій ви навчитесь працювати з різними матеріалами та інструментами. З їхньою допомогою ви будете виготовляти безліч цікавих виробів, які можна буде застосувати як подарунки для своїх рідних.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На сьогоднішньому уроці ми з вами розпочнемо виготовляти сувенір із шпагату та кавових зерен.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77" name="Picture 2" descr="Освітній проект Тема: «Народна іграшка в роботі з дітьми раннього віку»"/>
          <p:cNvPicPr/>
          <p:nvPr/>
        </p:nvPicPr>
        <p:blipFill>
          <a:blip r:embed="rId1"/>
          <a:stretch/>
        </p:blipFill>
        <p:spPr>
          <a:xfrm>
            <a:off x="179640" y="3517560"/>
            <a:ext cx="4679640" cy="3144240"/>
          </a:xfrm>
          <a:prstGeom prst="rect">
            <a:avLst/>
          </a:prstGeom>
          <a:ln w="0">
            <a:noFill/>
          </a:ln>
        </p:spPr>
      </p:pic>
      <p:pic>
        <p:nvPicPr>
          <p:cNvPr id="78" name="Picture 4" descr="Майстер-клас РОЗПИС ЯВОРІВСЬКОЇ ІГРАШКИ | Музей Івана Гончара"/>
          <p:cNvPicPr/>
          <p:nvPr/>
        </p:nvPicPr>
        <p:blipFill>
          <a:blip r:embed="rId2"/>
          <a:stretch/>
        </p:blipFill>
        <p:spPr>
          <a:xfrm>
            <a:off x="5004000" y="620640"/>
            <a:ext cx="3910680" cy="4828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755640" y="476640"/>
            <a:ext cx="7704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6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СИРНА ІГРАШКА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755640" y="1412640"/>
            <a:ext cx="7704000" cy="10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   </a:t>
            </a:r>
            <a:r>
              <a:rPr b="0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На Гуцульщині і донині роблять </a:t>
            </a:r>
            <a:r>
              <a:rPr b="1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іграшки з сиру </a:t>
            </a:r>
            <a:r>
              <a:rPr b="0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– коників, баранців, бичків. Розміри фігурок невеликі: 10 см заввишки та 16 см завдовжки. Цим промислом займаються жінки.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1" name="Рисунок 8" descr=""/>
          <p:cNvPicPr/>
          <p:nvPr/>
        </p:nvPicPr>
        <p:blipFill>
          <a:blip r:embed="rId1"/>
          <a:stretch/>
        </p:blipFill>
        <p:spPr>
          <a:xfrm>
            <a:off x="3253320" y="2428560"/>
            <a:ext cx="2708640" cy="27086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2" name="Рисунок 9" descr=""/>
          <p:cNvPicPr/>
          <p:nvPr/>
        </p:nvPicPr>
        <p:blipFill>
          <a:blip r:embed="rId2"/>
          <a:stretch/>
        </p:blipFill>
        <p:spPr>
          <a:xfrm>
            <a:off x="5962680" y="4077000"/>
            <a:ext cx="2492280" cy="2492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3" name="Рисунок 10" descr=""/>
          <p:cNvPicPr/>
          <p:nvPr/>
        </p:nvPicPr>
        <p:blipFill>
          <a:blip r:embed="rId3"/>
          <a:stretch/>
        </p:blipFill>
        <p:spPr>
          <a:xfrm>
            <a:off x="602640" y="3919320"/>
            <a:ext cx="2649960" cy="2649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043640" y="692640"/>
            <a:ext cx="6408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6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МОТАНКА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755640" y="1349640"/>
            <a:ext cx="7632000" cy="22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   </a:t>
            </a:r>
            <a:r>
              <a:rPr b="1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Мотанка </a:t>
            </a:r>
            <a:r>
              <a:rPr b="0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– вузликова лялька зроблена з тканини. Назва походить від українського слова «мотати». Перші мотанки не мали рук, ніг і тулуба. Виразною була лише голова. Обличчя «пусте» або з хрестом, вишитим різнокольоровими нитками. Хрест на обличчі має символічне значення, адже це знак сонця, знак духовного єднання землі і неба, чоловічого і жіночого начала.</a:t>
            </a:r>
            <a:endParaRPr b="0" lang="en-US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uk-UA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86" name="Рисунок 6" descr=""/>
          <p:cNvPicPr/>
          <p:nvPr/>
        </p:nvPicPr>
        <p:blipFill>
          <a:blip r:embed="rId1"/>
          <a:stretch/>
        </p:blipFill>
        <p:spPr>
          <a:xfrm>
            <a:off x="5796000" y="3471840"/>
            <a:ext cx="2591640" cy="2989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7" name="Рисунок 7" descr=""/>
          <p:cNvPicPr/>
          <p:nvPr/>
        </p:nvPicPr>
        <p:blipFill>
          <a:blip r:embed="rId2"/>
          <a:stretch/>
        </p:blipFill>
        <p:spPr>
          <a:xfrm>
            <a:off x="766440" y="3471840"/>
            <a:ext cx="3636720" cy="2989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18480" y="608760"/>
            <a:ext cx="7560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6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ОПІШНЯНСЬКА ІГРАШКА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611640" y="1556640"/>
            <a:ext cx="7992000" cy="17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uk-UA" sz="18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   </a:t>
            </a:r>
            <a:r>
              <a:rPr b="1" i="1" lang="uk-UA" sz="18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В Опішні виготовляли глиняні іграшки</a:t>
            </a:r>
            <a:r>
              <a:rPr b="0" i="1" lang="uk-UA" sz="18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, подібні до знарядь праці і посуду («монетки»); свистунці: коники, баранці, гуски, курки, півники, качки; вершники на коні, мама з дитиною, жінка з куркою, ведмідь; сюжетні іграшки: «Весілля на Полтавщині», «Хлібороб».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i="1" lang="uk-UA" sz="18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   </a:t>
            </a:r>
            <a:r>
              <a:rPr b="0" i="1" lang="uk-UA" sz="18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Для Опішнянської іграшки характерні рослинні орнаменти, хвилясті, прямі, ламані лінії, крапки, кружечки, мазки.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0" name="Рисунок 5" descr=""/>
          <p:cNvPicPr/>
          <p:nvPr/>
        </p:nvPicPr>
        <p:blipFill>
          <a:blip r:embed="rId1"/>
          <a:stretch/>
        </p:blipFill>
        <p:spPr>
          <a:xfrm>
            <a:off x="755640" y="3311280"/>
            <a:ext cx="4653720" cy="3100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1" name="Рисунок 6" descr=""/>
          <p:cNvPicPr/>
          <p:nvPr/>
        </p:nvPicPr>
        <p:blipFill>
          <a:blip r:embed="rId2"/>
          <a:stretch/>
        </p:blipFill>
        <p:spPr>
          <a:xfrm>
            <a:off x="6465960" y="3311280"/>
            <a:ext cx="2065680" cy="3100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755640" y="548640"/>
            <a:ext cx="7776000" cy="63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uk-UA" sz="36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СОЛОМ’ЯНА ІГРАШКА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899640" y="1412640"/>
            <a:ext cx="7632000" cy="161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   </a:t>
            </a:r>
            <a:r>
              <a:rPr b="1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Іграшки із соломи та трави </a:t>
            </a:r>
            <a:r>
              <a:rPr b="0" i="1" lang="uk-UA" sz="2000" spc="-1" strike="noStrike">
                <a:solidFill>
                  <a:srgbClr val="632523"/>
                </a:solidFill>
                <a:latin typeface="Times New Roman"/>
                <a:ea typeface="DejaVu Sans"/>
              </a:rPr>
              <a:t>– типові екологічні іграшки. Авторами цих іграшок були зазвичай сільські умільці-хлібороби. Виготовляли брязкальця ромбічної форми, брязкальця у формі кулі, «дзеркала», бичків, оленів, коників, ляльок різного типу, «павучків» тощо.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94" name="Рисунок 5" descr=""/>
          <p:cNvPicPr/>
          <p:nvPr/>
        </p:nvPicPr>
        <p:blipFill>
          <a:blip r:embed="rId1"/>
          <a:stretch/>
        </p:blipFill>
        <p:spPr>
          <a:xfrm>
            <a:off x="4996440" y="2835000"/>
            <a:ext cx="3535200" cy="2487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5" name="Рисунок 6" descr=""/>
          <p:cNvPicPr/>
          <p:nvPr/>
        </p:nvPicPr>
        <p:blipFill>
          <a:blip r:embed="rId2"/>
          <a:stretch/>
        </p:blipFill>
        <p:spPr>
          <a:xfrm>
            <a:off x="909000" y="4006800"/>
            <a:ext cx="3835080" cy="2557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23640" y="188640"/>
            <a:ext cx="4571280" cy="30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Шпагат один із видів конструкційних матеріалів. Роботу з яким полюбляють дітлахи, особливо хлопчаки. Хочу до вашої уваги представити кілька виробів.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spcAft>
                <a:spcPts val="1001"/>
              </a:spcAft>
            </a:pPr>
            <a:r>
              <a:rPr b="0" lang="uk-UA" sz="1800" spc="-1" strike="noStrike">
                <a:solidFill>
                  <a:srgbClr val="000000"/>
                </a:solidFill>
                <a:latin typeface="Times New Roman"/>
                <a:ea typeface="Calibri"/>
              </a:rPr>
              <a:t>Головне, що потрібно для роботи це натхнення, творча уява та необхідні матеріали: шпагат, дріт, ножиці, клей (супер клей або термоклей), та всі дрібні оздоблюючі матеріали(за бажанням).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97" name="Рисунок 7" descr=""/>
          <p:cNvPicPr/>
          <p:nvPr/>
        </p:nvPicPr>
        <p:blipFill>
          <a:blip r:embed="rId1"/>
          <a:srcRect l="0" t="4503" r="0" b="9831"/>
          <a:stretch/>
        </p:blipFill>
        <p:spPr>
          <a:xfrm>
            <a:off x="5540400" y="73080"/>
            <a:ext cx="2932920" cy="1685160"/>
          </a:xfrm>
          <a:prstGeom prst="rect">
            <a:avLst/>
          </a:prstGeom>
          <a:ln w="0">
            <a:noFill/>
          </a:ln>
        </p:spPr>
      </p:pic>
      <p:pic>
        <p:nvPicPr>
          <p:cNvPr id="98" name="Рисунок 10" descr=""/>
          <p:cNvPicPr/>
          <p:nvPr/>
        </p:nvPicPr>
        <p:blipFill>
          <a:blip r:embed="rId2"/>
          <a:srcRect l="16037" t="0" r="10705" b="9212"/>
          <a:stretch/>
        </p:blipFill>
        <p:spPr>
          <a:xfrm>
            <a:off x="5270040" y="1938960"/>
            <a:ext cx="1627920" cy="1685160"/>
          </a:xfrm>
          <a:prstGeom prst="rect">
            <a:avLst/>
          </a:prstGeom>
          <a:ln w="0">
            <a:noFill/>
          </a:ln>
        </p:spPr>
      </p:pic>
      <p:pic>
        <p:nvPicPr>
          <p:cNvPr id="99" name="Рисунок 13" descr=""/>
          <p:cNvPicPr/>
          <p:nvPr/>
        </p:nvPicPr>
        <p:blipFill>
          <a:blip r:embed="rId3"/>
          <a:srcRect l="11906" t="0" r="5157" b="10655"/>
          <a:stretch/>
        </p:blipFill>
        <p:spPr>
          <a:xfrm>
            <a:off x="7007040" y="1938960"/>
            <a:ext cx="1847160" cy="149472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22" descr=""/>
          <p:cNvPicPr/>
          <p:nvPr/>
        </p:nvPicPr>
        <p:blipFill>
          <a:blip r:embed="rId4"/>
          <a:srcRect l="7163" t="0" r="17990" b="13004"/>
          <a:stretch/>
        </p:blipFill>
        <p:spPr>
          <a:xfrm>
            <a:off x="44640" y="3467520"/>
            <a:ext cx="2733120" cy="2113920"/>
          </a:xfrm>
          <a:prstGeom prst="rect">
            <a:avLst/>
          </a:prstGeom>
          <a:ln w="0">
            <a:noFill/>
          </a:ln>
        </p:spPr>
      </p:pic>
      <p:pic>
        <p:nvPicPr>
          <p:cNvPr id="101" name="Рисунок 25" descr=""/>
          <p:cNvPicPr/>
          <p:nvPr/>
        </p:nvPicPr>
        <p:blipFill>
          <a:blip r:embed="rId5"/>
          <a:srcRect l="3391" t="0" r="13770" b="10668"/>
          <a:stretch/>
        </p:blipFill>
        <p:spPr>
          <a:xfrm>
            <a:off x="3167640" y="4267080"/>
            <a:ext cx="2942640" cy="2113920"/>
          </a:xfrm>
          <a:prstGeom prst="rect">
            <a:avLst/>
          </a:prstGeom>
          <a:ln w="0">
            <a:noFill/>
          </a:ln>
        </p:spPr>
      </p:pic>
      <p:sp>
        <p:nvSpPr>
          <p:cNvPr id="102" name="CustomShape 2"/>
          <p:cNvSpPr/>
          <p:nvPr/>
        </p:nvSpPr>
        <p:spPr>
          <a:xfrm>
            <a:off x="4049640" y="-60480"/>
            <a:ext cx="1043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uk-UA" sz="1600" spc="-1" strike="noStrike" u="sng">
                <a:solidFill>
                  <a:srgbClr val="000000"/>
                </a:solidFill>
                <a:uFillTx/>
                <a:latin typeface="Times New Roman"/>
                <a:ea typeface="Calibri"/>
              </a:rPr>
              <a:t>Черепаха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103" name="CustomShape 3"/>
          <p:cNvSpPr/>
          <p:nvPr/>
        </p:nvSpPr>
        <p:spPr>
          <a:xfrm>
            <a:off x="0" y="532440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4"/>
          <p:cNvSpPr/>
          <p:nvPr/>
        </p:nvSpPr>
        <p:spPr>
          <a:xfrm>
            <a:off x="0" y="955368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28" descr=""/>
          <p:cNvPicPr/>
          <p:nvPr/>
        </p:nvPicPr>
        <p:blipFill>
          <a:blip r:embed="rId1"/>
          <a:srcRect l="3252" t="25493" r="57221" b="54904"/>
          <a:stretch/>
        </p:blipFill>
        <p:spPr>
          <a:xfrm rot="5400000">
            <a:off x="-977040" y="1904400"/>
            <a:ext cx="4896720" cy="245664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13" descr="IMG_3623"/>
          <p:cNvPicPr/>
          <p:nvPr/>
        </p:nvPicPr>
        <p:blipFill>
          <a:blip r:embed="rId2"/>
          <a:stretch/>
        </p:blipFill>
        <p:spPr>
          <a:xfrm>
            <a:off x="3312000" y="2845800"/>
            <a:ext cx="4787280" cy="3590280"/>
          </a:xfrm>
          <a:prstGeom prst="rect">
            <a:avLst/>
          </a:prstGeom>
          <a:ln w="0">
            <a:noFill/>
          </a:ln>
        </p:spPr>
      </p:pic>
      <p:sp>
        <p:nvSpPr>
          <p:cNvPr id="107" name="CustomShape 1"/>
          <p:cNvSpPr/>
          <p:nvPr/>
        </p:nvSpPr>
        <p:spPr>
          <a:xfrm flipV="1" rot="10800000">
            <a:off x="2700720" y="228600"/>
            <a:ext cx="6011280" cy="264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Панцир черепашки можна виконати теж із шпагату. Невеликі (діатир 3-4 см) кружечки із картону поспіралі обклеюємо шпагатом. Таких кружечків робимо від 6 до 9, залежно від розміру черепахи. Потім ці кружечки приклеюємо пірамідкою на місці панциру.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0" y="3133800"/>
            <a:ext cx="914328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Application>LibreOffice/7.0.1.2$Windows_x86 LibreOffice_project/7cbcfc562f6eb6708b5ff7d7397325de9e764452</Application>
  <Words>1302</Words>
  <Paragraphs>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2016-11-19T15:57:14Z</dcterms:created>
  <dc:creator>User</dc:creator>
  <dc:description/>
  <dc:language>en-US</dc:language>
  <cp:lastModifiedBy/>
  <dcterms:modified xsi:type="dcterms:W3CDTF">2021-11-29T16:43:09Z</dcterms:modified>
  <cp:revision>29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