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2"/>
  </p:notesMasterIdLst>
  <p:sldIdLst>
    <p:sldId id="256" r:id="rId2"/>
    <p:sldId id="261" r:id="rId3"/>
    <p:sldId id="315" r:id="rId4"/>
    <p:sldId id="316" r:id="rId5"/>
    <p:sldId id="317" r:id="rId6"/>
    <p:sldId id="321" r:id="rId7"/>
    <p:sldId id="318" r:id="rId8"/>
    <p:sldId id="271" r:id="rId9"/>
    <p:sldId id="319" r:id="rId10"/>
    <p:sldId id="322" r:id="rId11"/>
    <p:sldId id="320" r:id="rId12"/>
    <p:sldId id="267" r:id="rId13"/>
    <p:sldId id="274" r:id="rId14"/>
    <p:sldId id="276" r:id="rId15"/>
    <p:sldId id="277" r:id="rId16"/>
    <p:sldId id="263" r:id="rId17"/>
    <p:sldId id="264" r:id="rId18"/>
    <p:sldId id="265" r:id="rId19"/>
    <p:sldId id="266" r:id="rId20"/>
    <p:sldId id="28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10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9201E-A738-49F7-9443-616DBA6FE009}" type="datetimeFigureOut">
              <a:rPr lang="ru-UA" smtClean="0"/>
              <a:t>05/25/2022</a:t>
            </a:fld>
            <a:endParaRPr lang="ru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5A7CC-473C-452B-B86A-0FCFEB4286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55553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>
            <a:extLst>
              <a:ext uri="{FF2B5EF4-FFF2-40B4-BE49-F238E27FC236}">
                <a16:creationId xmlns:a16="http://schemas.microsoft.com/office/drawing/2014/main" id="{D391A289-47DA-4DE0-8E3B-AE4EA7BF21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>
            <a:extLst>
              <a:ext uri="{FF2B5EF4-FFF2-40B4-BE49-F238E27FC236}">
                <a16:creationId xmlns:a16="http://schemas.microsoft.com/office/drawing/2014/main" id="{84B5B900-A969-4FDD-A7C8-538B79A869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1508" name="Номер слайда 3">
            <a:extLst>
              <a:ext uri="{FF2B5EF4-FFF2-40B4-BE49-F238E27FC236}">
                <a16:creationId xmlns:a16="http://schemas.microsoft.com/office/drawing/2014/main" id="{FD6CE116-51F9-4572-AB17-1D001DF7D1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E4AF19-8F24-42CD-BA30-F5AA01693853}" type="slidenum">
              <a:rPr lang="uk-UA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uk-UA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>
            <a:extLst>
              <a:ext uri="{FF2B5EF4-FFF2-40B4-BE49-F238E27FC236}">
                <a16:creationId xmlns:a16="http://schemas.microsoft.com/office/drawing/2014/main" id="{9988A584-677A-45DE-83EB-4075AA7B99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>
            <a:extLst>
              <a:ext uri="{FF2B5EF4-FFF2-40B4-BE49-F238E27FC236}">
                <a16:creationId xmlns:a16="http://schemas.microsoft.com/office/drawing/2014/main" id="{3D3A378F-5940-42EC-946A-24B8E480F4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1748" name="Номер слайда 3">
            <a:extLst>
              <a:ext uri="{FF2B5EF4-FFF2-40B4-BE49-F238E27FC236}">
                <a16:creationId xmlns:a16="http://schemas.microsoft.com/office/drawing/2014/main" id="{4A82D3DC-0A6D-45B9-BB75-BEF0D914F6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4067E0-1FC5-4FD2-9348-F02F3D50CDCD}" type="slidenum">
              <a:rPr lang="uk-UA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uk-UA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>
            <a:extLst>
              <a:ext uri="{FF2B5EF4-FFF2-40B4-BE49-F238E27FC236}">
                <a16:creationId xmlns:a16="http://schemas.microsoft.com/office/drawing/2014/main" id="{CB821319-1C68-4379-9788-1C26A66881F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>
            <a:extLst>
              <a:ext uri="{FF2B5EF4-FFF2-40B4-BE49-F238E27FC236}">
                <a16:creationId xmlns:a16="http://schemas.microsoft.com/office/drawing/2014/main" id="{74119370-228F-46D1-904D-B08DE44750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3796" name="Номер слайда 3">
            <a:extLst>
              <a:ext uri="{FF2B5EF4-FFF2-40B4-BE49-F238E27FC236}">
                <a16:creationId xmlns:a16="http://schemas.microsoft.com/office/drawing/2014/main" id="{0DC26163-BAF8-4067-B249-A817C0AE12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AF2CC2-2C49-4BFA-AEFF-2334B1ACBEA1}" type="slidenum">
              <a:rPr lang="uk-UA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uk-UA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>
            <a:extLst>
              <a:ext uri="{FF2B5EF4-FFF2-40B4-BE49-F238E27FC236}">
                <a16:creationId xmlns:a16="http://schemas.microsoft.com/office/drawing/2014/main" id="{3A99CCAB-520F-4F8B-BC47-53A95C994A4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>
            <a:extLst>
              <a:ext uri="{FF2B5EF4-FFF2-40B4-BE49-F238E27FC236}">
                <a16:creationId xmlns:a16="http://schemas.microsoft.com/office/drawing/2014/main" id="{2A484B92-C511-4EAC-9566-172090048C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3556" name="Номер слайда 3">
            <a:extLst>
              <a:ext uri="{FF2B5EF4-FFF2-40B4-BE49-F238E27FC236}">
                <a16:creationId xmlns:a16="http://schemas.microsoft.com/office/drawing/2014/main" id="{E0B679E5-B8A5-43C6-BDE2-C49B8E5B95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4CE06A-5DD0-42BC-B2F3-BFA522EF00C6}" type="slidenum">
              <a:rPr lang="uk-UA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uk-UA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>
            <a:extLst>
              <a:ext uri="{FF2B5EF4-FFF2-40B4-BE49-F238E27FC236}">
                <a16:creationId xmlns:a16="http://schemas.microsoft.com/office/drawing/2014/main" id="{E4CD92E7-8F13-467F-A586-56C373A4EE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>
            <a:extLst>
              <a:ext uri="{FF2B5EF4-FFF2-40B4-BE49-F238E27FC236}">
                <a16:creationId xmlns:a16="http://schemas.microsoft.com/office/drawing/2014/main" id="{B27D2739-0F53-4724-B4F3-AD1E124E17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5604" name="Номер слайда 3">
            <a:extLst>
              <a:ext uri="{FF2B5EF4-FFF2-40B4-BE49-F238E27FC236}">
                <a16:creationId xmlns:a16="http://schemas.microsoft.com/office/drawing/2014/main" id="{1BC13C67-3769-4393-A65F-10958C821D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1D3F39-C3D7-4863-95CD-E0117BF4DB9E}" type="slidenum">
              <a:rPr lang="uk-UA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uk-UA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>
            <a:extLst>
              <a:ext uri="{FF2B5EF4-FFF2-40B4-BE49-F238E27FC236}">
                <a16:creationId xmlns:a16="http://schemas.microsoft.com/office/drawing/2014/main" id="{85094D9F-C1E5-46A5-8EEC-DDC5DF8E14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>
            <a:extLst>
              <a:ext uri="{FF2B5EF4-FFF2-40B4-BE49-F238E27FC236}">
                <a16:creationId xmlns:a16="http://schemas.microsoft.com/office/drawing/2014/main" id="{7431DCB0-992C-4CC6-BC67-CDBF930E00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5844" name="Номер слайда 3">
            <a:extLst>
              <a:ext uri="{FF2B5EF4-FFF2-40B4-BE49-F238E27FC236}">
                <a16:creationId xmlns:a16="http://schemas.microsoft.com/office/drawing/2014/main" id="{6CEA6A96-B355-4746-B2D6-57D29C6C1C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C51456-BE4C-4104-AA90-AD7481ACEA69}" type="slidenum">
              <a:rPr lang="uk-UA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uk-UA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>
            <a:extLst>
              <a:ext uri="{FF2B5EF4-FFF2-40B4-BE49-F238E27FC236}">
                <a16:creationId xmlns:a16="http://schemas.microsoft.com/office/drawing/2014/main" id="{2FABA2BB-B1D5-4F40-9C7C-F0829B5DF0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>
            <a:extLst>
              <a:ext uri="{FF2B5EF4-FFF2-40B4-BE49-F238E27FC236}">
                <a16:creationId xmlns:a16="http://schemas.microsoft.com/office/drawing/2014/main" id="{FED16753-F444-4E8C-89E1-102E52E97E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7892" name="Номер слайда 3">
            <a:extLst>
              <a:ext uri="{FF2B5EF4-FFF2-40B4-BE49-F238E27FC236}">
                <a16:creationId xmlns:a16="http://schemas.microsoft.com/office/drawing/2014/main" id="{2EEFBF03-C74C-4582-9386-2598B67F38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E6AC0D-BD3F-40D6-83B9-6FCDC6190A67}" type="slidenum">
              <a:rPr lang="uk-UA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uk-UA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>
            <a:extLst>
              <a:ext uri="{FF2B5EF4-FFF2-40B4-BE49-F238E27FC236}">
                <a16:creationId xmlns:a16="http://schemas.microsoft.com/office/drawing/2014/main" id="{5C2EFCC6-DACA-48DC-A5AE-F2A450B75A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>
            <a:extLst>
              <a:ext uri="{FF2B5EF4-FFF2-40B4-BE49-F238E27FC236}">
                <a16:creationId xmlns:a16="http://schemas.microsoft.com/office/drawing/2014/main" id="{BAC0CE5F-FCC0-4C6F-9E83-447857CD11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9940" name="Номер слайда 3">
            <a:extLst>
              <a:ext uri="{FF2B5EF4-FFF2-40B4-BE49-F238E27FC236}">
                <a16:creationId xmlns:a16="http://schemas.microsoft.com/office/drawing/2014/main" id="{D5B575CF-1D8A-43F8-B2EF-5C89B1465E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9FF8F4-31C1-4222-A214-6655799E96D2}" type="slidenum">
              <a:rPr lang="uk-UA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uk-UA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>
            <a:extLst>
              <a:ext uri="{FF2B5EF4-FFF2-40B4-BE49-F238E27FC236}">
                <a16:creationId xmlns:a16="http://schemas.microsoft.com/office/drawing/2014/main" id="{D1858365-2DF3-43BE-94BD-2D5C1E9CE4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>
            <a:extLst>
              <a:ext uri="{FF2B5EF4-FFF2-40B4-BE49-F238E27FC236}">
                <a16:creationId xmlns:a16="http://schemas.microsoft.com/office/drawing/2014/main" id="{E7F5C03F-829C-4B2A-8DDC-0CB6F46B2D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1988" name="Номер слайда 3">
            <a:extLst>
              <a:ext uri="{FF2B5EF4-FFF2-40B4-BE49-F238E27FC236}">
                <a16:creationId xmlns:a16="http://schemas.microsoft.com/office/drawing/2014/main" id="{103DD985-273F-4FA2-B0C4-68FFB7DA42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DD24E7-6C52-4E42-90CA-E1A535995E5A}" type="slidenum">
              <a:rPr lang="uk-UA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uk-UA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>
            <a:extLst>
              <a:ext uri="{FF2B5EF4-FFF2-40B4-BE49-F238E27FC236}">
                <a16:creationId xmlns:a16="http://schemas.microsoft.com/office/drawing/2014/main" id="{D413D38B-992D-438C-A434-F893D64CE1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>
            <a:extLst>
              <a:ext uri="{FF2B5EF4-FFF2-40B4-BE49-F238E27FC236}">
                <a16:creationId xmlns:a16="http://schemas.microsoft.com/office/drawing/2014/main" id="{1C6644DE-568C-415A-9F4E-970622672D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7652" name="Номер слайда 3">
            <a:extLst>
              <a:ext uri="{FF2B5EF4-FFF2-40B4-BE49-F238E27FC236}">
                <a16:creationId xmlns:a16="http://schemas.microsoft.com/office/drawing/2014/main" id="{6AE03D88-59A5-472C-AB85-CDCA7C5484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873E18-3CCD-4E8E-BA61-F2E3D10F55F4}" type="slidenum">
              <a:rPr lang="uk-UA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uk-UA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C3C0AFEE-906E-4EAC-92D9-448654BB45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875271D8-9307-476D-A3D5-F8A8AB1F41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FC410DC-DD76-4B19-B12D-1FD76D87A4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641BBE-9CDB-4749-B6BB-647ED06D3829}" type="slidenum">
              <a:rPr lang="uk-UA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uk-UA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FE36-B0F1-4730-A694-9E5B2AA2CF13}" type="datetimeFigureOut">
              <a:rPr lang="ru-UA" smtClean="0"/>
              <a:t>05/25/2022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FF1693C-69D7-4E4C-825D-9427B5898A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55553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FE36-B0F1-4730-A694-9E5B2AA2CF13}" type="datetimeFigureOut">
              <a:rPr lang="ru-UA" smtClean="0"/>
              <a:t>05/25/2022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FF1693C-69D7-4E4C-825D-9427B5898A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06405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FE36-B0F1-4730-A694-9E5B2AA2CF13}" type="datetimeFigureOut">
              <a:rPr lang="ru-UA" smtClean="0"/>
              <a:t>05/25/2022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FF1693C-69D7-4E4C-825D-9427B5898AE5}" type="slidenum">
              <a:rPr lang="ru-UA" smtClean="0"/>
              <a:t>‹#›</a:t>
            </a:fld>
            <a:endParaRPr lang="ru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8712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FE36-B0F1-4730-A694-9E5B2AA2CF13}" type="datetimeFigureOut">
              <a:rPr lang="ru-UA" smtClean="0"/>
              <a:t>05/25/2022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FF1693C-69D7-4E4C-825D-9427B5898A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8540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FE36-B0F1-4730-A694-9E5B2AA2CF13}" type="datetimeFigureOut">
              <a:rPr lang="ru-UA" smtClean="0"/>
              <a:t>05/25/2022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FF1693C-69D7-4E4C-825D-9427B5898AE5}" type="slidenum">
              <a:rPr lang="ru-UA" smtClean="0"/>
              <a:t>‹#›</a:t>
            </a:fld>
            <a:endParaRPr lang="ru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6589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FE36-B0F1-4730-A694-9E5B2AA2CF13}" type="datetimeFigureOut">
              <a:rPr lang="ru-UA" smtClean="0"/>
              <a:t>05/25/2022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FF1693C-69D7-4E4C-825D-9427B5898A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3346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FE36-B0F1-4730-A694-9E5B2AA2CF13}" type="datetimeFigureOut">
              <a:rPr lang="ru-UA" smtClean="0"/>
              <a:t>05/25/2022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693C-69D7-4E4C-825D-9427B5898A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7692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FE36-B0F1-4730-A694-9E5B2AA2CF13}" type="datetimeFigureOut">
              <a:rPr lang="ru-UA" smtClean="0"/>
              <a:t>05/25/2022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693C-69D7-4E4C-825D-9427B5898A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09268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828801"/>
            <a:ext cx="5384800" cy="20748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828801"/>
            <a:ext cx="5384800" cy="20748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09600" y="4056063"/>
            <a:ext cx="10972800" cy="20748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60D9343-9441-4846-8C36-F194063C10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C0387EE-1311-46EF-8F9A-D7F3BADFA4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AB2C47D-E9BD-4F49-9828-6367BE5842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9596B2-C807-43BE-8B2D-1492E5D17953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586613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828801"/>
            <a:ext cx="5384800" cy="20748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09600" y="4056063"/>
            <a:ext cx="5384800" cy="20748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197600" y="1828801"/>
            <a:ext cx="5384800" cy="4302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900CDF7-9E3B-44A1-AB51-83A4D5401A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4385552-7A9A-4D52-853C-A1DA1608B6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20DE7E4-695D-4CC3-81E7-E6A78FBF90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C10760-A004-4147-BAB1-2FB092633EAA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5470232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828801"/>
            <a:ext cx="5384800" cy="4302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828801"/>
            <a:ext cx="5384800" cy="20748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4056063"/>
            <a:ext cx="5384800" cy="20748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AC791C9-34DF-4A51-8640-4CDE4F7EC0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6360A8C-C1DE-4538-972F-83B30F641B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86D3E73-C0FD-4E0A-B56B-C0E19AC870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2A95D4-37E1-4730-8543-F44D952B103C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688218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FE36-B0F1-4730-A694-9E5B2AA2CF13}" type="datetimeFigureOut">
              <a:rPr lang="ru-UA" smtClean="0"/>
              <a:t>05/25/2022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693C-69D7-4E4C-825D-9427B5898A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5171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FE36-B0F1-4730-A694-9E5B2AA2CF13}" type="datetimeFigureOut">
              <a:rPr lang="ru-UA" smtClean="0"/>
              <a:t>05/25/2022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FF1693C-69D7-4E4C-825D-9427B5898A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15871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FE36-B0F1-4730-A694-9E5B2AA2CF13}" type="datetimeFigureOut">
              <a:rPr lang="ru-UA" smtClean="0"/>
              <a:t>05/25/2022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FF1693C-69D7-4E4C-825D-9427B5898A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68093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FE36-B0F1-4730-A694-9E5B2AA2CF13}" type="datetimeFigureOut">
              <a:rPr lang="ru-UA" smtClean="0"/>
              <a:t>05/25/2022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FF1693C-69D7-4E4C-825D-9427B5898A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1062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FE36-B0F1-4730-A694-9E5B2AA2CF13}" type="datetimeFigureOut">
              <a:rPr lang="ru-UA" smtClean="0"/>
              <a:t>05/25/2022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693C-69D7-4E4C-825D-9427B5898A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24102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FE36-B0F1-4730-A694-9E5B2AA2CF13}" type="datetimeFigureOut">
              <a:rPr lang="ru-UA" smtClean="0"/>
              <a:t>05/25/2022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693C-69D7-4E4C-825D-9427B5898A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72035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FE36-B0F1-4730-A694-9E5B2AA2CF13}" type="datetimeFigureOut">
              <a:rPr lang="ru-UA" smtClean="0"/>
              <a:t>05/25/2022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693C-69D7-4E4C-825D-9427B5898A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324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FE36-B0F1-4730-A694-9E5B2AA2CF13}" type="datetimeFigureOut">
              <a:rPr lang="ru-UA" smtClean="0"/>
              <a:t>05/25/2022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FF1693C-69D7-4E4C-825D-9427B5898A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7946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3FE36-B0F1-4730-A694-9E5B2AA2CF13}" type="datetimeFigureOut">
              <a:rPr lang="ru-UA" smtClean="0"/>
              <a:t>05/25/2022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FF1693C-69D7-4E4C-825D-9427B5898A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2328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://uk.wikipedia.org/wiki/1992" TargetMode="External"/><Relationship Id="rId4" Type="http://schemas.openxmlformats.org/officeDocument/2006/relationships/hyperlink" Target="http://uk.wikipedia.org/wiki/1968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1%D1%96%D0%BC_%D0%BF%D1%80%D0%B8%D1%80%D0%BE%D0%B4%D0%BD%D0%B8%D1%85_%D1%87%D1%83%D0%B4%D0%B5%D1%81_%D0%A3%D0%BA%D1%80%D0%B0%D1%97%D0%BD%D0%B8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hyperlink" Target="http://uk.wikipedia.org/w/index.php?title=%D0%A1%D0%BE%D1%81%D0%BD%D0%B0_%D0%BA%D1%80%D0%B5%D0%B9%D0%B4%D0%BE%D0%B2%D0%B0&amp;action=edit&amp;redlink=1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4%D0%BB%D0%BE%D1%80%D0%B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0.jpeg"/><Relationship Id="rId4" Type="http://schemas.openxmlformats.org/officeDocument/2006/relationships/hyperlink" Target="http://uk.wikipedia.org/wiki/%D0%A2%D0%B2%D0%B0%D1%80%D0%B8%D0%BD%D0%B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E45C09-E2C1-4C0F-B2E6-D044556D3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8468" y="0"/>
            <a:ext cx="13120468" cy="6858000"/>
          </a:xfrm>
          <a:prstGeom prst="rect">
            <a:avLst/>
          </a:prstGeom>
        </p:spPr>
      </p:pic>
      <p:sp>
        <p:nvSpPr>
          <p:cNvPr id="6" name="Підзаголовок 2">
            <a:extLst>
              <a:ext uri="{FF2B5EF4-FFF2-40B4-BE49-F238E27FC236}">
                <a16:creationId xmlns:a16="http://schemas.microsoft.com/office/drawing/2014/main" id="{47E0934E-A855-4AF9-B7FB-15179FD1BECD}"/>
              </a:ext>
            </a:extLst>
          </p:cNvPr>
          <p:cNvSpPr txBox="1">
            <a:spLocks/>
          </p:cNvSpPr>
          <p:nvPr/>
        </p:nvSpPr>
        <p:spPr>
          <a:xfrm>
            <a:off x="7642784" y="-436099"/>
            <a:ext cx="4549216" cy="18076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sz="3200" dirty="0">
              <a:solidFill>
                <a:schemeClr val="tx1">
                  <a:lumMod val="95000"/>
                  <a:lumOff val="5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r>
              <a:rPr lang="uk-UA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Природознавство 5 </a:t>
            </a:r>
            <a:r>
              <a:rPr lang="uk-UA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клас</a:t>
            </a:r>
          </a:p>
          <a:p>
            <a:pPr algn="ctr"/>
            <a:r>
              <a:rPr lang="uk-UA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26. 05. 2022</a:t>
            </a:r>
            <a:endParaRPr lang="uk-UA" sz="3200" dirty="0">
              <a:solidFill>
                <a:schemeClr val="tx1">
                  <a:lumMod val="95000"/>
                  <a:lumOff val="5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FFC79A9-27FD-4527-8F25-E51226CF1F8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25769" y="1913206"/>
            <a:ext cx="10140461" cy="2531793"/>
          </a:xfrm>
        </p:spPr>
        <p:txBody>
          <a:bodyPr>
            <a:normAutofit/>
          </a:bodyPr>
          <a:lstStyle/>
          <a:p>
            <a:pPr algn="ctr"/>
            <a:r>
              <a:rPr lang="uk-UA" altLang="ru-UA" sz="44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«</a:t>
            </a:r>
            <a:r>
              <a:rPr lang="uk-UA" altLang="ru-UA" sz="44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Заповідники, заказники, національні парки та їх значення для збереження природи Землі»</a:t>
            </a:r>
            <a:r>
              <a:rPr lang="uk-UA" altLang="ru-UA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uk-UA" altLang="ru-UA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uk-UA" altLang="ru-UA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zh-CN" alt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29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26A479C-C217-4231-8AC2-F360339F52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pPr algn="ctr" eaLnBrk="1" hangingPunct="1"/>
            <a:r>
              <a:rPr lang="uk-UA" altLang="ru-RU" sz="4000" b="1">
                <a:solidFill>
                  <a:srgbClr val="002060"/>
                </a:solidFill>
                <a:latin typeface="Monotype Corsiva" panose="03010101010201010101" pitchFamily="66" charset="0"/>
              </a:rPr>
              <a:t>Карпатський біосферний заповідник</a:t>
            </a:r>
          </a:p>
        </p:txBody>
      </p:sp>
      <p:pic>
        <p:nvPicPr>
          <p:cNvPr id="11266" name="Picture 2" descr="Карпатський біосферний заповідник. Карта розташування: Закарпатська область">
            <a:extLst>
              <a:ext uri="{FF2B5EF4-FFF2-40B4-BE49-F238E27FC236}">
                <a16:creationId xmlns:a16="http://schemas.microsoft.com/office/drawing/2014/main" id="{076AAFD4-1F89-48AF-AE02-D5BE75D5C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3" y="1775241"/>
            <a:ext cx="6174350" cy="483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ірка: 5-кутна 8">
            <a:extLst>
              <a:ext uri="{FF2B5EF4-FFF2-40B4-BE49-F238E27FC236}">
                <a16:creationId xmlns:a16="http://schemas.microsoft.com/office/drawing/2014/main" id="{FB19652F-FD4F-44D4-9B0F-D47AB5B946FB}"/>
              </a:ext>
            </a:extLst>
          </p:cNvPr>
          <p:cNvSpPr/>
          <p:nvPr/>
        </p:nvSpPr>
        <p:spPr>
          <a:xfrm>
            <a:off x="5148775" y="5120640"/>
            <a:ext cx="365760" cy="323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66EC84DC-4BFF-42B8-8BD0-4757AEC0B26C}"/>
              </a:ext>
            </a:extLst>
          </p:cNvPr>
          <p:cNvSpPr/>
          <p:nvPr/>
        </p:nvSpPr>
        <p:spPr>
          <a:xfrm>
            <a:off x="6277513" y="1775241"/>
            <a:ext cx="591448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Заповiдник</a:t>
            </a:r>
            <a:r>
              <a:rPr lang="ru-RU" sz="3200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розташований</a:t>
            </a:r>
            <a:r>
              <a:rPr lang="ru-RU" sz="3200" dirty="0">
                <a:solidFill>
                  <a:srgbClr val="002060"/>
                </a:solidFill>
                <a:latin typeface="Monotype Corsiva" panose="03010101010201010101" pitchFamily="66" charset="0"/>
              </a:rPr>
              <a:t> на </a:t>
            </a:r>
            <a:r>
              <a:rPr lang="ru-RU" sz="32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висотах</a:t>
            </a:r>
            <a:r>
              <a:rPr lang="ru-RU" sz="3200" dirty="0">
                <a:solidFill>
                  <a:srgbClr val="002060"/>
                </a:solidFill>
                <a:latin typeface="Monotype Corsiva" panose="03010101010201010101" pitchFamily="66" charset="0"/>
              </a:rPr>
              <a:t> 180-2060 м над </a:t>
            </a:r>
            <a:r>
              <a:rPr lang="ru-RU" sz="32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рівнем</a:t>
            </a:r>
            <a:r>
              <a:rPr lang="ru-RU" sz="3200" dirty="0">
                <a:solidFill>
                  <a:srgbClr val="002060"/>
                </a:solidFill>
                <a:latin typeface="Monotype Corsiva" panose="03010101010201010101" pitchFamily="66" charset="0"/>
              </a:rPr>
              <a:t> моря (</a:t>
            </a:r>
            <a:r>
              <a:rPr lang="ru-RU" sz="32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найвища</a:t>
            </a:r>
            <a:r>
              <a:rPr lang="ru-RU" sz="3200" dirty="0">
                <a:solidFill>
                  <a:srgbClr val="002060"/>
                </a:solidFill>
                <a:latin typeface="Monotype Corsiva" panose="03010101010201010101" pitchFamily="66" charset="0"/>
              </a:rPr>
              <a:t> точка — гора Говерла, 2061 м) і в межах </a:t>
            </a:r>
            <a:r>
              <a:rPr lang="ru-RU" sz="32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трьох</a:t>
            </a:r>
            <a:r>
              <a:rPr lang="ru-RU" sz="3200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районів</a:t>
            </a:r>
            <a:r>
              <a:rPr lang="ru-RU" sz="3200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Українських</a:t>
            </a:r>
            <a:r>
              <a:rPr lang="ru-RU" sz="3200" dirty="0">
                <a:solidFill>
                  <a:srgbClr val="002060"/>
                </a:solidFill>
                <a:latin typeface="Monotype Corsiva" panose="03010101010201010101" pitchFamily="66" charset="0"/>
              </a:rPr>
              <a:t> Карпат (</a:t>
            </a:r>
            <a:r>
              <a:rPr lang="ru-RU" sz="32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захiдний</a:t>
            </a:r>
            <a:r>
              <a:rPr lang="ru-RU" sz="3200" dirty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sz="32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центральний</a:t>
            </a:r>
            <a:r>
              <a:rPr lang="ru-RU" sz="3200" dirty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sz="32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схiдний</a:t>
            </a:r>
            <a:r>
              <a:rPr lang="ru-RU" sz="3200" dirty="0">
                <a:solidFill>
                  <a:srgbClr val="002060"/>
                </a:solidFill>
                <a:latin typeface="Monotype Corsiva" panose="03010101010201010101" pitchFamily="66" charset="0"/>
              </a:rPr>
              <a:t>).</a:t>
            </a:r>
            <a:r>
              <a:rPr lang="uk-UA" altLang="ru-RU" sz="32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 Карпатський біосферний заповідник</a:t>
            </a:r>
            <a:r>
              <a:rPr lang="uk-UA" altLang="ru-RU" sz="3200" dirty="0">
                <a:solidFill>
                  <a:srgbClr val="002060"/>
                </a:solidFill>
                <a:latin typeface="Monotype Corsiva" panose="03010101010201010101" pitchFamily="66" charset="0"/>
              </a:rPr>
              <a:t> створений у </a:t>
            </a:r>
            <a:r>
              <a:rPr lang="uk-UA" altLang="ru-RU" sz="3200" dirty="0">
                <a:solidFill>
                  <a:srgbClr val="002060"/>
                </a:solidFill>
                <a:latin typeface="Monotype Corsiva" panose="03010101010201010101" pitchFamily="66" charset="0"/>
                <a:hlinkClick r:id="rId4" tooltip="196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1968</a:t>
            </a:r>
            <a:r>
              <a:rPr lang="uk-UA" altLang="ru-RU" sz="3200" dirty="0">
                <a:solidFill>
                  <a:srgbClr val="002060"/>
                </a:solidFill>
                <a:latin typeface="Monotype Corsiva" panose="03010101010201010101" pitchFamily="66" charset="0"/>
              </a:rPr>
              <a:t> році, з </a:t>
            </a:r>
            <a:r>
              <a:rPr lang="uk-UA" altLang="ru-RU" sz="3200" dirty="0">
                <a:solidFill>
                  <a:srgbClr val="002060"/>
                </a:solidFill>
                <a:latin typeface="Monotype Corsiva" panose="03010101010201010101" pitchFamily="66" charset="0"/>
                <a:hlinkClick r:id="rId5" tooltip="199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1992</a:t>
            </a:r>
            <a:r>
              <a:rPr lang="uk-UA" altLang="ru-RU" sz="3200" dirty="0">
                <a:solidFill>
                  <a:srgbClr val="002060"/>
                </a:solidFill>
                <a:latin typeface="Monotype Corsiva" panose="03010101010201010101" pitchFamily="66" charset="0"/>
              </a:rPr>
              <a:t> року входить до мережі біосферних резерватів </a:t>
            </a:r>
          </a:p>
          <a:p>
            <a:pPr algn="ctr"/>
            <a:r>
              <a:rPr lang="uk-UA" altLang="ru-RU" sz="3200" dirty="0">
                <a:solidFill>
                  <a:srgbClr val="002060"/>
                </a:solidFill>
                <a:latin typeface="Monotype Corsiva" panose="03010101010201010101" pitchFamily="66" charset="0"/>
              </a:rPr>
              <a:t>ЮНЕСКО. </a:t>
            </a:r>
          </a:p>
          <a:p>
            <a:pPr algn="ctr"/>
            <a:r>
              <a:rPr lang="ru-RU" sz="3200" dirty="0">
                <a:solidFill>
                  <a:srgbClr val="002060"/>
                </a:solidFill>
                <a:latin typeface="Monotype Corsiva" panose="03010101010201010101" pitchFamily="66" charset="0"/>
              </a:rPr>
              <a:t> </a:t>
            </a:r>
            <a:endParaRPr lang="ru-UA" sz="32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FE079A-D9B1-4417-A7CB-E1ABB3109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10242" name="Picture 2" descr="Карпатський біосферний заповідник — Вікіпедія">
            <a:extLst>
              <a:ext uri="{FF2B5EF4-FFF2-40B4-BE49-F238E27FC236}">
                <a16:creationId xmlns:a16="http://schemas.microsoft.com/office/drawing/2014/main" id="{FB518CA3-8E4E-44DE-9DAB-205073965C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8" y="3419474"/>
            <a:ext cx="6096001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Карпатський біосферний заповідник - Заповідники України">
            <a:extLst>
              <a:ext uri="{FF2B5EF4-FFF2-40B4-BE49-F238E27FC236}">
                <a16:creationId xmlns:a16="http://schemas.microsoft.com/office/drawing/2014/main" id="{E4EFA634-F128-491D-ACC7-498CCAF2C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-19050"/>
            <a:ext cx="609600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Бліц-Інфо - Перлина України: Карпатський біосферний заповідник">
            <a:extLst>
              <a:ext uri="{FF2B5EF4-FFF2-40B4-BE49-F238E27FC236}">
                <a16:creationId xmlns:a16="http://schemas.microsoft.com/office/drawing/2014/main" id="{377E2177-556B-40BD-8FE9-68351076E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609599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Карпатський біосферний заповідник // Carpathian Biosphere Reserve ...">
            <a:extLst>
              <a:ext uri="{FF2B5EF4-FFF2-40B4-BE49-F238E27FC236}">
                <a16:creationId xmlns:a16="http://schemas.microsoft.com/office/drawing/2014/main" id="{C11EFCD2-9CAB-461F-A3B9-448FB7ADB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4"/>
            <a:ext cx="609599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6573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4D2039B1-3B8F-4130-9AE3-E9C96EC39E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uk-UA" altLang="ru-RU" sz="4800" dirty="0">
                <a:solidFill>
                  <a:srgbClr val="002060"/>
                </a:solidFill>
                <a:latin typeface="Monotype Corsiva" panose="03010101010201010101" pitchFamily="66" charset="0"/>
              </a:rPr>
              <a:t>Заказники</a:t>
            </a:r>
          </a:p>
        </p:txBody>
      </p:sp>
      <p:sp>
        <p:nvSpPr>
          <p:cNvPr id="34819" name="Rectangle 4">
            <a:extLst>
              <a:ext uri="{FF2B5EF4-FFF2-40B4-BE49-F238E27FC236}">
                <a16:creationId xmlns:a16="http://schemas.microsoft.com/office/drawing/2014/main" id="{EEA5FAB5-9122-454B-A0CD-8A246AB6FD5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97059" y="1390943"/>
            <a:ext cx="11840308" cy="4724400"/>
          </a:xfrm>
        </p:spPr>
        <p:txBody>
          <a:bodyPr>
            <a:noAutofit/>
          </a:bodyPr>
          <a:lstStyle/>
          <a:p>
            <a:pPr marL="450850" indent="0" algn="ctr">
              <a:buNone/>
            </a:pPr>
            <a:r>
              <a:rPr lang="uk-UA" altLang="ru-RU" sz="3600" dirty="0">
                <a:solidFill>
                  <a:schemeClr val="tx1"/>
                </a:solidFill>
                <a:latin typeface="Monotype Corsiva" panose="03010101010201010101" pitchFamily="66" charset="0"/>
              </a:rPr>
              <a:t>Заказники— природоохоронні об'єкти. </a:t>
            </a:r>
          </a:p>
          <a:p>
            <a:pPr marL="450850" indent="0" algn="ctr">
              <a:buNone/>
            </a:pPr>
            <a:r>
              <a:rPr lang="uk-UA" altLang="ru-RU" sz="3600" dirty="0">
                <a:solidFill>
                  <a:schemeClr val="tx1"/>
                </a:solidFill>
                <a:latin typeface="Monotype Corsiva" panose="03010101010201010101" pitchFamily="66" charset="0"/>
              </a:rPr>
              <a:t>На відміну від заповідників можуть бути постійними або тимчасовими; у заказниках можливе часткове використання тварин, рослин та інших </a:t>
            </a:r>
            <a:br>
              <a:rPr lang="uk-UA" altLang="ru-RU" sz="3600" dirty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r>
              <a:rPr lang="uk-UA" altLang="ru-RU" sz="3600" dirty="0">
                <a:solidFill>
                  <a:schemeClr val="tx1"/>
                </a:solidFill>
                <a:latin typeface="Monotype Corsiva" panose="03010101010201010101" pitchFamily="66" charset="0"/>
              </a:rPr>
              <a:t>природних ресурсів.</a:t>
            </a:r>
          </a:p>
          <a:p>
            <a:pPr marL="450850" indent="0" algn="ctr">
              <a:buNone/>
            </a:pPr>
            <a:r>
              <a:rPr lang="uk-UA" altLang="ru-RU" sz="3600" dirty="0">
                <a:solidFill>
                  <a:schemeClr val="tx1"/>
                </a:solidFill>
                <a:latin typeface="Monotype Corsiva" panose="03010101010201010101" pitchFamily="66" charset="0"/>
              </a:rPr>
              <a:t>Власники або користувачі земельних ділянок, водних та інших природних об'єктів, оголошених заказниками, зобов'язуються забезпечити режим їх охорони та збереження.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>
            <a:extLst>
              <a:ext uri="{FF2B5EF4-FFF2-40B4-BE49-F238E27FC236}">
                <a16:creationId xmlns:a16="http://schemas.microsoft.com/office/drawing/2014/main" id="{509265C0-A61F-4452-B7E7-C790EB06AF8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87572" y="1828801"/>
            <a:ext cx="8850923" cy="487362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</a:pPr>
            <a:r>
              <a:rPr lang="uk-UA" altLang="ru-RU" sz="2400" dirty="0">
                <a:solidFill>
                  <a:schemeClr val="tx1"/>
                </a:solidFill>
                <a:latin typeface="Monotype Corsiva" panose="03010101010201010101" pitchFamily="66" charset="0"/>
              </a:rPr>
              <a:t>ландшафтні</a:t>
            </a:r>
          </a:p>
          <a:p>
            <a:pPr marL="0" indent="0" algn="ctr">
              <a:lnSpc>
                <a:spcPct val="80000"/>
              </a:lnSpc>
            </a:pPr>
            <a:r>
              <a:rPr lang="uk-UA" altLang="ru-RU" sz="2400" dirty="0">
                <a:solidFill>
                  <a:schemeClr val="tx1"/>
                </a:solidFill>
                <a:latin typeface="Monotype Corsiva" panose="03010101010201010101" pitchFamily="66" charset="0"/>
              </a:rPr>
              <a:t>лісові</a:t>
            </a:r>
          </a:p>
          <a:p>
            <a:pPr marL="0" indent="0" algn="ctr">
              <a:lnSpc>
                <a:spcPct val="80000"/>
              </a:lnSpc>
            </a:pPr>
            <a:r>
              <a:rPr lang="uk-UA" altLang="ru-RU" sz="2400" dirty="0">
                <a:solidFill>
                  <a:schemeClr val="tx1"/>
                </a:solidFill>
                <a:latin typeface="Monotype Corsiva" panose="03010101010201010101" pitchFamily="66" charset="0"/>
              </a:rPr>
              <a:t>ботанічні</a:t>
            </a:r>
          </a:p>
          <a:p>
            <a:pPr marL="0" indent="0" algn="ctr">
              <a:lnSpc>
                <a:spcPct val="80000"/>
              </a:lnSpc>
            </a:pPr>
            <a:r>
              <a:rPr lang="uk-UA" altLang="ru-RU" sz="2400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загальнозоологічні</a:t>
            </a:r>
            <a:endParaRPr lang="uk-UA" altLang="ru-RU" sz="2400" dirty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pPr marL="0" indent="0" algn="ctr">
              <a:lnSpc>
                <a:spcPct val="80000"/>
              </a:lnSpc>
            </a:pPr>
            <a:r>
              <a:rPr lang="uk-UA" altLang="ru-RU" sz="2400" dirty="0">
                <a:solidFill>
                  <a:schemeClr val="tx1"/>
                </a:solidFill>
                <a:latin typeface="Monotype Corsiva" panose="03010101010201010101" pitchFamily="66" charset="0"/>
              </a:rPr>
              <a:t>орнітологічні</a:t>
            </a:r>
          </a:p>
          <a:p>
            <a:pPr marL="0" indent="0" algn="ctr">
              <a:lnSpc>
                <a:spcPct val="80000"/>
              </a:lnSpc>
            </a:pPr>
            <a:r>
              <a:rPr lang="uk-UA" altLang="ru-RU" sz="2400" dirty="0">
                <a:solidFill>
                  <a:schemeClr val="tx1"/>
                </a:solidFill>
                <a:latin typeface="Monotype Corsiva" panose="03010101010201010101" pitchFamily="66" charset="0"/>
              </a:rPr>
              <a:t>ентомологічні</a:t>
            </a:r>
          </a:p>
          <a:p>
            <a:pPr marL="0" indent="0" algn="ctr">
              <a:lnSpc>
                <a:spcPct val="80000"/>
              </a:lnSpc>
            </a:pPr>
            <a:r>
              <a:rPr lang="uk-UA" altLang="ru-RU" sz="2400" dirty="0">
                <a:solidFill>
                  <a:schemeClr val="tx1"/>
                </a:solidFill>
                <a:latin typeface="Monotype Corsiva" panose="03010101010201010101" pitchFamily="66" charset="0"/>
              </a:rPr>
              <a:t>іхтіологічні</a:t>
            </a:r>
          </a:p>
          <a:p>
            <a:pPr marL="0" indent="0" algn="ctr">
              <a:lnSpc>
                <a:spcPct val="80000"/>
              </a:lnSpc>
            </a:pPr>
            <a:r>
              <a:rPr lang="uk-UA" altLang="ru-RU" sz="2400" dirty="0">
                <a:solidFill>
                  <a:schemeClr val="tx1"/>
                </a:solidFill>
                <a:latin typeface="Monotype Corsiva" panose="03010101010201010101" pitchFamily="66" charset="0"/>
              </a:rPr>
              <a:t>гідрологічні</a:t>
            </a:r>
          </a:p>
          <a:p>
            <a:pPr marL="0" indent="0" algn="ctr">
              <a:lnSpc>
                <a:spcPct val="80000"/>
              </a:lnSpc>
            </a:pPr>
            <a:r>
              <a:rPr lang="uk-UA" altLang="ru-RU" sz="2400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загальногеологічні</a:t>
            </a:r>
            <a:endParaRPr lang="uk-UA" altLang="ru-RU" sz="2400" dirty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pPr marL="0" indent="0" algn="ctr">
              <a:lnSpc>
                <a:spcPct val="80000"/>
              </a:lnSpc>
            </a:pPr>
            <a:r>
              <a:rPr lang="uk-UA" altLang="ru-RU" sz="2400" dirty="0">
                <a:solidFill>
                  <a:schemeClr val="tx1"/>
                </a:solidFill>
                <a:latin typeface="Monotype Corsiva" panose="03010101010201010101" pitchFamily="66" charset="0"/>
              </a:rPr>
              <a:t>палеонтологічні</a:t>
            </a:r>
          </a:p>
          <a:p>
            <a:pPr marL="0" indent="0" algn="ctr">
              <a:lnSpc>
                <a:spcPct val="80000"/>
              </a:lnSpc>
            </a:pPr>
            <a:r>
              <a:rPr lang="uk-UA" altLang="ru-RU" sz="2400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карстово</a:t>
            </a:r>
            <a:r>
              <a:rPr lang="uk-UA" altLang="ru-RU" sz="2400" dirty="0">
                <a:solidFill>
                  <a:schemeClr val="tx1"/>
                </a:solidFill>
                <a:latin typeface="Monotype Corsiva" panose="03010101010201010101" pitchFamily="66" charset="0"/>
              </a:rPr>
              <a:t>-спелеологічні.</a:t>
            </a:r>
          </a:p>
          <a:p>
            <a:pPr marL="0" indent="0">
              <a:lnSpc>
                <a:spcPct val="80000"/>
              </a:lnSpc>
            </a:pPr>
            <a:endParaRPr lang="uk-UA" altLang="ru-RU" sz="2000" dirty="0"/>
          </a:p>
        </p:txBody>
      </p:sp>
      <p:pic>
        <p:nvPicPr>
          <p:cNvPr id="36868" name="Picture 6" descr="d456580aaf8at">
            <a:extLst>
              <a:ext uri="{FF2B5EF4-FFF2-40B4-BE49-F238E27FC236}">
                <a16:creationId xmlns:a16="http://schemas.microsoft.com/office/drawing/2014/main" id="{D40D883F-5A2C-49E5-9801-BD268E3CEDC4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2345" y="3787775"/>
            <a:ext cx="4432300" cy="3070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BE3776F-3952-4C4B-A02D-31CBF6A99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83" y="155574"/>
            <a:ext cx="11966917" cy="1143000"/>
          </a:xfrm>
        </p:spPr>
        <p:txBody>
          <a:bodyPr>
            <a:noAutofit/>
          </a:bodyPr>
          <a:lstStyle/>
          <a:p>
            <a:pPr algn="ctr"/>
            <a:r>
              <a:rPr lang="uk-UA" altLang="ru-RU" sz="4400" b="1" dirty="0">
                <a:latin typeface="Monotype Corsiva" panose="03010101010201010101" pitchFamily="66" charset="0"/>
              </a:rPr>
              <a:t>Залежно від харак­теру, мети організації і необхідності режиму охорони заказники поділяють на:</a:t>
            </a:r>
            <a:br>
              <a:rPr lang="uk-UA" altLang="ru-RU" sz="4400" b="1" dirty="0">
                <a:latin typeface="Monotype Corsiva" panose="03010101010201010101" pitchFamily="66" charset="0"/>
              </a:rPr>
            </a:br>
            <a:endParaRPr lang="ru-UA" sz="4400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3AAEC257-7934-4DD5-976A-CE800B56B5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111369"/>
            <a:ext cx="7848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uk-UA" altLang="ru-RU" sz="4400" b="1" dirty="0" err="1">
                <a:latin typeface="Monotype Corsiva" panose="03010101010201010101" pitchFamily="66" charset="0"/>
              </a:rPr>
              <a:t>Апшинецький</a:t>
            </a:r>
            <a:r>
              <a:rPr lang="uk-UA" altLang="ru-RU" sz="4400" b="1" dirty="0">
                <a:latin typeface="Monotype Corsiva" panose="03010101010201010101" pitchFamily="66" charset="0"/>
              </a:rPr>
              <a:t> заказник</a:t>
            </a:r>
          </a:p>
        </p:txBody>
      </p:sp>
      <p:sp>
        <p:nvSpPr>
          <p:cNvPr id="38915" name="Rectangle 6">
            <a:extLst>
              <a:ext uri="{FF2B5EF4-FFF2-40B4-BE49-F238E27FC236}">
                <a16:creationId xmlns:a16="http://schemas.microsoft.com/office/drawing/2014/main" id="{BA67320E-5BF8-41A3-89DF-5E7C94FAB344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682284" y="1410286"/>
            <a:ext cx="5413716" cy="1676400"/>
          </a:xfrm>
        </p:spPr>
        <p:txBody>
          <a:bodyPr>
            <a:noAutofit/>
          </a:bodyPr>
          <a:lstStyle/>
          <a:p>
            <a:pPr marL="361950" indent="0" algn="ctr">
              <a:lnSpc>
                <a:spcPct val="80000"/>
              </a:lnSpc>
              <a:buNone/>
            </a:pPr>
            <a:r>
              <a:rPr lang="uk-UA" altLang="ru-RU" sz="3600" b="1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Апшинецький</a:t>
            </a:r>
            <a:r>
              <a:rPr lang="uk-UA" altLang="ru-RU" sz="36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 заказник</a:t>
            </a:r>
            <a:r>
              <a:rPr lang="uk-UA" altLang="ru-RU" sz="3600" dirty="0">
                <a:solidFill>
                  <a:schemeClr val="tx1"/>
                </a:solidFill>
                <a:latin typeface="Monotype Corsiva" panose="03010101010201010101" pitchFamily="66" charset="0"/>
              </a:rPr>
              <a:t> — гідрологічний заказник державного значення (з 1974 р). Розташований у Закарпатської області. Площа 105 га. Охороняється лісовий масив, який має велике водозахисне та </a:t>
            </a:r>
            <a:r>
              <a:rPr lang="uk-UA" altLang="ru-RU" sz="3600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водорегулююче</a:t>
            </a:r>
            <a:r>
              <a:rPr lang="uk-UA" altLang="ru-RU" sz="3600" dirty="0">
                <a:solidFill>
                  <a:schemeClr val="tx1"/>
                </a:solidFill>
                <a:latin typeface="Monotype Corsiva" panose="03010101010201010101" pitchFamily="66" charset="0"/>
              </a:rPr>
              <a:t> значення. </a:t>
            </a:r>
          </a:p>
        </p:txBody>
      </p:sp>
      <p:pic>
        <p:nvPicPr>
          <p:cNvPr id="38916" name="Picture 7" descr="33b57fda97f47bbda4907e6b731_56135_p0">
            <a:extLst>
              <a:ext uri="{FF2B5EF4-FFF2-40B4-BE49-F238E27FC236}">
                <a16:creationId xmlns:a16="http://schemas.microsoft.com/office/drawing/2014/main" id="{0981CC46-3C4E-441B-BBEC-DB8C04D49ABD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62700" y="2248486"/>
            <a:ext cx="5257214" cy="37162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>
            <a:extLst>
              <a:ext uri="{FF2B5EF4-FFF2-40B4-BE49-F238E27FC236}">
                <a16:creationId xmlns:a16="http://schemas.microsoft.com/office/drawing/2014/main" id="{2DD4BACF-0F45-49F8-BF1E-CF18DDDD34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8969" y="150213"/>
            <a:ext cx="109728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uk-UA" altLang="ru-RU" sz="4400" b="1" dirty="0">
                <a:latin typeface="Monotype Corsiva" panose="03010101010201010101" pitchFamily="66" charset="0"/>
              </a:rPr>
              <a:t>Острів Зміїний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550E0E48-7E5B-40D5-A2E1-A18570E812E3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1081484" y="1031875"/>
            <a:ext cx="10087769" cy="873125"/>
          </a:xfrm>
        </p:spPr>
        <p:txBody>
          <a:bodyPr>
            <a:noAutofit/>
          </a:bodyPr>
          <a:lstStyle/>
          <a:p>
            <a:pPr marL="450850" indent="0" algn="ctr">
              <a:lnSpc>
                <a:spcPct val="90000"/>
              </a:lnSpc>
              <a:buNone/>
            </a:pPr>
            <a:r>
              <a:rPr lang="uk-UA" altLang="ru-RU" sz="3600" b="1" dirty="0">
                <a:latin typeface="Monotype Corsiva" panose="03010101010201010101" pitchFamily="66" charset="0"/>
              </a:rPr>
              <a:t>Острів Зміїний </a:t>
            </a:r>
            <a:r>
              <a:rPr lang="uk-UA" altLang="ru-RU" sz="3600" dirty="0">
                <a:latin typeface="Monotype Corsiva" panose="03010101010201010101" pitchFamily="66" charset="0"/>
              </a:rPr>
              <a:t> — острів в Чорному морі, що належить Україні та визначає її територіальні води. </a:t>
            </a:r>
          </a:p>
        </p:txBody>
      </p:sp>
      <p:pic>
        <p:nvPicPr>
          <p:cNvPr id="40964" name="Picture 7" descr="800xzmeiniy-1111">
            <a:extLst>
              <a:ext uri="{FF2B5EF4-FFF2-40B4-BE49-F238E27FC236}">
                <a16:creationId xmlns:a16="http://schemas.microsoft.com/office/drawing/2014/main" id="{1D97BC39-A17F-4D78-B743-D3EDD5F23219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2853" y="2718887"/>
            <a:ext cx="5936567" cy="3988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DED29E05-63C0-426E-8C4B-5B597ADCCE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67640"/>
            <a:ext cx="109728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uk-UA" altLang="ru-RU" sz="4800" dirty="0">
                <a:solidFill>
                  <a:srgbClr val="002060"/>
                </a:solidFill>
                <a:latin typeface="Monotype Corsiva" panose="03010101010201010101" pitchFamily="66" charset="0"/>
              </a:rPr>
              <a:t>Національні парки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BC31CBF4-C043-4204-9725-C6F1854F24BF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182880" y="1310640"/>
            <a:ext cx="12009119" cy="5547360"/>
          </a:xfrm>
        </p:spPr>
        <p:txBody>
          <a:bodyPr>
            <a:normAutofit/>
          </a:bodyPr>
          <a:lstStyle/>
          <a:p>
            <a:pPr marL="452438" indent="0" algn="ctr">
              <a:lnSpc>
                <a:spcPct val="90000"/>
              </a:lnSpc>
              <a:buNone/>
            </a:pPr>
            <a:r>
              <a:rPr lang="uk-UA" altLang="ru-RU" sz="36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Національний</a:t>
            </a:r>
            <a:r>
              <a:rPr lang="uk-UA" altLang="ru-RU" sz="3600" dirty="0">
                <a:solidFill>
                  <a:schemeClr val="tx1"/>
                </a:solidFill>
                <a:latin typeface="Monotype Corsiva" panose="03010101010201010101" pitchFamily="66" charset="0"/>
              </a:rPr>
              <a:t> або </a:t>
            </a:r>
            <a:r>
              <a:rPr lang="uk-UA" altLang="ru-RU" sz="36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природний парк</a:t>
            </a:r>
            <a:r>
              <a:rPr lang="uk-UA" altLang="ru-RU" sz="3600" dirty="0">
                <a:solidFill>
                  <a:schemeClr val="tx1"/>
                </a:solidFill>
                <a:latin typeface="Monotype Corsiva" panose="03010101010201010101" pitchFamily="66" charset="0"/>
              </a:rPr>
              <a:t> — територія, звичайно визначена у законі та у державній власності, що охороняється від більшості типів людської діяльності та забруднення. На відміну від заповідників та природних резервів, де заборонена майже будь-яка діяльність людини, однією з цілей створення національних парків є відпочинок, тому вони дозволяють відвідування туристів та перебування на своїй території за певними умовами. Найбільшим у світі національним парком є Північно-східний гренландський національний парк, заснований в 1974 році.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>
            <a:extLst>
              <a:ext uri="{FF2B5EF4-FFF2-40B4-BE49-F238E27FC236}">
                <a16:creationId xmlns:a16="http://schemas.microsoft.com/office/drawing/2014/main" id="{49E6BA0D-E9FE-4A08-98F4-096BC42D29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0616" y="280181"/>
            <a:ext cx="109728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uk-UA" altLang="ru-RU" sz="4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Азово-Сиваський національний природний парк</a:t>
            </a:r>
          </a:p>
        </p:txBody>
      </p:sp>
      <p:sp>
        <p:nvSpPr>
          <p:cNvPr id="28675" name="Rectangle 9">
            <a:extLst>
              <a:ext uri="{FF2B5EF4-FFF2-40B4-BE49-F238E27FC236}">
                <a16:creationId xmlns:a16="http://schemas.microsoft.com/office/drawing/2014/main" id="{E71EFD4B-70E4-42F4-B8E2-B08CC22D84E5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2133600" y="4648201"/>
            <a:ext cx="7848600" cy="20748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uk-UA" altLang="ru-RU" sz="2000" dirty="0"/>
          </a:p>
        </p:txBody>
      </p:sp>
      <p:pic>
        <p:nvPicPr>
          <p:cNvPr id="28676" name="Picture 10" descr="Sokoly-03-step-z-czerwienia">
            <a:extLst>
              <a:ext uri="{FF2B5EF4-FFF2-40B4-BE49-F238E27FC236}">
                <a16:creationId xmlns:a16="http://schemas.microsoft.com/office/drawing/2014/main" id="{C65AAC35-F4E7-4208-AE55-46DC44832DB8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2928" y="4016131"/>
            <a:ext cx="5170488" cy="2671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7" name="Picture 11" descr="as_01">
            <a:extLst>
              <a:ext uri="{FF2B5EF4-FFF2-40B4-BE49-F238E27FC236}">
                <a16:creationId xmlns:a16="http://schemas.microsoft.com/office/drawing/2014/main" id="{EF61069A-CC14-453B-A0B9-8C0A0A4314AA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5124" y="4020894"/>
            <a:ext cx="3176588" cy="2667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092F71D8-2E9F-4929-BFCD-DB405B4BF97A}"/>
              </a:ext>
            </a:extLst>
          </p:cNvPr>
          <p:cNvSpPr/>
          <p:nvPr/>
        </p:nvSpPr>
        <p:spPr>
          <a:xfrm>
            <a:off x="692833" y="1235609"/>
            <a:ext cx="11100583" cy="2429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altLang="ru-RU" sz="2800" b="1" dirty="0" err="1">
                <a:latin typeface="Monotype Corsiva" panose="03010101010201010101" pitchFamily="66" charset="0"/>
              </a:rPr>
              <a:t>Азо́во-Сиваський</a:t>
            </a:r>
            <a:r>
              <a:rPr lang="uk-UA" altLang="ru-RU" sz="2800" b="1" dirty="0">
                <a:latin typeface="Monotype Corsiva" panose="03010101010201010101" pitchFamily="66" charset="0"/>
              </a:rPr>
              <a:t> </a:t>
            </a:r>
            <a:r>
              <a:rPr lang="uk-UA" altLang="ru-RU" sz="2800" b="1" dirty="0" err="1">
                <a:latin typeface="Monotype Corsiva" panose="03010101010201010101" pitchFamily="66" charset="0"/>
              </a:rPr>
              <a:t>націона́льний</a:t>
            </a:r>
            <a:r>
              <a:rPr lang="uk-UA" altLang="ru-RU" sz="2800" b="1" dirty="0">
                <a:latin typeface="Monotype Corsiva" panose="03010101010201010101" pitchFamily="66" charset="0"/>
              </a:rPr>
              <a:t> </a:t>
            </a:r>
            <a:r>
              <a:rPr lang="uk-UA" altLang="ru-RU" sz="2800" b="1" dirty="0" err="1">
                <a:latin typeface="Monotype Corsiva" panose="03010101010201010101" pitchFamily="66" charset="0"/>
              </a:rPr>
              <a:t>приро́дний</a:t>
            </a:r>
            <a:r>
              <a:rPr lang="uk-UA" altLang="ru-RU" sz="2800" b="1" dirty="0">
                <a:latin typeface="Monotype Corsiva" panose="03010101010201010101" pitchFamily="66" charset="0"/>
              </a:rPr>
              <a:t> парк</a:t>
            </a:r>
            <a:r>
              <a:rPr lang="uk-UA" altLang="ru-RU" sz="2800" dirty="0">
                <a:latin typeface="Monotype Corsiva" panose="03010101010201010101" pitchFamily="66" charset="0"/>
              </a:rPr>
              <a:t> — національний парк, розташований на косі </a:t>
            </a:r>
            <a:r>
              <a:rPr lang="uk-UA" altLang="ru-RU" sz="2800" dirty="0" err="1">
                <a:latin typeface="Monotype Corsiva" panose="03010101010201010101" pitchFamily="66" charset="0"/>
              </a:rPr>
              <a:t>Бирючий</a:t>
            </a:r>
            <a:r>
              <a:rPr lang="uk-UA" altLang="ru-RU" sz="2800" dirty="0">
                <a:latin typeface="Monotype Corsiva" panose="03010101010201010101" pitchFamily="66" charset="0"/>
              </a:rPr>
              <a:t> острів, в західній частині Азовського моря, на території півдня Херсонської області та півночі АРК (Україна). Створений 25 лютого 1993 року шляхом перетворення Азово-Сиваського заповідника в національний природний парк. Загальна площа парку — 57,4 тис. га. Вся земля є власністю парку. </a:t>
            </a: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54645104-9076-4AD6-AE64-D22ACCA8CA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27768"/>
            <a:ext cx="109728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uk-UA" altLang="ru-RU" sz="4800" dirty="0">
                <a:latin typeface="Monotype Corsiva" panose="03010101010201010101" pitchFamily="66" charset="0"/>
              </a:rPr>
              <a:t>Святі Гори (національний природний парк)</a:t>
            </a:r>
          </a:p>
        </p:txBody>
      </p:sp>
      <p:sp>
        <p:nvSpPr>
          <p:cNvPr id="30723" name="Rectangle 10">
            <a:extLst>
              <a:ext uri="{FF2B5EF4-FFF2-40B4-BE49-F238E27FC236}">
                <a16:creationId xmlns:a16="http://schemas.microsoft.com/office/drawing/2014/main" id="{720D39F5-83AB-48A4-975C-17A3A74B18E2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1291883" y="1270768"/>
            <a:ext cx="10018542" cy="2074863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uk-UA" altLang="ru-RU" sz="3200" dirty="0">
                <a:solidFill>
                  <a:schemeClr val="tx1"/>
                </a:solidFill>
              </a:rPr>
              <a:t> </a:t>
            </a:r>
            <a:r>
              <a:rPr lang="uk-UA" altLang="ru-RU" sz="3200" dirty="0">
                <a:solidFill>
                  <a:schemeClr val="tx1"/>
                </a:solidFill>
                <a:latin typeface="Monotype Corsiva" panose="03010101010201010101" pitchFamily="66" charset="0"/>
              </a:rPr>
              <a:t>У 2008 році крейдяні гори на території національного природного парку «Святі гори» потрапили в Top-100 всеукраїнського конкурсу </a:t>
            </a:r>
            <a:r>
              <a:rPr lang="uk-UA" altLang="ru-RU" sz="3200" dirty="0">
                <a:solidFill>
                  <a:schemeClr val="tx1"/>
                </a:solidFill>
                <a:latin typeface="Monotype Corsiva" panose="03010101010201010101" pitchFamily="66" charset="0"/>
                <a:hlinkClick r:id="rId3" tooltip="Сім природних чудес України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«Сім природних чудес України»</a:t>
            </a:r>
            <a:r>
              <a:rPr lang="uk-UA" altLang="ru-RU" sz="3200" dirty="0">
                <a:solidFill>
                  <a:schemeClr val="tx1"/>
                </a:solidFill>
                <a:latin typeface="Monotype Corsiva" panose="03010101010201010101" pitchFamily="66" charset="0"/>
              </a:rPr>
              <a:t> У парку знаходяться крейдяні гори, на яких збереглися рідкісні рослини, наприклад, </a:t>
            </a:r>
            <a:r>
              <a:rPr lang="uk-UA" altLang="ru-RU" sz="3200" dirty="0">
                <a:solidFill>
                  <a:schemeClr val="tx1"/>
                </a:solidFill>
                <a:latin typeface="Monotype Corsiva" panose="03010101010201010101" pitchFamily="66" charset="0"/>
                <a:hlinkClick r:id="rId4" tooltip="Сосна крейдова (ще не написана)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сосна крейдова</a:t>
            </a:r>
            <a:r>
              <a:rPr lang="uk-UA" altLang="ru-RU" sz="3200" dirty="0">
                <a:solidFill>
                  <a:schemeClr val="tx1"/>
                </a:solidFill>
                <a:latin typeface="Monotype Corsiva" panose="03010101010201010101" pitchFamily="66" charset="0"/>
              </a:rPr>
              <a:t> </a:t>
            </a:r>
            <a:r>
              <a:rPr lang="uk-UA" altLang="ru-RU" sz="3200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збереглася</a:t>
            </a:r>
            <a:r>
              <a:rPr lang="uk-UA" altLang="ru-RU" sz="3200" dirty="0">
                <a:solidFill>
                  <a:schemeClr val="tx1"/>
                </a:solidFill>
                <a:latin typeface="Monotype Corsiva" panose="03010101010201010101" pitchFamily="66" charset="0"/>
              </a:rPr>
              <a:t> з дольодовикового періоду. </a:t>
            </a:r>
          </a:p>
        </p:txBody>
      </p:sp>
      <p:pic>
        <p:nvPicPr>
          <p:cNvPr id="30724" name="Picture 11" descr="415434">
            <a:extLst>
              <a:ext uri="{FF2B5EF4-FFF2-40B4-BE49-F238E27FC236}">
                <a16:creationId xmlns:a16="http://schemas.microsoft.com/office/drawing/2014/main" id="{AB224245-150A-48D0-8707-42F1E2C8BCE8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0512" y="4119562"/>
            <a:ext cx="4291819" cy="2539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5" name="Picture 12" descr="im">
            <a:extLst>
              <a:ext uri="{FF2B5EF4-FFF2-40B4-BE49-F238E27FC236}">
                <a16:creationId xmlns:a16="http://schemas.microsoft.com/office/drawing/2014/main" id="{58C7337E-70B2-4FB1-B939-FD2FAC75B80D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75585" y="4119563"/>
            <a:ext cx="3651250" cy="2539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>
            <a:extLst>
              <a:ext uri="{FF2B5EF4-FFF2-40B4-BE49-F238E27FC236}">
                <a16:creationId xmlns:a16="http://schemas.microsoft.com/office/drawing/2014/main" id="{F7317773-7E2D-4E20-921A-73BD5B8C06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0"/>
            <a:ext cx="8229600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uk-UA" altLang="ru-RU" sz="4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Синевир </a:t>
            </a:r>
            <a:br>
              <a:rPr lang="uk-UA" altLang="ru-RU" sz="4400" b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uk-UA" altLang="ru-RU" sz="4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(національний природний парк)</a:t>
            </a:r>
          </a:p>
        </p:txBody>
      </p:sp>
      <p:sp>
        <p:nvSpPr>
          <p:cNvPr id="32771" name="Rectangle 9">
            <a:extLst>
              <a:ext uri="{FF2B5EF4-FFF2-40B4-BE49-F238E27FC236}">
                <a16:creationId xmlns:a16="http://schemas.microsoft.com/office/drawing/2014/main" id="{DE604C48-3AE4-4FD9-855A-3B57F9AB0541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550984" y="1565031"/>
            <a:ext cx="11394831" cy="1711325"/>
          </a:xfrm>
        </p:spPr>
        <p:txBody>
          <a:bodyPr>
            <a:no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uk-UA" altLang="ru-RU" sz="3200" b="1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Синеви́р</a:t>
            </a:r>
            <a:r>
              <a:rPr lang="uk-UA" altLang="ru-RU" sz="3200" dirty="0">
                <a:solidFill>
                  <a:schemeClr val="tx1"/>
                </a:solidFill>
                <a:latin typeface="Monotype Corsiva" panose="03010101010201010101" pitchFamily="66" charset="0"/>
              </a:rPr>
              <a:t> — національний парк в  Закарпатської області.</a:t>
            </a:r>
          </a:p>
          <a:p>
            <a:pPr marL="0" indent="0" algn="ctr">
              <a:lnSpc>
                <a:spcPct val="90000"/>
              </a:lnSpc>
            </a:pPr>
            <a:r>
              <a:rPr lang="uk-UA" altLang="ru-RU" sz="3200" i="1" dirty="0">
                <a:solidFill>
                  <a:schemeClr val="tx1"/>
                </a:solidFill>
                <a:latin typeface="Monotype Corsiva" panose="03010101010201010101" pitchFamily="66" charset="0"/>
                <a:hlinkClick r:id="rId3" tooltip="Флора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Флора</a:t>
            </a:r>
            <a:r>
              <a:rPr lang="uk-UA" altLang="ru-RU" sz="3200" dirty="0">
                <a:solidFill>
                  <a:schemeClr val="tx1"/>
                </a:solidFill>
                <a:latin typeface="Monotype Corsiva" panose="03010101010201010101" pitchFamily="66" charset="0"/>
              </a:rPr>
              <a:t>: загальна кількість видів рослин, що росте на території парку — 914, з них 40 занесені в Червону книгу України.</a:t>
            </a:r>
            <a:endParaRPr lang="uk-UA" altLang="ru-RU" sz="3200" i="1" dirty="0">
              <a:solidFill>
                <a:schemeClr val="tx1"/>
              </a:solidFill>
              <a:latin typeface="Monotype Corsiva" panose="03010101010201010101" pitchFamily="66" charset="0"/>
              <a:hlinkClick r:id="" action="ppaction://noaction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lnSpc>
                <a:spcPct val="90000"/>
              </a:lnSpc>
            </a:pPr>
            <a:r>
              <a:rPr lang="uk-UA" altLang="ru-RU" sz="3200" i="1" dirty="0">
                <a:solidFill>
                  <a:schemeClr val="tx1"/>
                </a:solidFill>
                <a:latin typeface="Monotype Corsiva" panose="03010101010201010101" pitchFamily="66" charset="0"/>
                <a:hlinkClick r:id="" action="ppaction://noaction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Фауна</a:t>
            </a:r>
            <a:r>
              <a:rPr lang="uk-UA" altLang="ru-RU" sz="3200" dirty="0">
                <a:solidFill>
                  <a:schemeClr val="tx1"/>
                </a:solidFill>
                <a:latin typeface="Monotype Corsiva" panose="03010101010201010101" pitchFamily="66" charset="0"/>
              </a:rPr>
              <a:t>: загальна кількість видів </a:t>
            </a:r>
            <a:r>
              <a:rPr lang="uk-UA" altLang="ru-RU" sz="3200" dirty="0">
                <a:solidFill>
                  <a:schemeClr val="tx1"/>
                </a:solidFill>
                <a:latin typeface="Monotype Corsiva" panose="03010101010201010101" pitchFamily="66" charset="0"/>
                <a:hlinkClick r:id="rId4" tooltip="Тварини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тварин</a:t>
            </a:r>
            <a:r>
              <a:rPr lang="uk-UA" altLang="ru-RU" sz="3200" dirty="0">
                <a:solidFill>
                  <a:schemeClr val="tx1"/>
                </a:solidFill>
                <a:latin typeface="Monotype Corsiva" panose="03010101010201010101" pitchFamily="66" charset="0"/>
              </a:rPr>
              <a:t>, що мешкає на території парку — 236, з них 22 занесені у Червону книгу України. </a:t>
            </a:r>
          </a:p>
        </p:txBody>
      </p:sp>
      <p:pic>
        <p:nvPicPr>
          <p:cNvPr id="32772" name="Picture 10" descr="1263399033_12">
            <a:extLst>
              <a:ext uri="{FF2B5EF4-FFF2-40B4-BE49-F238E27FC236}">
                <a16:creationId xmlns:a16="http://schemas.microsoft.com/office/drawing/2014/main" id="{2B985005-F11D-43EF-AA77-EDDAC50CCF5E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199" y="4196764"/>
            <a:ext cx="10611729" cy="2425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4F7323D-B3FD-4844-A20A-F64B1EC48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6609" y="423202"/>
            <a:ext cx="12318609" cy="4858044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Monotype Corsiva" panose="03010101010201010101" pitchFamily="66" charset="0"/>
              </a:rPr>
              <a:t>У </a:t>
            </a:r>
            <a:r>
              <a:rPr lang="ru-RU" sz="3600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державі</a:t>
            </a:r>
            <a:r>
              <a:rPr lang="ru-RU" sz="3600" dirty="0">
                <a:solidFill>
                  <a:schemeClr val="tx1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важливою</a:t>
            </a:r>
            <a:r>
              <a:rPr lang="ru-RU" sz="3600" dirty="0">
                <a:solidFill>
                  <a:schemeClr val="tx1"/>
                </a:solidFill>
                <a:latin typeface="Monotype Corsiva" panose="03010101010201010101" pitchFamily="66" charset="0"/>
              </a:rPr>
              <a:t> справою є </a:t>
            </a:r>
            <a:r>
              <a:rPr lang="ru-RU" sz="3600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створення</a:t>
            </a:r>
            <a:r>
              <a:rPr lang="ru-RU" sz="3600" dirty="0">
                <a:solidFill>
                  <a:schemeClr val="tx1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природоохоронних</a:t>
            </a:r>
            <a:r>
              <a:rPr lang="ru-RU" sz="3600" dirty="0">
                <a:solidFill>
                  <a:schemeClr val="tx1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територій</a:t>
            </a:r>
            <a:r>
              <a:rPr lang="ru-RU" sz="3600" dirty="0">
                <a:solidFill>
                  <a:schemeClr val="tx1"/>
                </a:solidFill>
                <a:latin typeface="Monotype Corsiva" panose="03010101010201010101" pitchFamily="66" charset="0"/>
              </a:rPr>
              <a:t> — </a:t>
            </a:r>
            <a:r>
              <a:rPr lang="ru-RU" sz="3600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заповідників</a:t>
            </a:r>
            <a:r>
              <a:rPr lang="ru-RU" sz="3600" dirty="0">
                <a:solidFill>
                  <a:schemeClr val="tx1"/>
                </a:solidFill>
                <a:latin typeface="Monotype Corsiva" panose="03010101010201010101" pitchFamily="66" charset="0"/>
              </a:rPr>
              <a:t>, </a:t>
            </a:r>
            <a:r>
              <a:rPr lang="ru-RU" sz="3600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заказників</a:t>
            </a:r>
            <a:r>
              <a:rPr lang="ru-RU" sz="3600" dirty="0">
                <a:solidFill>
                  <a:schemeClr val="tx1"/>
                </a:solidFill>
                <a:latin typeface="Monotype Corsiva" panose="03010101010201010101" pitchFamily="66" charset="0"/>
              </a:rPr>
              <a:t>, </a:t>
            </a:r>
            <a:r>
              <a:rPr lang="ru-RU" sz="3600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національних</a:t>
            </a:r>
            <a:r>
              <a:rPr lang="ru-RU" sz="3600" dirty="0">
                <a:solidFill>
                  <a:schemeClr val="tx1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парків</a:t>
            </a:r>
            <a:r>
              <a:rPr lang="ru-RU" sz="3600" dirty="0">
                <a:solidFill>
                  <a:schemeClr val="tx1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тощо</a:t>
            </a:r>
            <a:r>
              <a:rPr lang="ru-RU" sz="3600" dirty="0">
                <a:solidFill>
                  <a:schemeClr val="tx1"/>
                </a:solidFill>
                <a:latin typeface="Monotype Corsiva" panose="03010101010201010101" pitchFamily="66" charset="0"/>
              </a:rPr>
              <a:t>.</a:t>
            </a:r>
          </a:p>
          <a:p>
            <a:pPr marL="363538" indent="0" algn="ctr">
              <a:buFontTx/>
              <a:buNone/>
            </a:pPr>
            <a:r>
              <a:rPr lang="uk-UA" altLang="ru-RU" sz="36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Природоохоронна територія</a:t>
            </a:r>
            <a:r>
              <a:rPr lang="uk-UA" altLang="ru-RU" sz="3600" dirty="0">
                <a:solidFill>
                  <a:schemeClr val="tx1"/>
                </a:solidFill>
                <a:latin typeface="Monotype Corsiva" panose="03010101010201010101" pitchFamily="66" charset="0"/>
              </a:rPr>
              <a:t> —територія, яка охороняється через своє екологічне, культурне або подібне значення. </a:t>
            </a:r>
            <a:endParaRPr lang="ru-RU" sz="3600" dirty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endParaRPr lang="ru-UA" dirty="0"/>
          </a:p>
        </p:txBody>
      </p:sp>
      <p:pic>
        <p:nvPicPr>
          <p:cNvPr id="7" name="Picture 7" descr="2-9">
            <a:extLst>
              <a:ext uri="{FF2B5EF4-FFF2-40B4-BE49-F238E27FC236}">
                <a16:creationId xmlns:a16="http://schemas.microsoft.com/office/drawing/2014/main" id="{0D109672-4CD0-4EEA-9FA8-68812D01E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0074" y="3429000"/>
            <a:ext cx="5521926" cy="344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1363B839-523F-4F11-B528-1FF1A8EC65A1}"/>
              </a:ext>
            </a:extLst>
          </p:cNvPr>
          <p:cNvSpPr/>
          <p:nvPr/>
        </p:nvSpPr>
        <p:spPr>
          <a:xfrm>
            <a:off x="223733" y="3429000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В </a:t>
            </a:r>
            <a:r>
              <a:rPr lang="ru-RU" sz="4400" dirty="0" err="1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Україні</a:t>
            </a:r>
            <a:r>
              <a:rPr lang="ru-RU" sz="4400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4400" dirty="0" err="1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існує</a:t>
            </a:r>
            <a:r>
              <a:rPr lang="ru-RU" sz="4400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 20 </a:t>
            </a:r>
            <a:r>
              <a:rPr lang="ru-RU" sz="4400" dirty="0" err="1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заповідників</a:t>
            </a:r>
            <a:r>
              <a:rPr lang="ru-RU" sz="4400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, 303 заказники, 17 </a:t>
            </a:r>
            <a:r>
              <a:rPr lang="ru-RU" sz="4400" dirty="0" err="1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національних</a:t>
            </a:r>
            <a:r>
              <a:rPr lang="ru-RU" sz="4400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4400" dirty="0" err="1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природних</a:t>
            </a:r>
            <a:r>
              <a:rPr lang="ru-RU" sz="4400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4400" dirty="0" err="1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парків</a:t>
            </a:r>
            <a:r>
              <a:rPr lang="ru-RU" sz="4400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08259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55D832-1553-4498-92D8-08D995CEE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uk-UA" sz="540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Домашнє </a:t>
            </a:r>
            <a:r>
              <a:rPr lang="uk-UA" sz="540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завдання:</a:t>
            </a:r>
            <a:endParaRPr lang="ru-UA" sz="5400" dirty="0">
              <a:solidFill>
                <a:schemeClr val="accent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Содержимое 2">
            <a:extLst>
              <a:ext uri="{FF2B5EF4-FFF2-40B4-BE49-F238E27FC236}">
                <a16:creationId xmlns:a16="http://schemas.microsoft.com/office/drawing/2014/main" id="{1F5CE320-77B9-4E81-B144-7E21D2FAB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832" y="1416148"/>
            <a:ext cx="10732893" cy="5280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Char char="ü"/>
            </a:pPr>
            <a:r>
              <a:rPr lang="uk-UA" sz="4800" dirty="0">
                <a:solidFill>
                  <a:srgbClr val="002060"/>
                </a:solidFill>
                <a:latin typeface="Monotype Corsiva" panose="03010101010201010101" pitchFamily="66" charset="0"/>
              </a:rPr>
              <a:t>Опрацювати § </a:t>
            </a:r>
            <a:r>
              <a:rPr lang="uk-UA" sz="48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48</a:t>
            </a:r>
            <a:r>
              <a:rPr lang="uk-UA" sz="4800" dirty="0">
                <a:solidFill>
                  <a:srgbClr val="002060"/>
                </a:solidFill>
                <a:latin typeface="Monotype Corsiva" panose="03010101010201010101" pitchFamily="66" charset="0"/>
              </a:rPr>
              <a:t>.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48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Підготувати</a:t>
            </a:r>
            <a:r>
              <a:rPr lang="ru-RU" sz="48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48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проєкт</a:t>
            </a:r>
            <a:r>
              <a:rPr lang="ru-RU" sz="48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на тему «</a:t>
            </a:r>
            <a:r>
              <a:rPr lang="ru-RU" sz="48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Смітити</a:t>
            </a:r>
            <a:r>
              <a:rPr lang="ru-RU" sz="48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не </a:t>
            </a:r>
            <a:r>
              <a:rPr lang="ru-RU" sz="48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можна</a:t>
            </a:r>
            <a:r>
              <a:rPr lang="ru-RU" sz="48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48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переробляти</a:t>
            </a:r>
            <a:r>
              <a:rPr lang="ru-RU" sz="48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» (про «друге </a:t>
            </a:r>
            <a:r>
              <a:rPr lang="ru-RU" sz="48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життя</a:t>
            </a:r>
            <a:r>
              <a:rPr lang="ru-RU" sz="48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» </a:t>
            </a:r>
            <a:r>
              <a:rPr lang="ru-RU" sz="48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побутових</a:t>
            </a:r>
            <a:r>
              <a:rPr lang="ru-RU" sz="48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речей) .</a:t>
            </a:r>
            <a:endParaRPr lang="ru-RU" sz="48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700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43C1C1-0F66-4703-A02B-A73D8BAF2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43" y="0"/>
            <a:ext cx="11774657" cy="1280890"/>
          </a:xfrm>
        </p:spPr>
        <p:txBody>
          <a:bodyPr>
            <a:normAutofit/>
          </a:bodyPr>
          <a:lstStyle/>
          <a:p>
            <a:pPr algn="ctr"/>
            <a:r>
              <a:rPr lang="uk-UA" sz="5400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Заповідники України</a:t>
            </a:r>
            <a:endParaRPr lang="ru-UA" sz="5400" dirty="0">
              <a:solidFill>
                <a:schemeClr val="accent6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EF5AC51-FCB8-40FA-B439-3F3AF1C5F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343" y="1280889"/>
            <a:ext cx="11624602" cy="5457535"/>
          </a:xfrm>
        </p:spPr>
        <p:txBody>
          <a:bodyPr>
            <a:normAutofit/>
          </a:bodyPr>
          <a:lstStyle/>
          <a:p>
            <a:pPr algn="ctr"/>
            <a:r>
              <a:rPr lang="uk-UA" altLang="ru-RU" sz="32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Заповідник</a:t>
            </a:r>
            <a:r>
              <a:rPr lang="uk-UA" altLang="ru-RU" sz="3200" dirty="0">
                <a:solidFill>
                  <a:schemeClr val="tx1"/>
                </a:solidFill>
                <a:latin typeface="Monotype Corsiva" panose="03010101010201010101" pitchFamily="66" charset="0"/>
              </a:rPr>
              <a:t>  — територія або акваторія, на якій зберігається в природному стані весь її природний комплекс. Заповідники виділяються як унікальні пам'ятки історії і культури, живої і неживої природи, з науковою метою. Головні функції українських заповідників — збереження генофонду флори і фауни, охорона непорушених чи </a:t>
            </a:r>
            <a:r>
              <a:rPr lang="uk-UA" altLang="ru-RU" sz="3200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малопорушених</a:t>
            </a:r>
            <a:r>
              <a:rPr lang="uk-UA" altLang="ru-RU" sz="3200" dirty="0">
                <a:solidFill>
                  <a:schemeClr val="tx1"/>
                </a:solidFill>
                <a:latin typeface="Monotype Corsiva" panose="03010101010201010101" pitchFamily="66" charset="0"/>
              </a:rPr>
              <a:t> природних ділянок (еталонів природи), вивчення екології тварин і рослин, порівняння біогеоценозів заповідника з природними комплексами суміжних територій, на яких дозволена господарська діяльність (для прогнозування можливих змін у природних екосистемах під впливом діяльності людини). Заповідники використовуються і як бази наукової пропаганди охорони природи.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52905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691488C9-4A92-44C4-8174-A7355D397078}"/>
              </a:ext>
            </a:extLst>
          </p:cNvPr>
          <p:cNvSpPr/>
          <p:nvPr/>
        </p:nvSpPr>
        <p:spPr>
          <a:xfrm>
            <a:off x="2180492" y="140478"/>
            <a:ext cx="95867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>
                <a:solidFill>
                  <a:srgbClr val="002060"/>
                </a:solidFill>
                <a:latin typeface="Monotype Corsiva" panose="03010101010201010101" pitchFamily="66" charset="0"/>
              </a:rPr>
              <a:t>Заповідники України</a:t>
            </a:r>
          </a:p>
          <a:p>
            <a:pPr algn="ctr"/>
            <a:r>
              <a:rPr lang="uk-UA" sz="3200" dirty="0">
                <a:solidFill>
                  <a:srgbClr val="002060"/>
                </a:solidFill>
                <a:latin typeface="Monotype Corsiva" panose="03010101010201010101" pitchFamily="66" charset="0"/>
              </a:rPr>
              <a:t>«</a:t>
            </a:r>
            <a:r>
              <a:rPr lang="uk-UA" altLang="ru-RU" sz="32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Біосферний заповідник </a:t>
            </a:r>
            <a:br>
              <a:rPr lang="uk-UA" altLang="ru-RU" sz="3200" b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uk-UA" altLang="ru-RU" sz="32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"Асканія-Нова" ім. Ф. Е. Фальц-</a:t>
            </a:r>
            <a:r>
              <a:rPr lang="uk-UA" altLang="ru-RU" sz="3200" b="1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Фейна</a:t>
            </a:r>
            <a:r>
              <a:rPr lang="uk-UA" altLang="ru-RU" sz="3200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uk-UA" sz="3200" dirty="0">
                <a:solidFill>
                  <a:srgbClr val="002060"/>
                </a:solidFill>
                <a:latin typeface="Monotype Corsiva" panose="03010101010201010101" pitchFamily="66" charset="0"/>
              </a:rPr>
              <a:t>»</a:t>
            </a:r>
            <a:endParaRPr lang="ru-UA" sz="32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3C5D93DB-C901-4C20-A048-7E789908B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85" y="2526522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FABEB31D-846F-43A7-A49D-72360C37CF0B}"/>
              </a:ext>
            </a:extLst>
          </p:cNvPr>
          <p:cNvSpPr/>
          <p:nvPr/>
        </p:nvSpPr>
        <p:spPr>
          <a:xfrm>
            <a:off x="8131126" y="2223984"/>
            <a:ext cx="418465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err="1">
                <a:solidFill>
                  <a:srgbClr val="2E2E2E"/>
                </a:solidFill>
                <a:latin typeface="Monotype Corsiva" panose="03010101010201010101" pitchFamily="66" charset="0"/>
              </a:rPr>
              <a:t>Заповідник</a:t>
            </a:r>
            <a:r>
              <a:rPr lang="ru-RU" sz="2600" dirty="0">
                <a:solidFill>
                  <a:srgbClr val="2E2E2E"/>
                </a:solidFill>
                <a:latin typeface="Monotype Corsiva" panose="03010101010201010101" pitchFamily="66" charset="0"/>
              </a:rPr>
              <a:t> </a:t>
            </a:r>
            <a:r>
              <a:rPr lang="ru-RU" sz="2600" dirty="0" err="1">
                <a:solidFill>
                  <a:srgbClr val="2E2E2E"/>
                </a:solidFill>
                <a:latin typeface="Monotype Corsiva" panose="03010101010201010101" pitchFamily="66" charset="0"/>
              </a:rPr>
              <a:t>розташований</a:t>
            </a:r>
            <a:r>
              <a:rPr lang="ru-RU" sz="2600" dirty="0">
                <a:solidFill>
                  <a:srgbClr val="2E2E2E"/>
                </a:solidFill>
                <a:latin typeface="Monotype Corsiva" panose="03010101010201010101" pitchFamily="66" charset="0"/>
              </a:rPr>
              <a:t> у </a:t>
            </a:r>
            <a:r>
              <a:rPr lang="ru-RU" sz="2600" dirty="0" err="1">
                <a:solidFill>
                  <a:srgbClr val="2E2E2E"/>
                </a:solidFill>
                <a:latin typeface="Monotype Corsiva" panose="03010101010201010101" pitchFamily="66" charset="0"/>
              </a:rPr>
              <a:t>селищі</a:t>
            </a:r>
            <a:r>
              <a:rPr lang="ru-RU" sz="2600" dirty="0">
                <a:solidFill>
                  <a:srgbClr val="2E2E2E"/>
                </a:solidFill>
                <a:latin typeface="Monotype Corsiva" panose="03010101010201010101" pitchFamily="66" charset="0"/>
              </a:rPr>
              <a:t> </a:t>
            </a:r>
            <a:r>
              <a:rPr lang="ru-RU" sz="2600" dirty="0" err="1">
                <a:solidFill>
                  <a:srgbClr val="2E2E2E"/>
                </a:solidFill>
                <a:latin typeface="Monotype Corsiva" panose="03010101010201010101" pitchFamily="66" charset="0"/>
              </a:rPr>
              <a:t>Асканія</a:t>
            </a:r>
            <a:r>
              <a:rPr lang="ru-RU" sz="2600" dirty="0">
                <a:solidFill>
                  <a:srgbClr val="2E2E2E"/>
                </a:solidFill>
                <a:latin typeface="Monotype Corsiva" panose="03010101010201010101" pitchFamily="66" charset="0"/>
              </a:rPr>
              <a:t>-Нова </a:t>
            </a:r>
            <a:r>
              <a:rPr lang="ru-RU" sz="2600" dirty="0" err="1">
                <a:solidFill>
                  <a:srgbClr val="2E2E2E"/>
                </a:solidFill>
                <a:latin typeface="Monotype Corsiva" panose="03010101010201010101" pitchFamily="66" charset="0"/>
              </a:rPr>
              <a:t>Чаплинского</a:t>
            </a:r>
            <a:r>
              <a:rPr lang="ru-RU" sz="2600" dirty="0">
                <a:solidFill>
                  <a:srgbClr val="2E2E2E"/>
                </a:solidFill>
                <a:latin typeface="Monotype Corsiva" panose="03010101010201010101" pitchFamily="66" charset="0"/>
              </a:rPr>
              <a:t> району в </a:t>
            </a:r>
            <a:r>
              <a:rPr lang="ru-RU" sz="2600" dirty="0" err="1">
                <a:solidFill>
                  <a:srgbClr val="2E2E2E"/>
                </a:solidFill>
                <a:latin typeface="Monotype Corsiva" panose="03010101010201010101" pitchFamily="66" charset="0"/>
              </a:rPr>
              <a:t>Херсонській</a:t>
            </a:r>
            <a:r>
              <a:rPr lang="ru-RU" sz="2600" dirty="0">
                <a:solidFill>
                  <a:srgbClr val="2E2E2E"/>
                </a:solidFill>
                <a:latin typeface="Monotype Corsiva" panose="03010101010201010101" pitchFamily="66" charset="0"/>
              </a:rPr>
              <a:t> </a:t>
            </a:r>
            <a:r>
              <a:rPr lang="ru-RU" sz="2600" dirty="0" err="1">
                <a:solidFill>
                  <a:srgbClr val="2E2E2E"/>
                </a:solidFill>
                <a:latin typeface="Monotype Corsiva" panose="03010101010201010101" pitchFamily="66" charset="0"/>
              </a:rPr>
              <a:t>області</a:t>
            </a:r>
            <a:r>
              <a:rPr lang="ru-RU" sz="2600" dirty="0">
                <a:solidFill>
                  <a:srgbClr val="2E2E2E"/>
                </a:solidFill>
                <a:latin typeface="Monotype Corsiva" panose="03010101010201010101" pitchFamily="66" charset="0"/>
              </a:rPr>
              <a:t>, на </a:t>
            </a:r>
            <a:r>
              <a:rPr lang="ru-RU" sz="2600" dirty="0" err="1">
                <a:solidFill>
                  <a:srgbClr val="2E2E2E"/>
                </a:solidFill>
                <a:latin typeface="Monotype Corsiva" panose="03010101010201010101" pitchFamily="66" charset="0"/>
              </a:rPr>
              <a:t>відстані</a:t>
            </a:r>
            <a:r>
              <a:rPr lang="ru-RU" sz="2600" dirty="0">
                <a:solidFill>
                  <a:srgbClr val="2E2E2E"/>
                </a:solidFill>
                <a:latin typeface="Monotype Corsiva" panose="03010101010201010101" pitchFamily="66" charset="0"/>
              </a:rPr>
              <a:t> 140 км </a:t>
            </a:r>
            <a:r>
              <a:rPr lang="ru-RU" sz="2600" dirty="0" err="1">
                <a:solidFill>
                  <a:srgbClr val="2E2E2E"/>
                </a:solidFill>
                <a:latin typeface="Monotype Corsiva" panose="03010101010201010101" pitchFamily="66" charset="0"/>
              </a:rPr>
              <a:t>від</a:t>
            </a:r>
            <a:r>
              <a:rPr lang="ru-RU" sz="2600" dirty="0">
                <a:solidFill>
                  <a:srgbClr val="2E2E2E"/>
                </a:solidFill>
                <a:latin typeface="Monotype Corsiva" panose="03010101010201010101" pitchFamily="66" charset="0"/>
              </a:rPr>
              <a:t> </a:t>
            </a:r>
            <a:r>
              <a:rPr lang="ru-RU" sz="2600" dirty="0" err="1">
                <a:solidFill>
                  <a:srgbClr val="2E2E2E"/>
                </a:solidFill>
                <a:latin typeface="Monotype Corsiva" panose="03010101010201010101" pitchFamily="66" charset="0"/>
              </a:rPr>
              <a:t>обласного</a:t>
            </a:r>
            <a:r>
              <a:rPr lang="ru-RU" sz="2600" dirty="0">
                <a:solidFill>
                  <a:srgbClr val="2E2E2E"/>
                </a:solidFill>
                <a:latin typeface="Monotype Corsiva" panose="03010101010201010101" pitchFamily="66" charset="0"/>
              </a:rPr>
              <a:t> центру (м. Херсон) та 75 км автодорогою </a:t>
            </a:r>
            <a:r>
              <a:rPr lang="ru-RU" sz="2600" dirty="0" err="1">
                <a:solidFill>
                  <a:srgbClr val="2E2E2E"/>
                </a:solidFill>
                <a:latin typeface="Monotype Corsiva" panose="03010101010201010101" pitchFamily="66" charset="0"/>
              </a:rPr>
              <a:t>від</a:t>
            </a:r>
            <a:r>
              <a:rPr lang="ru-RU" sz="2600" dirty="0">
                <a:solidFill>
                  <a:srgbClr val="2E2E2E"/>
                </a:solidFill>
                <a:latin typeface="Monotype Corsiva" panose="03010101010201010101" pitchFamily="66" charset="0"/>
              </a:rPr>
              <a:t> </a:t>
            </a:r>
            <a:r>
              <a:rPr lang="ru-RU" sz="2600" dirty="0" err="1">
                <a:solidFill>
                  <a:srgbClr val="2E2E2E"/>
                </a:solidFill>
                <a:latin typeface="Monotype Corsiva" panose="03010101010201010101" pitchFamily="66" charset="0"/>
              </a:rPr>
              <a:t>Нової</a:t>
            </a:r>
            <a:r>
              <a:rPr lang="ru-RU" sz="2600" dirty="0">
                <a:solidFill>
                  <a:srgbClr val="2E2E2E"/>
                </a:solidFill>
                <a:latin typeface="Monotype Corsiva" panose="03010101010201010101" pitchFamily="66" charset="0"/>
              </a:rPr>
              <a:t> Каховки. </a:t>
            </a:r>
            <a:r>
              <a:rPr lang="ru-RU" sz="2600" dirty="0" err="1">
                <a:solidFill>
                  <a:srgbClr val="2E2E2E"/>
                </a:solidFill>
                <a:latin typeface="Monotype Corsiva" panose="03010101010201010101" pitchFamily="66" charset="0"/>
              </a:rPr>
              <a:t>Дістатися</a:t>
            </a:r>
            <a:r>
              <a:rPr lang="ru-RU" sz="2600" dirty="0">
                <a:solidFill>
                  <a:srgbClr val="2E2E2E"/>
                </a:solidFill>
                <a:latin typeface="Monotype Corsiva" panose="03010101010201010101" pitchFamily="66" charset="0"/>
              </a:rPr>
              <a:t> до </a:t>
            </a:r>
            <a:r>
              <a:rPr lang="ru-RU" sz="2600" dirty="0" err="1">
                <a:solidFill>
                  <a:srgbClr val="2E2E2E"/>
                </a:solidFill>
                <a:latin typeface="Monotype Corsiva" panose="03010101010201010101" pitchFamily="66" charset="0"/>
              </a:rPr>
              <a:t>заповідника</a:t>
            </a:r>
            <a:r>
              <a:rPr lang="ru-RU" sz="2600" dirty="0">
                <a:solidFill>
                  <a:srgbClr val="2E2E2E"/>
                </a:solidFill>
                <a:latin typeface="Monotype Corsiva" panose="03010101010201010101" pitchFamily="66" charset="0"/>
              </a:rPr>
              <a:t> </a:t>
            </a:r>
            <a:r>
              <a:rPr lang="ru-RU" sz="2600" dirty="0" err="1">
                <a:solidFill>
                  <a:srgbClr val="2E2E2E"/>
                </a:solidFill>
                <a:latin typeface="Monotype Corsiva" panose="03010101010201010101" pitchFamily="66" charset="0"/>
              </a:rPr>
              <a:t>можна</a:t>
            </a:r>
            <a:r>
              <a:rPr lang="ru-RU" sz="2600" dirty="0">
                <a:solidFill>
                  <a:srgbClr val="2E2E2E"/>
                </a:solidFill>
                <a:latin typeface="Monotype Corsiva" panose="03010101010201010101" pitchFamily="66" charset="0"/>
              </a:rPr>
              <a:t> </a:t>
            </a:r>
            <a:r>
              <a:rPr lang="ru-RU" sz="2600" dirty="0" err="1">
                <a:solidFill>
                  <a:srgbClr val="2E2E2E"/>
                </a:solidFill>
                <a:latin typeface="Monotype Corsiva" panose="03010101010201010101" pitchFamily="66" charset="0"/>
              </a:rPr>
              <a:t>рейсовими</a:t>
            </a:r>
            <a:r>
              <a:rPr lang="ru-RU" sz="2600" dirty="0">
                <a:solidFill>
                  <a:srgbClr val="2E2E2E"/>
                </a:solidFill>
                <a:latin typeface="Monotype Corsiva" panose="03010101010201010101" pitchFamily="66" charset="0"/>
              </a:rPr>
              <a:t> автобусами та </a:t>
            </a:r>
            <a:r>
              <a:rPr lang="ru-RU" sz="2600" dirty="0" err="1">
                <a:solidFill>
                  <a:srgbClr val="2E2E2E"/>
                </a:solidFill>
                <a:latin typeface="Monotype Corsiva" panose="03010101010201010101" pitchFamily="66" charset="0"/>
              </a:rPr>
              <a:t>маршрутними</a:t>
            </a:r>
            <a:r>
              <a:rPr lang="ru-RU" sz="2600" dirty="0">
                <a:solidFill>
                  <a:srgbClr val="2E2E2E"/>
                </a:solidFill>
                <a:latin typeface="Monotype Corsiva" panose="03010101010201010101" pitchFamily="66" charset="0"/>
              </a:rPr>
              <a:t> </a:t>
            </a:r>
            <a:r>
              <a:rPr lang="ru-RU" sz="2600" dirty="0" err="1">
                <a:solidFill>
                  <a:srgbClr val="2E2E2E"/>
                </a:solidFill>
                <a:latin typeface="Monotype Corsiva" panose="03010101010201010101" pitchFamily="66" charset="0"/>
              </a:rPr>
              <a:t>таксі</a:t>
            </a:r>
            <a:r>
              <a:rPr lang="ru-RU" sz="2600" dirty="0">
                <a:solidFill>
                  <a:srgbClr val="2E2E2E"/>
                </a:solidFill>
                <a:latin typeface="Monotype Corsiva" panose="03010101010201010101" pitchFamily="66" charset="0"/>
              </a:rPr>
              <a:t>, </a:t>
            </a:r>
            <a:r>
              <a:rPr lang="ru-RU" sz="2600" dirty="0" err="1">
                <a:solidFill>
                  <a:srgbClr val="2E2E2E"/>
                </a:solidFill>
                <a:latin typeface="Monotype Corsiva" panose="03010101010201010101" pitchFamily="66" charset="0"/>
              </a:rPr>
              <a:t>які</a:t>
            </a:r>
            <a:r>
              <a:rPr lang="ru-RU" sz="2600" dirty="0">
                <a:solidFill>
                  <a:srgbClr val="2E2E2E"/>
                </a:solidFill>
                <a:latin typeface="Monotype Corsiva" panose="03010101010201010101" pitchFamily="66" charset="0"/>
              </a:rPr>
              <a:t> </a:t>
            </a:r>
            <a:r>
              <a:rPr lang="ru-RU" sz="2600" dirty="0" err="1">
                <a:solidFill>
                  <a:srgbClr val="2E2E2E"/>
                </a:solidFill>
                <a:latin typeface="Monotype Corsiva" panose="03010101010201010101" pitchFamily="66" charset="0"/>
              </a:rPr>
              <a:t>щоденно</a:t>
            </a:r>
            <a:r>
              <a:rPr lang="ru-RU" sz="2600" dirty="0">
                <a:solidFill>
                  <a:srgbClr val="2E2E2E"/>
                </a:solidFill>
                <a:latin typeface="Monotype Corsiva" panose="03010101010201010101" pitchFamily="66" charset="0"/>
              </a:rPr>
              <a:t> </a:t>
            </a:r>
            <a:r>
              <a:rPr lang="ru-RU" sz="2600" dirty="0" err="1">
                <a:solidFill>
                  <a:srgbClr val="2E2E2E"/>
                </a:solidFill>
                <a:latin typeface="Monotype Corsiva" panose="03010101010201010101" pitchFamily="66" charset="0"/>
              </a:rPr>
              <a:t>курсують</a:t>
            </a:r>
            <a:r>
              <a:rPr lang="ru-RU" sz="2600" dirty="0">
                <a:solidFill>
                  <a:srgbClr val="2E2E2E"/>
                </a:solidFill>
                <a:latin typeface="Monotype Corsiva" panose="03010101010201010101" pitchFamily="66" charset="0"/>
              </a:rPr>
              <a:t> з м. Херсон.</a:t>
            </a:r>
            <a:endParaRPr lang="ru-UA" sz="26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6396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507BF1-02C0-4682-B020-00D535599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5345" y="-2068493"/>
            <a:ext cx="2070267" cy="705897"/>
          </a:xfrm>
        </p:spPr>
        <p:txBody>
          <a:bodyPr/>
          <a:lstStyle/>
          <a:p>
            <a:endParaRPr lang="ru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21037CB-83E3-4747-A194-47281B02B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UA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CD42777-E561-4DC0-AA27-40B7AEB45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5999" cy="330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Асканія-Нова - унікальний заповідник незайманого степу - Туризм ...">
            <a:extLst>
              <a:ext uri="{FF2B5EF4-FFF2-40B4-BE49-F238E27FC236}">
                <a16:creationId xmlns:a16="http://schemas.microsoft.com/office/drawing/2014/main" id="{FB338A9D-1D48-4154-A91B-EEA89C6F6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-1"/>
            <a:ext cx="6096001" cy="330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Заповідник Асканія-Нова - опис, фото, як доїхати">
            <a:extLst>
              <a:ext uri="{FF2B5EF4-FFF2-40B4-BE49-F238E27FC236}">
                <a16:creationId xmlns:a16="http://schemas.microsoft.com/office/drawing/2014/main" id="{FE1C4DE0-120F-4E6C-B01F-F8E0C2C2A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7006"/>
            <a:ext cx="6096000" cy="355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аскания-нова асканія-нова степ заповедник заповідник">
            <a:extLst>
              <a:ext uri="{FF2B5EF4-FFF2-40B4-BE49-F238E27FC236}">
                <a16:creationId xmlns:a16="http://schemas.microsoft.com/office/drawing/2014/main" id="{D98245F7-3E42-4E16-9599-B11EC9400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7" y="3288475"/>
            <a:ext cx="6095999" cy="355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485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24195BF-CF35-4220-86D0-947852F74C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79374"/>
            <a:ext cx="10972800" cy="1143000"/>
          </a:xfrm>
        </p:spPr>
        <p:txBody>
          <a:bodyPr/>
          <a:lstStyle/>
          <a:p>
            <a:pPr algn="ctr" eaLnBrk="1" hangingPunct="1"/>
            <a:r>
              <a:rPr lang="uk-UA" altLang="ru-RU" sz="4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Чорноморський біосферний заповідник</a:t>
            </a:r>
            <a:r>
              <a:rPr lang="uk-UA" altLang="ru-RU" sz="4000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</a:p>
        </p:txBody>
      </p:sp>
      <p:pic>
        <p:nvPicPr>
          <p:cNvPr id="3074" name="Picture 2" descr="Чорноморський біосферний заповідник&quot; - презентація з географії">
            <a:extLst>
              <a:ext uri="{FF2B5EF4-FFF2-40B4-BE49-F238E27FC236}">
                <a16:creationId xmlns:a16="http://schemas.microsoft.com/office/drawing/2014/main" id="{A83726FF-7931-4919-A2C6-9B94DF355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222374"/>
            <a:ext cx="10972799" cy="549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1C79D9-C8AC-4C7A-A1CC-C3D99BA9F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4" name="Picture 8" descr="003">
            <a:extLst>
              <a:ext uri="{FF2B5EF4-FFF2-40B4-BE49-F238E27FC236}">
                <a16:creationId xmlns:a16="http://schemas.microsoft.com/office/drawing/2014/main" id="{21065E17-44E7-4E19-9F40-5DC5CFD9B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609600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4" descr="post-2-13171348563130">
            <a:extLst>
              <a:ext uri="{FF2B5EF4-FFF2-40B4-BE49-F238E27FC236}">
                <a16:creationId xmlns:a16="http://schemas.microsoft.com/office/drawing/2014/main" id="{FFD630EE-7186-4460-A5BC-BE589A022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42900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6" name="Picture 2" descr="Природні об'єкти - «Чорноморський біосферний заповідник ...">
            <a:extLst>
              <a:ext uri="{FF2B5EF4-FFF2-40B4-BE49-F238E27FC236}">
                <a16:creationId xmlns:a16="http://schemas.microsoft.com/office/drawing/2014/main" id="{127FE15A-1548-4B6D-923E-B3A456DF98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3428998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Чорноморський біосферний заповідник, Гола Пристань — фото, опис ...">
            <a:extLst>
              <a:ext uri="{FF2B5EF4-FFF2-40B4-BE49-F238E27FC236}">
                <a16:creationId xmlns:a16="http://schemas.microsoft.com/office/drawing/2014/main" id="{077FEEB4-8894-488F-BAA4-4356A685F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076" y="-38103"/>
            <a:ext cx="6112924" cy="346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1694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F9D6DF3F-CD1D-4999-A70B-95E32863A3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53573"/>
            <a:ext cx="10972800" cy="1143000"/>
          </a:xfrm>
        </p:spPr>
        <p:txBody>
          <a:bodyPr/>
          <a:lstStyle/>
          <a:p>
            <a:pPr algn="ctr" eaLnBrk="1" hangingPunct="1"/>
            <a:r>
              <a:rPr lang="uk-UA" altLang="ru-RU" sz="4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Дунайський біосферний заповідник</a:t>
            </a:r>
          </a:p>
        </p:txBody>
      </p:sp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06530770-4FA5-444C-BDAF-3A499080CF9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1354137"/>
            <a:ext cx="6197599" cy="5350290"/>
          </a:xfr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C719BCBC-ABA5-46F7-A4BF-757B39071243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372794" y="1829972"/>
            <a:ext cx="5071403" cy="4874455"/>
          </a:xfrm>
        </p:spPr>
        <p:txBody>
          <a:bodyPr>
            <a:normAutofit fontScale="85000" lnSpcReduction="20000"/>
          </a:bodyPr>
          <a:lstStyle/>
          <a:p>
            <a:pPr marL="88900" indent="0" algn="ctr" eaLnBrk="1" hangingPunct="1">
              <a:buFont typeface="Wingdings" panose="05000000000000000000" pitchFamily="2" charset="2"/>
              <a:buNone/>
            </a:pPr>
            <a:r>
              <a:rPr lang="uk-UA" altLang="ru-RU" sz="4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Дунайський біосферний заповідник</a:t>
            </a:r>
            <a:r>
              <a:rPr lang="uk-UA" altLang="ru-RU" sz="4800" dirty="0">
                <a:solidFill>
                  <a:srgbClr val="002060"/>
                </a:solidFill>
                <a:latin typeface="Monotype Corsiva" panose="03010101010201010101" pitchFamily="66" charset="0"/>
              </a:rPr>
              <a:t> — самостійна природоохоронна та науково-дослідна установа. Розташований на території  Одеської області</a:t>
            </a:r>
            <a:r>
              <a:rPr lang="uk-UA" altLang="ru-RU" sz="2400" dirty="0">
                <a:solidFill>
                  <a:srgbClr val="002060"/>
                </a:solidFill>
                <a:latin typeface="Monotype Corsiva" panose="03010101010201010101" pitchFamily="66" charset="0"/>
              </a:rPr>
              <a:t>.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21C4D3-8222-4799-AD61-074683D6F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7170" name="Picture 2" descr="Дунайський біосферний заповідник ~ Асоціація природоохоронних ...">
            <a:extLst>
              <a:ext uri="{FF2B5EF4-FFF2-40B4-BE49-F238E27FC236}">
                <a16:creationId xmlns:a16="http://schemas.microsoft.com/office/drawing/2014/main" id="{9E40AF43-BB67-42F0-834A-321A4EEBC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30990"/>
            <a:ext cx="6096000" cy="332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Дунайський біосферний заповідник">
            <a:extLst>
              <a:ext uri="{FF2B5EF4-FFF2-40B4-BE49-F238E27FC236}">
                <a16:creationId xmlns:a16="http://schemas.microsoft.com/office/drawing/2014/main" id="{0476CCB6-1737-44A5-A957-463E0BCDD8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30991"/>
            <a:ext cx="6096000" cy="332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Дунайський біосферний заповідник - цікаві факти та сучасність">
            <a:extLst>
              <a:ext uri="{FF2B5EF4-FFF2-40B4-BE49-F238E27FC236}">
                <a16:creationId xmlns:a16="http://schemas.microsoft.com/office/drawing/2014/main" id="{8876E385-47BC-4275-97B1-F73F67E1F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84406"/>
            <a:ext cx="6096000" cy="361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Дунайський біосферний заповідник — Вікіпедія | Чапля, Острів">
            <a:extLst>
              <a:ext uri="{FF2B5EF4-FFF2-40B4-BE49-F238E27FC236}">
                <a16:creationId xmlns:a16="http://schemas.microsoft.com/office/drawing/2014/main" id="{D96CE24D-DE9B-4655-B5B0-A40EF898A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096000" cy="353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0696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іхоть">
  <a:themeElements>
    <a:clrScheme name="Зелено-жовти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Віхоть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іхоть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897</TotalTime>
  <Words>232</Words>
  <Application>Microsoft Office PowerPoint</Application>
  <PresentationFormat>Широкоэкранный</PresentationFormat>
  <Paragraphs>63</Paragraphs>
  <Slides>20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Calibri</vt:lpstr>
      <vt:lpstr>Century Gothic</vt:lpstr>
      <vt:lpstr>Monotype Corsiva</vt:lpstr>
      <vt:lpstr>Times New Roman</vt:lpstr>
      <vt:lpstr>Wingdings</vt:lpstr>
      <vt:lpstr>Wingdings 3</vt:lpstr>
      <vt:lpstr>幼圆</vt:lpstr>
      <vt:lpstr>Віхоть</vt:lpstr>
      <vt:lpstr>«Заповідники, заказники, національні парки та їх значення для збереження природи Землі»  </vt:lpstr>
      <vt:lpstr>Презентация PowerPoint</vt:lpstr>
      <vt:lpstr>Заповідники України</vt:lpstr>
      <vt:lpstr>Презентация PowerPoint</vt:lpstr>
      <vt:lpstr>Презентация PowerPoint</vt:lpstr>
      <vt:lpstr>Чорноморський біосферний заповідник </vt:lpstr>
      <vt:lpstr>Презентация PowerPoint</vt:lpstr>
      <vt:lpstr>Дунайський біосферний заповідник</vt:lpstr>
      <vt:lpstr>Презентация PowerPoint</vt:lpstr>
      <vt:lpstr>Карпатський біосферний заповідник</vt:lpstr>
      <vt:lpstr>Презентация PowerPoint</vt:lpstr>
      <vt:lpstr>Заказники</vt:lpstr>
      <vt:lpstr>Залежно від харак­теру, мети організації і необхідності режиму охорони заказники поділяють на: </vt:lpstr>
      <vt:lpstr>Апшинецький заказник</vt:lpstr>
      <vt:lpstr>Острів Зміїний</vt:lpstr>
      <vt:lpstr>Національні парки</vt:lpstr>
      <vt:lpstr>Азово-Сиваський національний природний парк</vt:lpstr>
      <vt:lpstr>Святі Гори (національний природний парк)</vt:lpstr>
      <vt:lpstr>Синевир  (національний природний парк)</vt:lpstr>
      <vt:lpstr>Домашнє завдання: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Навчальний проект «Вирощування найвищої бобової рослини»</dc:title>
  <dc:creator>Asus</dc:creator>
  <cp:lastModifiedBy>Пользователь Windows</cp:lastModifiedBy>
  <cp:revision>82</cp:revision>
  <dcterms:created xsi:type="dcterms:W3CDTF">2020-04-21T10:10:46Z</dcterms:created>
  <dcterms:modified xsi:type="dcterms:W3CDTF">2022-05-25T08:20:58Z</dcterms:modified>
</cp:coreProperties>
</file>