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1666" r:id="rId3"/>
    <p:sldId id="1667" r:id="rId4"/>
    <p:sldId id="1668" r:id="rId5"/>
    <p:sldId id="1669" r:id="rId6"/>
    <p:sldId id="1670" r:id="rId7"/>
    <p:sldId id="1673" r:id="rId8"/>
    <p:sldId id="1674" r:id="rId9"/>
    <p:sldId id="1671" r:id="rId10"/>
    <p:sldId id="1672" r:id="rId11"/>
    <p:sldId id="1697" r:id="rId12"/>
    <p:sldId id="1675" r:id="rId13"/>
    <p:sldId id="1676" r:id="rId14"/>
    <p:sldId id="1677" r:id="rId15"/>
    <p:sldId id="1678" r:id="rId16"/>
    <p:sldId id="1679" r:id="rId17"/>
    <p:sldId id="1680" r:id="rId18"/>
    <p:sldId id="1681" r:id="rId19"/>
    <p:sldId id="1684" r:id="rId20"/>
    <p:sldId id="1685" r:id="rId21"/>
    <p:sldId id="1682" r:id="rId22"/>
    <p:sldId id="1686" r:id="rId23"/>
    <p:sldId id="1690" r:id="rId24"/>
    <p:sldId id="1691" r:id="rId25"/>
    <p:sldId id="1687" r:id="rId26"/>
    <p:sldId id="1692" r:id="rId27"/>
    <p:sldId id="1693" r:id="rId28"/>
    <p:sldId id="1694" r:id="rId29"/>
    <p:sldId id="1695" r:id="rId30"/>
    <p:sldId id="1698" r:id="rId31"/>
    <p:sldId id="1699" r:id="rId32"/>
    <p:sldId id="1700" r:id="rId33"/>
    <p:sldId id="1703" r:id="rId34"/>
    <p:sldId id="1704" r:id="rId35"/>
    <p:sldId id="1701" r:id="rId36"/>
    <p:sldId id="1705" r:id="rId37"/>
    <p:sldId id="1707" r:id="rId38"/>
    <p:sldId id="1709" r:id="rId39"/>
    <p:sldId id="1710" r:id="rId40"/>
    <p:sldId id="1711" r:id="rId4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8E80"/>
    <a:srgbClr val="993300"/>
    <a:srgbClr val="CC6600"/>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6" autoAdjust="0"/>
    <p:restoredTop sz="94660"/>
  </p:normalViewPr>
  <p:slideViewPr>
    <p:cSldViewPr snapToGrid="0">
      <p:cViewPr varScale="1">
        <p:scale>
          <a:sx n="73" d="100"/>
          <a:sy n="73"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26.png"/></Relationships>
</file>

<file path=ppt/diagrams/_rels/data2.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Чи є в бібліотеці конкретна книжка?</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Чи є книжка в наявності?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Книжки яких авторів даної тематики є в бібліотеці?</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Які книжки даної тематики видано в заданий період?</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9F5EE445-7A33-4127-8BC1-059962E1C614}">
      <dgm:prSet phldrT="[Текст]"/>
      <dgm:spPr>
        <a:solidFill>
          <a:srgbClr val="008000"/>
        </a:solidFill>
      </dgm:spPr>
      <dgm:t>
        <a:bodyPr/>
        <a:lstStyle/>
        <a:p>
          <a:r>
            <a:rPr lang="uk-UA" i="1" noProof="0" dirty="0"/>
            <a:t>Які видавництва публікують книжки даної тематики?</a:t>
          </a:r>
        </a:p>
      </dgm:t>
    </dgm:pt>
    <dgm:pt modelId="{475F9FE2-DE50-4ED5-94D7-25AAC6560F43}" type="parTrans" cxnId="{4C67BFCF-DF16-4FDF-B4C8-8AE80FFCF06F}">
      <dgm:prSet/>
      <dgm:spPr/>
      <dgm:t>
        <a:bodyPr/>
        <a:lstStyle/>
        <a:p>
          <a:endParaRPr lang="uk-UA" i="1"/>
        </a:p>
      </dgm:t>
    </dgm:pt>
    <dgm:pt modelId="{F0BBC386-8CAE-4059-9B98-893DE28D7BE6}" type="sibTrans" cxnId="{4C67BFCF-DF16-4FDF-B4C8-8AE80FFCF06F}">
      <dgm:prSet/>
      <dgm:spPr/>
      <dgm:t>
        <a:bodyPr/>
        <a:lstStyle/>
        <a:p>
          <a:endParaRPr lang="uk-UA" i="1"/>
        </a:p>
      </dgm:t>
    </dgm:pt>
    <dgm:pt modelId="{C0E2A894-113B-4A41-934B-5D5C13420121}">
      <dgm:prSet phldrT="[Текст]"/>
      <dgm:spPr>
        <a:solidFill>
          <a:srgbClr val="FF0000"/>
        </a:solidFill>
      </dgm:spPr>
      <dgm:t>
        <a:bodyPr/>
        <a:lstStyle/>
        <a:p>
          <a:r>
            <a:rPr lang="uk-UA" i="1" noProof="0" dirty="0"/>
            <a:t>Яке видавництво видало дану книжку?</a:t>
          </a:r>
        </a:p>
      </dgm:t>
    </dgm:pt>
    <dgm:pt modelId="{65653228-DFD6-47F8-BB42-94840B17C88E}" type="parTrans" cxnId="{901E765A-93D3-451F-9268-69A86CDC3B12}">
      <dgm:prSet/>
      <dgm:spPr/>
      <dgm:t>
        <a:bodyPr/>
        <a:lstStyle/>
        <a:p>
          <a:endParaRPr lang="uk-UA"/>
        </a:p>
      </dgm:t>
    </dgm:pt>
    <dgm:pt modelId="{4D4DAFD2-8161-4BFE-BCEA-43DA2631E0A3}" type="sibTrans" cxnId="{901E765A-93D3-451F-9268-69A86CDC3B12}">
      <dgm:prSet/>
      <dgm:spPr/>
      <dgm:t>
        <a:bodyPr/>
        <a:lstStyle/>
        <a:p>
          <a:endParaRPr lang="uk-UA"/>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6"/>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6"/>
      <dgm:spPr/>
    </dgm:pt>
    <dgm:pt modelId="{79FA0555-FEE1-4173-AD86-0A4FAA4240E0}" type="pres">
      <dgm:prSet presAssocID="{BD77BD33-EC30-46AC-BD24-401E734F8176}" presName="dstNode" presStyleLbl="node1" presStyleIdx="0" presStyleCnt="6"/>
      <dgm:spPr/>
    </dgm:pt>
    <dgm:pt modelId="{EE2EA9E0-CBE5-43E4-BB02-325D168626A4}" type="pres">
      <dgm:prSet presAssocID="{D44B0D79-7F04-44B9-9C7C-CD28C17613D0}" presName="text_1" presStyleLbl="node1" presStyleIdx="0" presStyleCnt="6" custScaleY="122324">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AD2F74AD-5B6A-4346-8349-090AC68FEE9A}" type="pres">
      <dgm:prSet presAssocID="{1B81C372-925C-46FC-96B1-2F1AAF945560}" presName="text_2" presStyleLbl="node1" presStyleIdx="1" presStyleCnt="6" custScaleY="122324">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46297F79-2755-4E7F-87B4-88629DD167EF}" type="pres">
      <dgm:prSet presAssocID="{FFF60420-B008-4E57-9B7A-8B5C4B8F1F0F}" presName="text_3" presStyleLbl="node1" presStyleIdx="2" presStyleCnt="6" custScaleY="122324">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E97A966C-ADE1-481C-9602-29D743F1F5D5}" type="pres">
      <dgm:prSet presAssocID="{574467BF-CB95-4D99-A5FA-460B08A3B1CD}" presName="text_4" presStyleLbl="node1" presStyleIdx="3" presStyleCnt="6" custScaleY="122324">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A75E9348-9280-4796-BDCC-B84F04B5A654}" type="pres">
      <dgm:prSet presAssocID="{9F5EE445-7A33-4127-8BC1-059962E1C614}" presName="text_5" presStyleLbl="node1" presStyleIdx="4" presStyleCnt="6" custScaleY="122324">
        <dgm:presLayoutVars>
          <dgm:bulletEnabled val="1"/>
        </dgm:presLayoutVars>
      </dgm:prSet>
      <dgm:spPr/>
      <dgm:t>
        <a:bodyPr/>
        <a:lstStyle/>
        <a:p>
          <a:endParaRPr lang="ru-RU"/>
        </a:p>
      </dgm:t>
    </dgm:pt>
    <dgm:pt modelId="{A3EEC0C6-EE50-4B2B-A384-D5DAA61F2CD8}" type="pres">
      <dgm:prSet presAssocID="{9F5EE445-7A33-4127-8BC1-059962E1C614}" presName="accent_5" presStyleCnt="0"/>
      <dgm:spPr/>
    </dgm:pt>
    <dgm:pt modelId="{0589A8B4-BF53-4D85-9C3C-5A5EA39FC1AC}" type="pres">
      <dgm:prSet presAssocID="{9F5EE445-7A33-4127-8BC1-059962E1C614}" presName="accentRepeatNode" presStyleLbl="solidFgAcc1" presStyleIdx="4"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A6E19C5F-71FC-4430-9858-003EC0F44DD0}" type="pres">
      <dgm:prSet presAssocID="{C0E2A894-113B-4A41-934B-5D5C13420121}" presName="text_6" presStyleLbl="node1" presStyleIdx="5" presStyleCnt="6" custScaleY="122324">
        <dgm:presLayoutVars>
          <dgm:bulletEnabled val="1"/>
        </dgm:presLayoutVars>
      </dgm:prSet>
      <dgm:spPr/>
      <dgm:t>
        <a:bodyPr/>
        <a:lstStyle/>
        <a:p>
          <a:endParaRPr lang="ru-RU"/>
        </a:p>
      </dgm:t>
    </dgm:pt>
    <dgm:pt modelId="{96CBBF5D-5F19-41F8-AC76-4678F8DEAFA0}" type="pres">
      <dgm:prSet presAssocID="{C0E2A894-113B-4A41-934B-5D5C13420121}" presName="accent_6" presStyleCnt="0"/>
      <dgm:spPr/>
    </dgm:pt>
    <dgm:pt modelId="{71A6AB58-E2DE-49EE-B3BE-01E759F1FE12}" type="pres">
      <dgm:prSet presAssocID="{C0E2A894-113B-4A41-934B-5D5C13420121}" presName="accentRepeatNode" presStyleLbl="solidFgAcc1" presStyleIdx="5"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Lst>
  <dgm:cxnLst>
    <dgm:cxn modelId="{A69E3987-9B80-4103-A19E-5090F1A20AE9}" type="presOf" srcId="{1B81C372-925C-46FC-96B1-2F1AAF945560}" destId="{AD2F74AD-5B6A-4346-8349-090AC68FEE9A}" srcOrd="0" destOrd="0" presId="urn:microsoft.com/office/officeart/2008/layout/VerticalCurvedList"/>
    <dgm:cxn modelId="{BAD4A83F-B957-40AA-B010-2259AF131FBB}" type="presOf" srcId="{9F5EE445-7A33-4127-8BC1-059962E1C614}" destId="{A75E9348-9280-4796-BDCC-B84F04B5A654}" srcOrd="0" destOrd="0" presId="urn:microsoft.com/office/officeart/2008/layout/VerticalCurvedList"/>
    <dgm:cxn modelId="{901E765A-93D3-451F-9268-69A86CDC3B12}" srcId="{BD77BD33-EC30-46AC-BD24-401E734F8176}" destId="{C0E2A894-113B-4A41-934B-5D5C13420121}" srcOrd="5" destOrd="0" parTransId="{65653228-DFD6-47F8-BB42-94840B17C88E}" sibTransId="{4D4DAFD2-8161-4BFE-BCEA-43DA2631E0A3}"/>
    <dgm:cxn modelId="{62C63869-0694-4175-851B-A15176CAA5F3}" srcId="{BD77BD33-EC30-46AC-BD24-401E734F8176}" destId="{FFF60420-B008-4E57-9B7A-8B5C4B8F1F0F}" srcOrd="2" destOrd="0" parTransId="{F58F1996-42CF-41B9-87C6-9B7541547FDC}" sibTransId="{893D8247-1D02-4E45-A80D-A06E4F50304F}"/>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30A8916B-4F0E-4CFD-BBDB-2B015C36E62E}" srcId="{BD77BD33-EC30-46AC-BD24-401E734F8176}" destId="{574467BF-CB95-4D99-A5FA-460B08A3B1CD}" srcOrd="3" destOrd="0" parTransId="{0F061BA2-5564-42A8-83BD-2FAEFB9E7F8C}" sibTransId="{583EE810-A9FA-4532-AC5C-F17662F9099C}"/>
    <dgm:cxn modelId="{184A32C5-9C7D-4FEF-947F-7A0B3DCB90D4}" type="presOf" srcId="{CB2F3BEF-FA31-40CA-87C5-7058F5D23E9E}" destId="{C7661E35-6C55-4B51-BE17-D9D67599F310}"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99CDCD3C-839F-4CE7-93FA-B9DAAAA507CA}" type="presOf" srcId="{C0E2A894-113B-4A41-934B-5D5C13420121}" destId="{A6E19C5F-71FC-4430-9858-003EC0F44DD0}" srcOrd="0" destOrd="0" presId="urn:microsoft.com/office/officeart/2008/layout/VerticalCurvedList"/>
    <dgm:cxn modelId="{4C67BFCF-DF16-4FDF-B4C8-8AE80FFCF06F}" srcId="{BD77BD33-EC30-46AC-BD24-401E734F8176}" destId="{9F5EE445-7A33-4127-8BC1-059962E1C614}" srcOrd="4" destOrd="0" parTransId="{475F9FE2-DE50-4ED5-94D7-25AAC6560F43}" sibTransId="{F0BBC386-8CAE-4059-9B98-893DE28D7BE6}"/>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 modelId="{DCD04459-4A98-483D-B10A-E61E87A416CF}" type="presParOf" srcId="{0B7B7FCB-7340-4C8C-9CEC-44D83247E09F}" destId="{A75E9348-9280-4796-BDCC-B84F04B5A654}" srcOrd="9" destOrd="0" presId="urn:microsoft.com/office/officeart/2008/layout/VerticalCurvedList"/>
    <dgm:cxn modelId="{21EA59D5-F144-45AD-A2A3-427892853732}" type="presParOf" srcId="{0B7B7FCB-7340-4C8C-9CEC-44D83247E09F}" destId="{A3EEC0C6-EE50-4B2B-A384-D5DAA61F2CD8}" srcOrd="10" destOrd="0" presId="urn:microsoft.com/office/officeart/2008/layout/VerticalCurvedList"/>
    <dgm:cxn modelId="{2ECFC1B1-5399-416D-BE72-73A6533DDC7B}" type="presParOf" srcId="{A3EEC0C6-EE50-4B2B-A384-D5DAA61F2CD8}" destId="{0589A8B4-BF53-4D85-9C3C-5A5EA39FC1AC}" srcOrd="0" destOrd="0" presId="urn:microsoft.com/office/officeart/2008/layout/VerticalCurvedList"/>
    <dgm:cxn modelId="{E5BC265F-D5F0-4820-BF7B-74F697D9D02A}" type="presParOf" srcId="{0B7B7FCB-7340-4C8C-9CEC-44D83247E09F}" destId="{A6E19C5F-71FC-4430-9858-003EC0F44DD0}" srcOrd="11" destOrd="0" presId="urn:microsoft.com/office/officeart/2008/layout/VerticalCurvedList"/>
    <dgm:cxn modelId="{B299264A-F757-41B8-A5DD-C9836805DC6B}" type="presParOf" srcId="{0B7B7FCB-7340-4C8C-9CEC-44D83247E09F}" destId="{96CBBF5D-5F19-41F8-AC76-4678F8DEAFA0}" srcOrd="12" destOrd="0" presId="urn:microsoft.com/office/officeart/2008/layout/VerticalCurvedList"/>
    <dgm:cxn modelId="{F891C43F-7BF5-4B47-88E9-68F32E4BA32B}" type="presParOf" srcId="{96CBBF5D-5F19-41F8-AC76-4678F8DEAFA0}" destId="{71A6AB58-E2DE-49EE-B3BE-01E759F1FE1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зміни порядку розташування полів;</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noProof="0" dirty="0"/>
        </a:p>
      </dgm:t>
    </dgm:pt>
    <dgm:pt modelId="{1B81C372-925C-46FC-96B1-2F1AAF945560}">
      <dgm:prSet phldrT="[Текст]"/>
      <dgm:spPr>
        <a:solidFill>
          <a:srgbClr val="7030A0"/>
        </a:solidFill>
      </dgm:spPr>
      <dgm:t>
        <a:bodyPr/>
        <a:lstStyle/>
        <a:p>
          <a:r>
            <a:rPr lang="uk-UA" i="1" noProof="0" dirty="0"/>
            <a:t>видалення (додавання) нового поля;</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зміни назв полів;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зміни властивостей полів;</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9F5EE445-7A33-4127-8BC1-059962E1C614}">
      <dgm:prSet phldrT="[Текст]"/>
      <dgm:spPr>
        <a:solidFill>
          <a:srgbClr val="008000"/>
        </a:solidFill>
      </dgm:spPr>
      <dgm:t>
        <a:bodyPr/>
        <a:lstStyle/>
        <a:p>
          <a:r>
            <a:rPr lang="uk-UA" i="1" noProof="0" dirty="0"/>
            <a:t>зміни типів даних;</a:t>
          </a:r>
        </a:p>
      </dgm:t>
    </dgm:pt>
    <dgm:pt modelId="{475F9FE2-DE50-4ED5-94D7-25AAC6560F43}" type="parTrans" cxnId="{4C67BFCF-DF16-4FDF-B4C8-8AE80FFCF06F}">
      <dgm:prSet/>
      <dgm:spPr/>
      <dgm:t>
        <a:bodyPr/>
        <a:lstStyle/>
        <a:p>
          <a:endParaRPr lang="uk-UA" i="1"/>
        </a:p>
      </dgm:t>
    </dgm:pt>
    <dgm:pt modelId="{F0BBC386-8CAE-4059-9B98-893DE28D7BE6}" type="sibTrans" cxnId="{4C67BFCF-DF16-4FDF-B4C8-8AE80FFCF06F}">
      <dgm:prSet/>
      <dgm:spPr/>
      <dgm:t>
        <a:bodyPr/>
        <a:lstStyle/>
        <a:p>
          <a:endParaRPr lang="uk-UA" i="1"/>
        </a:p>
      </dgm:t>
    </dgm:pt>
    <dgm:pt modelId="{CD16419C-F6F0-4224-877F-8CB4AF50C9F3}">
      <dgm:prSet phldrT="[Текст]"/>
      <dgm:spPr>
        <a:solidFill>
          <a:srgbClr val="FF0000"/>
        </a:solidFill>
      </dgm:spPr>
      <dgm:t>
        <a:bodyPr/>
        <a:lstStyle/>
        <a:p>
          <a:r>
            <a:rPr lang="uk-UA" i="1" noProof="0" dirty="0"/>
            <a:t>додавання чи зміни ключового поля.</a:t>
          </a:r>
        </a:p>
      </dgm:t>
    </dgm:pt>
    <dgm:pt modelId="{2C46CCD8-C606-4883-ADD5-5D0CA6B99597}" type="parTrans" cxnId="{61C043D8-865E-43FC-9A30-D3104573FBB7}">
      <dgm:prSet/>
      <dgm:spPr/>
      <dgm:t>
        <a:bodyPr/>
        <a:lstStyle/>
        <a:p>
          <a:endParaRPr lang="uk-UA"/>
        </a:p>
      </dgm:t>
    </dgm:pt>
    <dgm:pt modelId="{C824D9C8-1F47-4D48-BC71-59B5FF914069}" type="sibTrans" cxnId="{61C043D8-865E-43FC-9A30-D3104573FBB7}">
      <dgm:prSet/>
      <dgm:spPr/>
      <dgm:t>
        <a:bodyPr/>
        <a:lstStyle/>
        <a:p>
          <a:endParaRPr lang="uk-UA"/>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6"/>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6"/>
      <dgm:spPr/>
    </dgm:pt>
    <dgm:pt modelId="{79FA0555-FEE1-4173-AD86-0A4FAA4240E0}" type="pres">
      <dgm:prSet presAssocID="{BD77BD33-EC30-46AC-BD24-401E734F8176}" presName="dstNode" presStyleLbl="node1" presStyleIdx="0" presStyleCnt="6"/>
      <dgm:spPr/>
    </dgm:pt>
    <dgm:pt modelId="{EE2EA9E0-CBE5-43E4-BB02-325D168626A4}" type="pres">
      <dgm:prSet presAssocID="{D44B0D79-7F04-44B9-9C7C-CD28C17613D0}" presName="text_1" presStyleLbl="node1" presStyleIdx="0" presStyleCnt="6" custScaleY="132271">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AD2F74AD-5B6A-4346-8349-090AC68FEE9A}" type="pres">
      <dgm:prSet presAssocID="{1B81C372-925C-46FC-96B1-2F1AAF945560}" presName="text_2" presStyleLbl="node1" presStyleIdx="1" presStyleCnt="6" custScaleY="132271">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46297F79-2755-4E7F-87B4-88629DD167EF}" type="pres">
      <dgm:prSet presAssocID="{FFF60420-B008-4E57-9B7A-8B5C4B8F1F0F}" presName="text_3" presStyleLbl="node1" presStyleIdx="2" presStyleCnt="6" custScaleY="132271">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E97A966C-ADE1-481C-9602-29D743F1F5D5}" type="pres">
      <dgm:prSet presAssocID="{574467BF-CB95-4D99-A5FA-460B08A3B1CD}" presName="text_4" presStyleLbl="node1" presStyleIdx="3" presStyleCnt="6" custScaleY="132271">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A75E9348-9280-4796-BDCC-B84F04B5A654}" type="pres">
      <dgm:prSet presAssocID="{9F5EE445-7A33-4127-8BC1-059962E1C614}" presName="text_5" presStyleLbl="node1" presStyleIdx="4" presStyleCnt="6" custScaleY="132271">
        <dgm:presLayoutVars>
          <dgm:bulletEnabled val="1"/>
        </dgm:presLayoutVars>
      </dgm:prSet>
      <dgm:spPr/>
      <dgm:t>
        <a:bodyPr/>
        <a:lstStyle/>
        <a:p>
          <a:endParaRPr lang="ru-RU"/>
        </a:p>
      </dgm:t>
    </dgm:pt>
    <dgm:pt modelId="{A3EEC0C6-EE50-4B2B-A384-D5DAA61F2CD8}" type="pres">
      <dgm:prSet presAssocID="{9F5EE445-7A33-4127-8BC1-059962E1C614}" presName="accent_5" presStyleCnt="0"/>
      <dgm:spPr/>
    </dgm:pt>
    <dgm:pt modelId="{0589A8B4-BF53-4D85-9C3C-5A5EA39FC1AC}" type="pres">
      <dgm:prSet presAssocID="{9F5EE445-7A33-4127-8BC1-059962E1C614}" presName="accentRepeatNode" presStyleLbl="solidFgAcc1" presStyleIdx="4"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4020DF3E-9F3D-4F99-923D-3B0C3E898A08}" type="pres">
      <dgm:prSet presAssocID="{CD16419C-F6F0-4224-877F-8CB4AF50C9F3}" presName="text_6" presStyleLbl="node1" presStyleIdx="5" presStyleCnt="6" custScaleY="132271">
        <dgm:presLayoutVars>
          <dgm:bulletEnabled val="1"/>
        </dgm:presLayoutVars>
      </dgm:prSet>
      <dgm:spPr/>
      <dgm:t>
        <a:bodyPr/>
        <a:lstStyle/>
        <a:p>
          <a:endParaRPr lang="ru-RU"/>
        </a:p>
      </dgm:t>
    </dgm:pt>
    <dgm:pt modelId="{30FD357D-7362-416F-B5DC-E6C7D71A4F54}" type="pres">
      <dgm:prSet presAssocID="{CD16419C-F6F0-4224-877F-8CB4AF50C9F3}" presName="accent_6" presStyleCnt="0"/>
      <dgm:spPr/>
    </dgm:pt>
    <dgm:pt modelId="{FC585D0A-4693-46D1-B258-6F5993B1B7EC}" type="pres">
      <dgm:prSet presAssocID="{CD16419C-F6F0-4224-877F-8CB4AF50C9F3}" presName="accentRepeatNode" presStyleLbl="solidFgAcc1" presStyleIdx="5"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Lst>
  <dgm:cxnLst>
    <dgm:cxn modelId="{A69E3987-9B80-4103-A19E-5090F1A20AE9}" type="presOf" srcId="{1B81C372-925C-46FC-96B1-2F1AAF945560}" destId="{AD2F74AD-5B6A-4346-8349-090AC68FEE9A}" srcOrd="0" destOrd="0" presId="urn:microsoft.com/office/officeart/2008/layout/VerticalCurvedList"/>
    <dgm:cxn modelId="{BAD4A83F-B957-40AA-B010-2259AF131FBB}" type="presOf" srcId="{9F5EE445-7A33-4127-8BC1-059962E1C614}" destId="{A75E9348-9280-4796-BDCC-B84F04B5A654}" srcOrd="0" destOrd="0" presId="urn:microsoft.com/office/officeart/2008/layout/VerticalCurvedList"/>
    <dgm:cxn modelId="{61C043D8-865E-43FC-9A30-D3104573FBB7}" srcId="{BD77BD33-EC30-46AC-BD24-401E734F8176}" destId="{CD16419C-F6F0-4224-877F-8CB4AF50C9F3}" srcOrd="5" destOrd="0" parTransId="{2C46CCD8-C606-4883-ADD5-5D0CA6B99597}" sibTransId="{C824D9C8-1F47-4D48-BC71-59B5FF914069}"/>
    <dgm:cxn modelId="{62C63869-0694-4175-851B-A15176CAA5F3}" srcId="{BD77BD33-EC30-46AC-BD24-401E734F8176}" destId="{FFF60420-B008-4E57-9B7A-8B5C4B8F1F0F}" srcOrd="2" destOrd="0" parTransId="{F58F1996-42CF-41B9-87C6-9B7541547FDC}" sibTransId="{893D8247-1D02-4E45-A80D-A06E4F50304F}"/>
    <dgm:cxn modelId="{04FDD52F-662B-46C2-8E43-BD8C9644F5A5}" type="presOf" srcId="{CD16419C-F6F0-4224-877F-8CB4AF50C9F3}" destId="{4020DF3E-9F3D-4F99-923D-3B0C3E898A08}"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30A8916B-4F0E-4CFD-BBDB-2B015C36E62E}" srcId="{BD77BD33-EC30-46AC-BD24-401E734F8176}" destId="{574467BF-CB95-4D99-A5FA-460B08A3B1CD}" srcOrd="3" destOrd="0" parTransId="{0F061BA2-5564-42A8-83BD-2FAEFB9E7F8C}" sibTransId="{583EE810-A9FA-4532-AC5C-F17662F9099C}"/>
    <dgm:cxn modelId="{184A32C5-9C7D-4FEF-947F-7A0B3DCB90D4}" type="presOf" srcId="{CB2F3BEF-FA31-40CA-87C5-7058F5D23E9E}" destId="{C7661E35-6C55-4B51-BE17-D9D67599F310}"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4C67BFCF-DF16-4FDF-B4C8-8AE80FFCF06F}" srcId="{BD77BD33-EC30-46AC-BD24-401E734F8176}" destId="{9F5EE445-7A33-4127-8BC1-059962E1C614}" srcOrd="4" destOrd="0" parTransId="{475F9FE2-DE50-4ED5-94D7-25AAC6560F43}" sibTransId="{F0BBC386-8CAE-4059-9B98-893DE28D7BE6}"/>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 modelId="{DCD04459-4A98-483D-B10A-E61E87A416CF}" type="presParOf" srcId="{0B7B7FCB-7340-4C8C-9CEC-44D83247E09F}" destId="{A75E9348-9280-4796-BDCC-B84F04B5A654}" srcOrd="9" destOrd="0" presId="urn:microsoft.com/office/officeart/2008/layout/VerticalCurvedList"/>
    <dgm:cxn modelId="{21EA59D5-F144-45AD-A2A3-427892853732}" type="presParOf" srcId="{0B7B7FCB-7340-4C8C-9CEC-44D83247E09F}" destId="{A3EEC0C6-EE50-4B2B-A384-D5DAA61F2CD8}" srcOrd="10" destOrd="0" presId="urn:microsoft.com/office/officeart/2008/layout/VerticalCurvedList"/>
    <dgm:cxn modelId="{2ECFC1B1-5399-416D-BE72-73A6533DDC7B}" type="presParOf" srcId="{A3EEC0C6-EE50-4B2B-A384-D5DAA61F2CD8}" destId="{0589A8B4-BF53-4D85-9C3C-5A5EA39FC1AC}" srcOrd="0" destOrd="0" presId="urn:microsoft.com/office/officeart/2008/layout/VerticalCurvedList"/>
    <dgm:cxn modelId="{30FC6952-5BF5-44BB-91B7-697F8AB71B9C}" type="presParOf" srcId="{0B7B7FCB-7340-4C8C-9CEC-44D83247E09F}" destId="{4020DF3E-9F3D-4F99-923D-3B0C3E898A08}" srcOrd="11" destOrd="0" presId="urn:microsoft.com/office/officeart/2008/layout/VerticalCurvedList"/>
    <dgm:cxn modelId="{FDAB0650-50F8-40F9-AABE-F1EFC7A37C8B}" type="presParOf" srcId="{0B7B7FCB-7340-4C8C-9CEC-44D83247E09F}" destId="{30FD357D-7362-416F-B5DC-E6C7D71A4F54}" srcOrd="12" destOrd="0" presId="urn:microsoft.com/office/officeart/2008/layout/VerticalCurvedList"/>
    <dgm:cxn modelId="{3056FBC3-9AAD-4B92-B052-C4A7007786F5}" type="presParOf" srcId="{30FD357D-7362-416F-B5DC-E6C7D71A4F54}" destId="{FC585D0A-4693-46D1-B258-6F5993B1B7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210203" y="-798036"/>
          <a:ext cx="6204422" cy="6204422"/>
        </a:xfrm>
        <a:prstGeom prst="blockArc">
          <a:avLst>
            <a:gd name="adj1" fmla="val 18900000"/>
            <a:gd name="adj2" fmla="val 2700000"/>
            <a:gd name="adj3" fmla="val 34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370783" y="188521"/>
          <a:ext cx="11466924" cy="5934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Чи є в бібліотеці конкретна книжка?</a:t>
          </a:r>
        </a:p>
      </dsp:txBody>
      <dsp:txXfrm>
        <a:off x="370783" y="188521"/>
        <a:ext cx="11466924" cy="593475"/>
      </dsp:txXfrm>
    </dsp:sp>
    <dsp:sp modelId="{27878C57-BBF6-4C22-88FA-1C3D4933722D}">
      <dsp:nvSpPr>
        <dsp:cNvPr id="0" name=""/>
        <dsp:cNvSpPr/>
      </dsp:nvSpPr>
      <dsp:spPr>
        <a:xfrm>
          <a:off x="67553" y="182029"/>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69866" y="916179"/>
          <a:ext cx="11067841" cy="59347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Чи є книжка в наявності?</a:t>
          </a:r>
        </a:p>
      </dsp:txBody>
      <dsp:txXfrm>
        <a:off x="769866" y="916179"/>
        <a:ext cx="11067841" cy="593475"/>
      </dsp:txXfrm>
    </dsp:sp>
    <dsp:sp modelId="{E63EBB38-5984-4F74-98F1-254621592311}">
      <dsp:nvSpPr>
        <dsp:cNvPr id="0" name=""/>
        <dsp:cNvSpPr/>
      </dsp:nvSpPr>
      <dsp:spPr>
        <a:xfrm>
          <a:off x="466637" y="909688"/>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52357" y="1643838"/>
          <a:ext cx="10885350" cy="5934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solidFill>
                <a:srgbClr val="002060"/>
              </a:solidFill>
            </a:rPr>
            <a:t>Книжки яких авторів даної тематики є в бібліотеці?</a:t>
          </a:r>
        </a:p>
      </dsp:txBody>
      <dsp:txXfrm>
        <a:off x="952357" y="1643838"/>
        <a:ext cx="10885350" cy="593475"/>
      </dsp:txXfrm>
    </dsp:sp>
    <dsp:sp modelId="{D13D7DA6-9D1E-4150-A6AE-C6ABC36166D5}">
      <dsp:nvSpPr>
        <dsp:cNvPr id="0" name=""/>
        <dsp:cNvSpPr/>
      </dsp:nvSpPr>
      <dsp:spPr>
        <a:xfrm>
          <a:off x="649127" y="1637346"/>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952357" y="2371035"/>
          <a:ext cx="10885350" cy="5934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Які книжки даної тематики видано в заданий період?</a:t>
          </a:r>
        </a:p>
      </dsp:txBody>
      <dsp:txXfrm>
        <a:off x="952357" y="2371035"/>
        <a:ext cx="10885350" cy="593475"/>
      </dsp:txXfrm>
    </dsp:sp>
    <dsp:sp modelId="{AA2029A9-878F-42BF-A694-5944B1AD983E}">
      <dsp:nvSpPr>
        <dsp:cNvPr id="0" name=""/>
        <dsp:cNvSpPr/>
      </dsp:nvSpPr>
      <dsp:spPr>
        <a:xfrm>
          <a:off x="649127" y="2364544"/>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75E9348-9280-4796-BDCC-B84F04B5A654}">
      <dsp:nvSpPr>
        <dsp:cNvPr id="0" name=""/>
        <dsp:cNvSpPr/>
      </dsp:nvSpPr>
      <dsp:spPr>
        <a:xfrm>
          <a:off x="769866" y="3098694"/>
          <a:ext cx="11067841" cy="593475"/>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Які видавництва публікують книжки даної тематики?</a:t>
          </a:r>
        </a:p>
      </dsp:txBody>
      <dsp:txXfrm>
        <a:off x="769866" y="3098694"/>
        <a:ext cx="11067841" cy="593475"/>
      </dsp:txXfrm>
    </dsp:sp>
    <dsp:sp modelId="{0589A8B4-BF53-4D85-9C3C-5A5EA39FC1AC}">
      <dsp:nvSpPr>
        <dsp:cNvPr id="0" name=""/>
        <dsp:cNvSpPr/>
      </dsp:nvSpPr>
      <dsp:spPr>
        <a:xfrm>
          <a:off x="466637" y="3092202"/>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6E19C5F-71FC-4430-9858-003EC0F44DD0}">
      <dsp:nvSpPr>
        <dsp:cNvPr id="0" name=""/>
        <dsp:cNvSpPr/>
      </dsp:nvSpPr>
      <dsp:spPr>
        <a:xfrm>
          <a:off x="370783" y="3826352"/>
          <a:ext cx="11466924" cy="593475"/>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Яке видавництво видало дану книжку?</a:t>
          </a:r>
        </a:p>
      </dsp:txBody>
      <dsp:txXfrm>
        <a:off x="370783" y="3826352"/>
        <a:ext cx="11466924" cy="593475"/>
      </dsp:txXfrm>
    </dsp:sp>
    <dsp:sp modelId="{71A6AB58-E2DE-49EE-B3BE-01E759F1FE12}">
      <dsp:nvSpPr>
        <dsp:cNvPr id="0" name=""/>
        <dsp:cNvSpPr/>
      </dsp:nvSpPr>
      <dsp:spPr>
        <a:xfrm>
          <a:off x="67553" y="3819861"/>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210203" y="-798036"/>
          <a:ext cx="6204422" cy="6204422"/>
        </a:xfrm>
        <a:prstGeom prst="blockArc">
          <a:avLst>
            <a:gd name="adj1" fmla="val 18900000"/>
            <a:gd name="adj2" fmla="val 2700000"/>
            <a:gd name="adj3" fmla="val 34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370783" y="164391"/>
          <a:ext cx="6978779" cy="6417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зміни порядку розташування полів;</a:t>
          </a:r>
        </a:p>
      </dsp:txBody>
      <dsp:txXfrm>
        <a:off x="370783" y="164391"/>
        <a:ext cx="6978779" cy="641735"/>
      </dsp:txXfrm>
    </dsp:sp>
    <dsp:sp modelId="{27878C57-BBF6-4C22-88FA-1C3D4933722D}">
      <dsp:nvSpPr>
        <dsp:cNvPr id="0" name=""/>
        <dsp:cNvSpPr/>
      </dsp:nvSpPr>
      <dsp:spPr>
        <a:xfrm>
          <a:off x="67553" y="182029"/>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69866" y="892050"/>
          <a:ext cx="6579696" cy="64173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видалення (додавання) нового поля;</a:t>
          </a:r>
        </a:p>
      </dsp:txBody>
      <dsp:txXfrm>
        <a:off x="769866" y="892050"/>
        <a:ext cx="6579696" cy="641735"/>
      </dsp:txXfrm>
    </dsp:sp>
    <dsp:sp modelId="{E63EBB38-5984-4F74-98F1-254621592311}">
      <dsp:nvSpPr>
        <dsp:cNvPr id="0" name=""/>
        <dsp:cNvSpPr/>
      </dsp:nvSpPr>
      <dsp:spPr>
        <a:xfrm>
          <a:off x="466637" y="909688"/>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52357" y="1619708"/>
          <a:ext cx="6397205" cy="6417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solidFill>
                <a:srgbClr val="002060"/>
              </a:solidFill>
            </a:rPr>
            <a:t>зміни назв полів;</a:t>
          </a:r>
        </a:p>
      </dsp:txBody>
      <dsp:txXfrm>
        <a:off x="952357" y="1619708"/>
        <a:ext cx="6397205" cy="641735"/>
      </dsp:txXfrm>
    </dsp:sp>
    <dsp:sp modelId="{D13D7DA6-9D1E-4150-A6AE-C6ABC36166D5}">
      <dsp:nvSpPr>
        <dsp:cNvPr id="0" name=""/>
        <dsp:cNvSpPr/>
      </dsp:nvSpPr>
      <dsp:spPr>
        <a:xfrm>
          <a:off x="649127" y="1637346"/>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952357" y="2346906"/>
          <a:ext cx="6397205" cy="6417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зміни властивостей полів;</a:t>
          </a:r>
        </a:p>
      </dsp:txBody>
      <dsp:txXfrm>
        <a:off x="952357" y="2346906"/>
        <a:ext cx="6397205" cy="641735"/>
      </dsp:txXfrm>
    </dsp:sp>
    <dsp:sp modelId="{AA2029A9-878F-42BF-A694-5944B1AD983E}">
      <dsp:nvSpPr>
        <dsp:cNvPr id="0" name=""/>
        <dsp:cNvSpPr/>
      </dsp:nvSpPr>
      <dsp:spPr>
        <a:xfrm>
          <a:off x="649127" y="2364544"/>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75E9348-9280-4796-BDCC-B84F04B5A654}">
      <dsp:nvSpPr>
        <dsp:cNvPr id="0" name=""/>
        <dsp:cNvSpPr/>
      </dsp:nvSpPr>
      <dsp:spPr>
        <a:xfrm>
          <a:off x="769866" y="3074564"/>
          <a:ext cx="6579696" cy="641735"/>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зміни типів даних;</a:t>
          </a:r>
        </a:p>
      </dsp:txBody>
      <dsp:txXfrm>
        <a:off x="769866" y="3074564"/>
        <a:ext cx="6579696" cy="641735"/>
      </dsp:txXfrm>
    </dsp:sp>
    <dsp:sp modelId="{0589A8B4-BF53-4D85-9C3C-5A5EA39FC1AC}">
      <dsp:nvSpPr>
        <dsp:cNvPr id="0" name=""/>
        <dsp:cNvSpPr/>
      </dsp:nvSpPr>
      <dsp:spPr>
        <a:xfrm>
          <a:off x="466637" y="3092202"/>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20DF3E-9F3D-4F99-923D-3B0C3E898A08}">
      <dsp:nvSpPr>
        <dsp:cNvPr id="0" name=""/>
        <dsp:cNvSpPr/>
      </dsp:nvSpPr>
      <dsp:spPr>
        <a:xfrm>
          <a:off x="370783" y="3802223"/>
          <a:ext cx="6978779" cy="641735"/>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додавання чи зміни ключового поля.</a:t>
          </a:r>
        </a:p>
      </dsp:txBody>
      <dsp:txXfrm>
        <a:off x="370783" y="3802223"/>
        <a:ext cx="6978779" cy="641735"/>
      </dsp:txXfrm>
    </dsp:sp>
    <dsp:sp modelId="{FC585D0A-4693-46D1-B258-6F5993B1B7EC}">
      <dsp:nvSpPr>
        <dsp:cNvPr id="0" name=""/>
        <dsp:cNvSpPr/>
      </dsp:nvSpPr>
      <dsp:spPr>
        <a:xfrm>
          <a:off x="67553" y="3819861"/>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5CC1F-31B5-48F6-A870-35EE350425E9}" type="datetimeFigureOut">
              <a:rPr lang="uk-UA" smtClean="0"/>
              <a:t>09.02.2022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7BDC0-103C-493B-A43E-7DA4FAA6EE14}" type="slidenum">
              <a:rPr lang="uk-UA" smtClean="0"/>
              <a:t>‹#›</a:t>
            </a:fld>
            <a:endParaRPr lang="uk-UA"/>
          </a:p>
        </p:txBody>
      </p:sp>
    </p:spTree>
    <p:extLst>
      <p:ext uri="{BB962C8B-B14F-4D97-AF65-F5344CB8AC3E}">
        <p14:creationId xmlns:p14="http://schemas.microsoft.com/office/powerpoint/2010/main" val="163049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teach-inf.at.ua/"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teach-inf.at.ua/"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 y="9145"/>
            <a:ext cx="4747753" cy="3873888"/>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
        <p:nvSpPr>
          <p:cNvPr id="23" name="Прямокутник 22">
            <a:hlinkClick r:id="rId7"/>
            <a:extLst>
              <a:ext uri="{FF2B5EF4-FFF2-40B4-BE49-F238E27FC236}">
                <a16:creationId xmlns:a16="http://schemas.microsoft.com/office/drawing/2014/main" id="{48770EB6-5206-4CFA-B6BB-529CDB8EA745}"/>
              </a:ext>
            </a:extLst>
          </p:cNvPr>
          <p:cNvSpPr/>
          <p:nvPr userDrawn="1"/>
        </p:nvSpPr>
        <p:spPr>
          <a:xfrm>
            <a:off x="6500000" y="6184950"/>
            <a:ext cx="5564194" cy="589217"/>
          </a:xfrm>
          <a:prstGeom prst="rect">
            <a:avLst/>
          </a:prstGeom>
          <a:solidFill>
            <a:srgbClr val="404042"/>
          </a:solid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4000" b="1" kern="0" dirty="0">
                <a:solidFill>
                  <a:schemeClr val="bg1"/>
                </a:solidFill>
                <a:latin typeface="Comic Sans MS" panose="030F0702030302020204" pitchFamily="66" charset="0"/>
                <a:cs typeface="Arial" panose="020B0604020202020204" pitchFamily="34" charset="0"/>
              </a:rPr>
              <a:t>teach-inf.at.ua</a:t>
            </a:r>
            <a:endParaRPr lang="uk-UA" sz="4000" b="1" kern="0" dirty="0">
              <a:solidFill>
                <a:schemeClr val="bg1"/>
              </a:solidFill>
              <a:latin typeface="Comic Sans MS" panose="030F0702030302020204" pitchFamily="66" charset="0"/>
              <a:cs typeface="Arial" panose="020B0604020202020204" pitchFamily="34" charset="0"/>
            </a:endParaRPr>
          </a:p>
        </p:txBody>
      </p:sp>
      <p:sp>
        <p:nvSpPr>
          <p:cNvPr id="24" name="TextBox 23">
            <a:extLst>
              <a:ext uri="{FF2B5EF4-FFF2-40B4-BE49-F238E27FC236}">
                <a16:creationId xmlns:a16="http://schemas.microsoft.com/office/drawing/2014/main" id="{72F80286-5838-40A9-A763-BD14E2F3FB24}"/>
              </a:ext>
            </a:extLst>
          </p:cNvPr>
          <p:cNvSpPr txBox="1"/>
          <p:nvPr userDrawn="1"/>
        </p:nvSpPr>
        <p:spPr>
          <a:xfrm>
            <a:off x="1446022" y="3115274"/>
            <a:ext cx="2441027" cy="1810752"/>
          </a:xfrm>
          <a:prstGeom prst="rect">
            <a:avLst/>
          </a:prstGeom>
          <a:noFill/>
        </p:spPr>
        <p:txBody>
          <a:bodyPr wrap="square" rtlCol="0">
            <a:spAutoFit/>
          </a:bodyPr>
          <a:lstStyle/>
          <a:p>
            <a:pPr marL="0" indent="0" algn="ctr" fontAlgn="base">
              <a:lnSpc>
                <a:spcPct val="80000"/>
              </a:lnSpc>
              <a:spcBef>
                <a:spcPct val="0"/>
              </a:spcBef>
              <a:spcAft>
                <a:spcPct val="0"/>
              </a:spcAft>
              <a:buFont typeface="+mj-lt"/>
              <a:buNone/>
            </a:pPr>
            <a:r>
              <a:rPr lang="ru-RU" sz="13800" b="1" i="0" dirty="0">
                <a:solidFill>
                  <a:srgbClr val="002060"/>
                </a:solidFill>
                <a:latin typeface="Comic Sans MS" panose="030F0702030302020204" pitchFamily="66" charset="0"/>
              </a:rPr>
              <a:t>9</a:t>
            </a:r>
            <a:endParaRPr lang="uk-UA" sz="13800" b="1" i="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09.02.2022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09.02.2022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0" dirty="0">
                <a:solidFill>
                  <a:srgbClr val="19426B"/>
                </a:solidFill>
                <a:latin typeface="Comic Sans MS" panose="030F0702030302020204" pitchFamily="66" charset="0"/>
              </a:rPr>
              <a:t>9</a:t>
            </a:r>
            <a:endParaRPr lang="uk-UA" sz="4400" b="1" i="0" dirty="0">
              <a:solidFill>
                <a:srgbClr val="19426B"/>
              </a:solidFill>
              <a:latin typeface="Comic Sans MS" panose="030F0702030302020204" pitchFamily="66"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09.02.2022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09.02.2022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09.02.2022</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09.02.2022</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09.02.2022</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09.02.2022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09.02.2022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09.02.2022</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35</a:t>
            </a:r>
          </a:p>
        </p:txBody>
      </p:sp>
      <p:pic>
        <p:nvPicPr>
          <p:cNvPr id="9" name="Picture 2" descr="Ð ÐµÐ·ÑÐ»ÑÑÐ°Ñ Ð¿Ð¾ÑÑÐºÑ Ð·Ð¾Ð±ÑÐ°Ð¶ÐµÐ½Ñ Ð·Ð° Ð·Ð°Ð¿Ð¸ÑÐ¾Ð¼ &quot;Access new icon&quot;">
            <a:extLst>
              <a:ext uri="{FF2B5EF4-FFF2-40B4-BE49-F238E27FC236}">
                <a16:creationId xmlns:a16="http://schemas.microsoft.com/office/drawing/2014/main" id="{FBE35BB1-04A0-4A41-A73B-56642D23DFB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26878" y="4181510"/>
            <a:ext cx="2274998" cy="2274998"/>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a:extLst>
              <a:ext uri="{FF2B5EF4-FFF2-40B4-BE49-F238E27FC236}">
                <a16:creationId xmlns:a16="http://schemas.microsoft.com/office/drawing/2014/main" id="{CC469AD2-AC76-40B7-9BA4-4056C8EC7D6C}"/>
              </a:ext>
            </a:extLst>
          </p:cNvPr>
          <p:cNvSpPr>
            <a:spLocks noGrp="1"/>
          </p:cNvSpPr>
          <p:nvPr>
            <p:ph type="ctrTitle"/>
          </p:nvPr>
        </p:nvSpPr>
        <p:spPr>
          <a:xfrm>
            <a:off x="4847771" y="657131"/>
            <a:ext cx="7137066" cy="1801607"/>
          </a:xfrm>
        </p:spPr>
        <p:txBody>
          <a:bodyPr>
            <a:noAutofit/>
          </a:bodyPr>
          <a:lstStyle/>
          <a:p>
            <a:r>
              <a:rPr lang="uk-UA" sz="5400" dirty="0" smtClean="0"/>
              <a:t/>
            </a:r>
            <a:br>
              <a:rPr lang="uk-UA" sz="5400" dirty="0" smtClean="0"/>
            </a:br>
            <a:r>
              <a:rPr lang="uk-UA" sz="5400" dirty="0" smtClean="0"/>
              <a:t/>
            </a:r>
            <a:br>
              <a:rPr lang="uk-UA" sz="5400" dirty="0" smtClean="0"/>
            </a:br>
            <a:r>
              <a:rPr lang="uk-UA" sz="5400" dirty="0" smtClean="0"/>
              <a:t>Ключі </a:t>
            </a:r>
            <a:r>
              <a:rPr lang="uk-UA" sz="5400" dirty="0"/>
              <a:t>й зовнішні ключі. Зв’язки між записами і </a:t>
            </a:r>
            <a:r>
              <a:rPr lang="uk-UA" sz="5400" dirty="0" smtClean="0"/>
              <a:t>таблицями</a:t>
            </a:r>
            <a:r>
              <a:rPr lang="en-US" sz="5400" dirty="0" smtClean="0"/>
              <a:t/>
            </a:r>
            <a:br>
              <a:rPr lang="en-US" sz="5400" dirty="0" smtClean="0"/>
            </a:br>
            <a:r>
              <a:rPr lang="uk-UA" sz="5400" dirty="0" smtClean="0"/>
              <a:t/>
            </a:r>
            <a:br>
              <a:rPr lang="uk-UA" sz="5400" dirty="0" smtClean="0"/>
            </a:br>
            <a:r>
              <a:rPr lang="en-US" sz="5400" dirty="0" smtClean="0"/>
              <a:t>0</a:t>
            </a:r>
            <a:r>
              <a:rPr lang="uk-UA" sz="5400" smtClean="0"/>
              <a:t>9.02.2022 </a:t>
            </a:r>
            <a:endParaRPr lang="uk-UA" sz="6600" dirty="0"/>
          </a:p>
        </p:txBody>
      </p:sp>
      <p:pic>
        <p:nvPicPr>
          <p:cNvPr id="13" name="Picture 2" descr="key icon">
            <a:extLst>
              <a:ext uri="{FF2B5EF4-FFF2-40B4-BE49-F238E27FC236}">
                <a16:creationId xmlns:a16="http://schemas.microsoft.com/office/drawing/2014/main" id="{D5FA88AF-C479-4581-819B-E9421BB8C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2066" y="4611189"/>
            <a:ext cx="2333067" cy="187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Звичайний зв’язок у реляційних базах даних — це «</a:t>
            </a:r>
            <a:r>
              <a:rPr lang="uk-UA" sz="2800" b="1" i="1" kern="0" dirty="0">
                <a:solidFill>
                  <a:srgbClr val="FFFF00"/>
                </a:solidFill>
              </a:rPr>
              <a:t>один-до-багатьох</a:t>
            </a:r>
            <a:r>
              <a:rPr lang="uk-UA" sz="2800" b="1" i="1" kern="0" dirty="0">
                <a:solidFill>
                  <a:srgbClr val="FFFFFF"/>
                </a:solidFill>
              </a:rPr>
              <a:t>». </a:t>
            </a:r>
          </a:p>
        </p:txBody>
      </p:sp>
      <p:sp>
        <p:nvSpPr>
          <p:cNvPr id="7" name="TextBox 6">
            <a:extLst>
              <a:ext uri="{FF2B5EF4-FFF2-40B4-BE49-F238E27FC236}">
                <a16:creationId xmlns:a16="http://schemas.microsoft.com/office/drawing/2014/main" id="{6A4FBBAC-C5DC-4CE0-881D-FD16805F3180}"/>
              </a:ext>
            </a:extLst>
          </p:cNvPr>
          <p:cNvSpPr txBox="1"/>
          <p:nvPr/>
        </p:nvSpPr>
        <p:spPr>
          <a:xfrm>
            <a:off x="72007" y="2250091"/>
            <a:ext cx="6700933"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ви виявили зв’язок між вашими таблицями «</a:t>
            </a:r>
            <a:r>
              <a:rPr lang="uk-UA" sz="2800" b="1" i="1" kern="0" dirty="0">
                <a:solidFill>
                  <a:srgbClr val="FFFF00"/>
                </a:solidFill>
              </a:rPr>
              <a:t>один-до-одного</a:t>
            </a:r>
            <a:r>
              <a:rPr lang="uk-UA" sz="2800" b="1" i="1" kern="0" dirty="0">
                <a:solidFill>
                  <a:srgbClr val="FFFFFF"/>
                </a:solidFill>
              </a:rPr>
              <a:t>», то швидше за все потрібно переглянути структуру. Можливо те, що ви виділили як дві окремі сутності, насправді є однією, і їх потрібно об’єднати в одну таблицю. </a:t>
            </a:r>
          </a:p>
        </p:txBody>
      </p:sp>
      <p:pic>
        <p:nvPicPr>
          <p:cNvPr id="5122" name="Picture 2" descr="Ð ÐµÐ·ÑÐ»ÑÑÐ°Ñ Ð¿Ð¾ÑÑÐºÑ Ð·Ð¾Ð±ÑÐ°Ð¶ÐµÐ½Ñ Ð·Ð° Ð·Ð°Ð¿Ð¸ÑÐ¾Ð¼ &quot;electronic database vector&quot;">
            <a:extLst>
              <a:ext uri="{FF2B5EF4-FFF2-40B4-BE49-F238E27FC236}">
                <a16:creationId xmlns:a16="http://schemas.microsoft.com/office/drawing/2014/main" id="{02F02B5F-B936-4984-B429-223FD290B6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15" b="12563"/>
          <a:stretch/>
        </p:blipFill>
        <p:spPr bwMode="auto">
          <a:xfrm>
            <a:off x="6911065" y="2250092"/>
            <a:ext cx="5208926"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96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Effect transition="in" filter="fade">
                                      <p:cBhvr>
                                        <p:cTn id="1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При зв’язку «</a:t>
            </a:r>
            <a:r>
              <a:rPr lang="uk-UA" sz="2800" b="1" i="1" kern="0" dirty="0">
                <a:solidFill>
                  <a:srgbClr val="FFFF00"/>
                </a:solidFill>
              </a:rPr>
              <a:t>багато-до-багатьох</a:t>
            </a:r>
            <a:r>
              <a:rPr lang="uk-UA" sz="2800" b="1" i="1" kern="0" dirty="0">
                <a:solidFill>
                  <a:srgbClr val="FFFFFF"/>
                </a:solidFill>
              </a:rPr>
              <a:t>» необхідно також переглянути структуру та пов’язати дві сутності таким чином, щоб зв’язок між ними був «</a:t>
            </a:r>
            <a:r>
              <a:rPr lang="uk-UA" sz="2800" b="1" i="1" kern="0" dirty="0">
                <a:solidFill>
                  <a:srgbClr val="FFFF00"/>
                </a:solidFill>
              </a:rPr>
              <a:t>один-до-багатьох</a:t>
            </a:r>
            <a:r>
              <a:rPr lang="uk-UA" sz="2800" b="1" i="1" kern="0" dirty="0">
                <a:solidFill>
                  <a:srgbClr val="FFFFFF"/>
                </a:solidFill>
              </a:rPr>
              <a:t>». </a:t>
            </a:r>
          </a:p>
        </p:txBody>
      </p:sp>
      <p:sp>
        <p:nvSpPr>
          <p:cNvPr id="8" name="TextBox 7">
            <a:extLst>
              <a:ext uri="{FF2B5EF4-FFF2-40B4-BE49-F238E27FC236}">
                <a16:creationId xmlns:a16="http://schemas.microsoft.com/office/drawing/2014/main" id="{FC0236FF-6A2B-4759-B0B6-18B5F5EA0C8D}"/>
              </a:ext>
            </a:extLst>
          </p:cNvPr>
          <p:cNvSpPr txBox="1"/>
          <p:nvPr/>
        </p:nvSpPr>
        <p:spPr>
          <a:xfrm>
            <a:off x="70929" y="2683338"/>
            <a:ext cx="8137406"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серед атрибутів не виявлено потрібної пари для зв’язку, то в цьому разі створюють так звану </a:t>
            </a:r>
            <a:r>
              <a:rPr lang="uk-UA" sz="2800" b="1" i="1" kern="0" dirty="0" err="1">
                <a:solidFill>
                  <a:srgbClr val="FFFFFF"/>
                </a:solidFill>
              </a:rPr>
              <a:t>зв’язуючу</a:t>
            </a:r>
            <a:r>
              <a:rPr lang="uk-UA" sz="2800" b="1" i="1" kern="0" dirty="0">
                <a:solidFill>
                  <a:srgbClr val="FFFFFF"/>
                </a:solidFill>
              </a:rPr>
              <a:t> таблицю, яка має зв’язки з кожною із сутностей як «</a:t>
            </a:r>
            <a:r>
              <a:rPr lang="uk-UA" sz="2800" b="1" i="1" kern="0" dirty="0">
                <a:solidFill>
                  <a:srgbClr val="FFFF00"/>
                </a:solidFill>
              </a:rPr>
              <a:t>один-до-багатьох</a:t>
            </a:r>
            <a:r>
              <a:rPr lang="uk-UA" sz="2800" b="1" i="1" kern="0" dirty="0">
                <a:solidFill>
                  <a:srgbClr val="FFFFFF"/>
                </a:solidFill>
              </a:rPr>
              <a:t>».</a:t>
            </a:r>
          </a:p>
        </p:txBody>
      </p:sp>
      <p:pic>
        <p:nvPicPr>
          <p:cNvPr id="4098" name="Picture 2" descr="ÐÐ¾Ð²âÑÐ·Ð°Ð½Ðµ Ð·Ð¾Ð±ÑÐ°Ð¶ÐµÐ½Ð½Ñ">
            <a:extLst>
              <a:ext uri="{FF2B5EF4-FFF2-40B4-BE49-F238E27FC236}">
                <a16:creationId xmlns:a16="http://schemas.microsoft.com/office/drawing/2014/main" id="{9D96E445-1C77-48A8-A485-71C718697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915" y="2683338"/>
            <a:ext cx="3813155" cy="38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62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7" y="1196763"/>
            <a:ext cx="5860959"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Процес побудови моделі даних предметної області належить до абстрактного моделювання і, як правило, поділяється на кілька етапів, що базуються на системному підході. Ці етапи розглянемо на прикладі. </a:t>
            </a:r>
          </a:p>
          <a:p>
            <a:pPr lvl="0" indent="457189" algn="just" fontAlgn="base">
              <a:spcBef>
                <a:spcPct val="0"/>
              </a:spcBef>
              <a:spcAft>
                <a:spcPct val="0"/>
              </a:spcAft>
              <a:defRPr/>
            </a:pPr>
            <a:r>
              <a:rPr lang="uk-UA" sz="2800" b="1" i="1" kern="0" dirty="0">
                <a:solidFill>
                  <a:srgbClr val="FFFFFF"/>
                </a:solidFill>
              </a:rPr>
              <a:t>Побудуємо модель бази даних </a:t>
            </a:r>
            <a:r>
              <a:rPr lang="uk-UA" sz="2800" b="1" i="1" kern="0" dirty="0">
                <a:solidFill>
                  <a:srgbClr val="FFFF00"/>
                </a:solidFill>
              </a:rPr>
              <a:t>Бібліотека</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BD766C70-6021-45B7-BF1C-3243073DA897}"/>
              </a:ext>
            </a:extLst>
          </p:cNvPr>
          <p:cNvPicPr>
            <a:picLocks noChangeAspect="1"/>
          </p:cNvPicPr>
          <p:nvPr/>
        </p:nvPicPr>
        <p:blipFill rotWithShape="1">
          <a:blip r:embed="rId3"/>
          <a:srcRect t="6987" b="12799"/>
          <a:stretch/>
        </p:blipFill>
        <p:spPr>
          <a:xfrm>
            <a:off x="6072404" y="1196763"/>
            <a:ext cx="6023992" cy="4832092"/>
          </a:xfrm>
          <a:prstGeom prst="rect">
            <a:avLst/>
          </a:prstGeom>
        </p:spPr>
      </p:pic>
    </p:spTree>
    <p:extLst>
      <p:ext uri="{BB962C8B-B14F-4D97-AF65-F5344CB8AC3E}">
        <p14:creationId xmlns:p14="http://schemas.microsoft.com/office/powerpoint/2010/main" val="803247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1. Визначення мети створення бази даних.</a:t>
            </a:r>
          </a:p>
        </p:txBody>
      </p:sp>
      <p:sp>
        <p:nvSpPr>
          <p:cNvPr id="7" name="TextBox 6">
            <a:extLst>
              <a:ext uri="{FF2B5EF4-FFF2-40B4-BE49-F238E27FC236}">
                <a16:creationId xmlns:a16="http://schemas.microsoft.com/office/drawing/2014/main" id="{96E69F12-393A-49A5-BC52-097D760A8814}"/>
              </a:ext>
            </a:extLst>
          </p:cNvPr>
          <p:cNvSpPr txBox="1"/>
          <p:nvPr/>
        </p:nvSpPr>
        <p:spPr>
          <a:xfrm>
            <a:off x="70929" y="1806681"/>
            <a:ext cx="7148578"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 першому етапі побудови моделі необхідно визначити:</a:t>
            </a:r>
          </a:p>
        </p:txBody>
      </p:sp>
      <p:sp>
        <p:nvSpPr>
          <p:cNvPr id="8" name="Прямокутник 7">
            <a:extLst>
              <a:ext uri="{FF2B5EF4-FFF2-40B4-BE49-F238E27FC236}">
                <a16:creationId xmlns:a16="http://schemas.microsoft.com/office/drawing/2014/main" id="{759BA8A9-C72C-40AB-A9FF-59CC69C48524}"/>
              </a:ext>
            </a:extLst>
          </p:cNvPr>
          <p:cNvSpPr/>
          <p:nvPr/>
        </p:nvSpPr>
        <p:spPr>
          <a:xfrm>
            <a:off x="70928" y="2884836"/>
            <a:ext cx="7148578" cy="6689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spcBef>
                <a:spcPct val="0"/>
              </a:spcBef>
              <a:spcAft>
                <a:spcPct val="0"/>
              </a:spcAft>
              <a:buFont typeface="Wingdings" panose="05000000000000000000" pitchFamily="2" charset="2"/>
              <a:buChar char="ü"/>
              <a:defRPr/>
            </a:pPr>
            <a:r>
              <a:rPr lang="uk-UA" sz="2800" b="1" i="1" kern="0" dirty="0">
                <a:solidFill>
                  <a:srgbClr val="FFFFFF"/>
                </a:solidFill>
              </a:rPr>
              <a:t>мету створення бази даних</a:t>
            </a:r>
          </a:p>
        </p:txBody>
      </p:sp>
      <p:sp>
        <p:nvSpPr>
          <p:cNvPr id="9" name="Прямокутник 8">
            <a:extLst>
              <a:ext uri="{FF2B5EF4-FFF2-40B4-BE49-F238E27FC236}">
                <a16:creationId xmlns:a16="http://schemas.microsoft.com/office/drawing/2014/main" id="{52986A51-E935-43AC-AB76-A4B38C51B1E4}"/>
              </a:ext>
            </a:extLst>
          </p:cNvPr>
          <p:cNvSpPr/>
          <p:nvPr/>
        </p:nvSpPr>
        <p:spPr>
          <a:xfrm>
            <a:off x="70928" y="3641131"/>
            <a:ext cx="7148578" cy="6689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spcBef>
                <a:spcPct val="0"/>
              </a:spcBef>
              <a:spcAft>
                <a:spcPct val="0"/>
              </a:spcAft>
              <a:buFont typeface="Wingdings" panose="05000000000000000000" pitchFamily="2" charset="2"/>
              <a:buChar char="ü"/>
              <a:defRPr/>
            </a:pPr>
            <a:r>
              <a:rPr lang="uk-UA" sz="2800" b="1" i="1" kern="0" dirty="0">
                <a:solidFill>
                  <a:srgbClr val="FFFFFF"/>
                </a:solidFill>
              </a:rPr>
              <a:t>основні її функції</a:t>
            </a:r>
          </a:p>
        </p:txBody>
      </p:sp>
      <p:sp>
        <p:nvSpPr>
          <p:cNvPr id="10" name="Прямокутник 9">
            <a:extLst>
              <a:ext uri="{FF2B5EF4-FFF2-40B4-BE49-F238E27FC236}">
                <a16:creationId xmlns:a16="http://schemas.microsoft.com/office/drawing/2014/main" id="{9CB03BD6-F277-4C35-984A-3D3DD2AD6455}"/>
              </a:ext>
            </a:extLst>
          </p:cNvPr>
          <p:cNvSpPr/>
          <p:nvPr/>
        </p:nvSpPr>
        <p:spPr>
          <a:xfrm>
            <a:off x="70928" y="4397426"/>
            <a:ext cx="7148578" cy="86569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spcBef>
                <a:spcPct val="0"/>
              </a:spcBef>
              <a:spcAft>
                <a:spcPct val="0"/>
              </a:spcAft>
              <a:buFont typeface="Wingdings" panose="05000000000000000000" pitchFamily="2" charset="2"/>
              <a:buChar char="ü"/>
              <a:defRPr/>
            </a:pPr>
            <a:r>
              <a:rPr lang="uk-UA" sz="2800" b="1" i="1" kern="0" dirty="0">
                <a:solidFill>
                  <a:srgbClr val="FFFFFF"/>
                </a:solidFill>
              </a:rPr>
              <a:t>набір даних, які будуть зберігатися</a:t>
            </a:r>
          </a:p>
        </p:txBody>
      </p:sp>
      <p:sp>
        <p:nvSpPr>
          <p:cNvPr id="11" name="TextBox 10">
            <a:extLst>
              <a:ext uri="{FF2B5EF4-FFF2-40B4-BE49-F238E27FC236}">
                <a16:creationId xmlns:a16="http://schemas.microsoft.com/office/drawing/2014/main" id="{BEF4FA13-D047-472A-B805-28C2E065326A}"/>
              </a:ext>
            </a:extLst>
          </p:cNvPr>
          <p:cNvSpPr txBox="1"/>
          <p:nvPr/>
        </p:nvSpPr>
        <p:spPr>
          <a:xfrm>
            <a:off x="70929" y="547491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Тобто визначити основний зміст таблиць бази даних і дані, що зберігатимуться в полях таблиць.</a:t>
            </a:r>
          </a:p>
        </p:txBody>
      </p:sp>
      <p:pic>
        <p:nvPicPr>
          <p:cNvPr id="12" name="Picture 2" descr="ÐÐ¾Ð²âÑÐ·Ð°Ð½Ðµ Ð·Ð¾Ð±ÑÐ°Ð¶ÐµÐ½Ð½Ñ">
            <a:extLst>
              <a:ext uri="{FF2B5EF4-FFF2-40B4-BE49-F238E27FC236}">
                <a16:creationId xmlns:a16="http://schemas.microsoft.com/office/drawing/2014/main" id="{A810D9A1-F3C2-4C99-9712-3D4AD3E442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6" r="9922"/>
          <a:stretch/>
        </p:blipFill>
        <p:spPr bwMode="auto">
          <a:xfrm>
            <a:off x="7324137" y="1801824"/>
            <a:ext cx="4796934" cy="346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11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роботи з базою даних Бібліотека користувач може шукати відповіді на такі запитання:</a:t>
            </a:r>
          </a:p>
        </p:txBody>
      </p:sp>
      <p:graphicFrame>
        <p:nvGraphicFramePr>
          <p:cNvPr id="7" name="Схема 6">
            <a:extLst>
              <a:ext uri="{FF2B5EF4-FFF2-40B4-BE49-F238E27FC236}">
                <a16:creationId xmlns:a16="http://schemas.microsoft.com/office/drawing/2014/main" id="{DF9DDC55-3A37-4116-BC31-C2B4E88B6B04}"/>
              </a:ext>
            </a:extLst>
          </p:cNvPr>
          <p:cNvGraphicFramePr/>
          <p:nvPr/>
        </p:nvGraphicFramePr>
        <p:xfrm>
          <a:off x="126385" y="2150870"/>
          <a:ext cx="11901492" cy="460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885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10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7">
                                            <p:graphicEl>
                                              <a:dgm id="{0589A8B4-BF53-4D85-9C3C-5A5EA39FC1AC}"/>
                                            </p:graphicEl>
                                          </p:spTgt>
                                        </p:tgtEl>
                                        <p:attrNameLst>
                                          <p:attrName>style.visibility</p:attrName>
                                        </p:attrNameLst>
                                      </p:cBhvr>
                                      <p:to>
                                        <p:strVal val="visible"/>
                                      </p:to>
                                    </p:set>
                                    <p:animEffect transition="in" filter="wipe(left)">
                                      <p:cBhvr>
                                        <p:cTn id="42" dur="500"/>
                                        <p:tgtEl>
                                          <p:spTgt spid="7">
                                            <p:graphicEl>
                                              <a:dgm id="{0589A8B4-BF53-4D85-9C3C-5A5EA39FC1AC}"/>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A75E9348-9280-4796-BDCC-B84F04B5A654}"/>
                                            </p:graphicEl>
                                          </p:spTgt>
                                        </p:tgtEl>
                                        <p:attrNameLst>
                                          <p:attrName>style.visibility</p:attrName>
                                        </p:attrNameLst>
                                      </p:cBhvr>
                                      <p:to>
                                        <p:strVal val="visible"/>
                                      </p:to>
                                    </p:set>
                                    <p:animEffect transition="in" filter="wipe(left)">
                                      <p:cBhvr>
                                        <p:cTn id="45" dur="1000"/>
                                        <p:tgtEl>
                                          <p:spTgt spid="7">
                                            <p:graphicEl>
                                              <a:dgm id="{A75E9348-9280-4796-BDCC-B84F04B5A654}"/>
                                            </p:graphicEl>
                                          </p:spTgt>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7">
                                            <p:graphicEl>
                                              <a:dgm id="{71A6AB58-E2DE-49EE-B3BE-01E759F1FE12}"/>
                                            </p:graphicEl>
                                          </p:spTgt>
                                        </p:tgtEl>
                                        <p:attrNameLst>
                                          <p:attrName>style.visibility</p:attrName>
                                        </p:attrNameLst>
                                      </p:cBhvr>
                                      <p:to>
                                        <p:strVal val="visible"/>
                                      </p:to>
                                    </p:set>
                                    <p:animEffect transition="in" filter="wipe(left)">
                                      <p:cBhvr>
                                        <p:cTn id="49" dur="1000"/>
                                        <p:tgtEl>
                                          <p:spTgt spid="7">
                                            <p:graphicEl>
                                              <a:dgm id="{71A6AB58-E2DE-49EE-B3BE-01E759F1FE12}"/>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graphicEl>
                                              <a:dgm id="{A6E19C5F-71FC-4430-9858-003EC0F44DD0}"/>
                                            </p:graphicEl>
                                          </p:spTgt>
                                        </p:tgtEl>
                                        <p:attrNameLst>
                                          <p:attrName>style.visibility</p:attrName>
                                        </p:attrNameLst>
                                      </p:cBhvr>
                                      <p:to>
                                        <p:strVal val="visible"/>
                                      </p:to>
                                    </p:set>
                                    <p:animEffect transition="in" filter="wipe(left)">
                                      <p:cBhvr>
                                        <p:cTn id="52" dur="1000"/>
                                        <p:tgtEl>
                                          <p:spTgt spid="7">
                                            <p:graphicEl>
                                              <a:dgm id="{A6E19C5F-71FC-4430-9858-003EC0F44D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Таким чином, можна так сформулювати мету створення цієї бази даних:</a:t>
            </a:r>
          </a:p>
        </p:txBody>
      </p:sp>
      <p:sp>
        <p:nvSpPr>
          <p:cNvPr id="7" name="TextBox 6">
            <a:extLst>
              <a:ext uri="{FF2B5EF4-FFF2-40B4-BE49-F238E27FC236}">
                <a16:creationId xmlns:a16="http://schemas.microsoft.com/office/drawing/2014/main" id="{4FE3A838-C61D-44F2-B17C-22F5C32CA729}"/>
              </a:ext>
            </a:extLst>
          </p:cNvPr>
          <p:cNvSpPr txBox="1"/>
          <p:nvPr/>
        </p:nvSpPr>
        <p:spPr>
          <a:xfrm>
            <a:off x="70929" y="2249676"/>
            <a:ext cx="3448448" cy="3970318"/>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зберігати дані про книжки, авторів та видавництва для подальшого задоволення запитів користувачів.</a:t>
            </a:r>
          </a:p>
        </p:txBody>
      </p:sp>
      <p:pic>
        <p:nvPicPr>
          <p:cNvPr id="3" name="Рисунок 2">
            <a:extLst>
              <a:ext uri="{FF2B5EF4-FFF2-40B4-BE49-F238E27FC236}">
                <a16:creationId xmlns:a16="http://schemas.microsoft.com/office/drawing/2014/main" id="{0C121CDE-795F-447A-8FCF-9A1F02A31D78}"/>
              </a:ext>
            </a:extLst>
          </p:cNvPr>
          <p:cNvPicPr>
            <a:picLocks noChangeAspect="1"/>
          </p:cNvPicPr>
          <p:nvPr/>
        </p:nvPicPr>
        <p:blipFill rotWithShape="1">
          <a:blip r:embed="rId3"/>
          <a:srcRect l="5025" r="946"/>
          <a:stretch/>
        </p:blipFill>
        <p:spPr>
          <a:xfrm>
            <a:off x="3678865" y="2249677"/>
            <a:ext cx="8442206" cy="3970318"/>
          </a:xfrm>
          <a:prstGeom prst="rect">
            <a:avLst/>
          </a:prstGeom>
        </p:spPr>
      </p:pic>
    </p:spTree>
    <p:extLst>
      <p:ext uri="{BB962C8B-B14F-4D97-AF65-F5344CB8AC3E}">
        <p14:creationId xmlns:p14="http://schemas.microsoft.com/office/powerpoint/2010/main" val="2848133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5BCC2B2A-921E-4322-9ADD-52D350EA6B73}"/>
              </a:ext>
            </a:extLst>
          </p:cNvPr>
          <p:cNvSpPr txBox="1"/>
          <p:nvPr/>
        </p:nvSpPr>
        <p:spPr>
          <a:xfrm>
            <a:off x="72008" y="1196763"/>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2. Розробка таблиць, з яких </a:t>
            </a:r>
            <a:r>
              <a:rPr lang="uk-UA" sz="2800" b="1" i="1" kern="0" dirty="0" err="1">
                <a:solidFill>
                  <a:srgbClr val="FFFFFF"/>
                </a:solidFill>
              </a:rPr>
              <a:t>складатиметься</a:t>
            </a:r>
            <a:r>
              <a:rPr lang="uk-UA" sz="2800" b="1" i="1" kern="0" dirty="0">
                <a:solidFill>
                  <a:srgbClr val="FFFFFF"/>
                </a:solidFill>
              </a:rPr>
              <a:t> база даних.</a:t>
            </a:r>
          </a:p>
        </p:txBody>
      </p:sp>
      <p:sp>
        <p:nvSpPr>
          <p:cNvPr id="8" name="TextBox 7">
            <a:extLst>
              <a:ext uri="{FF2B5EF4-FFF2-40B4-BE49-F238E27FC236}">
                <a16:creationId xmlns:a16="http://schemas.microsoft.com/office/drawing/2014/main" id="{C69249BC-02F0-43F2-8A52-39931AF000CB}"/>
              </a:ext>
            </a:extLst>
          </p:cNvPr>
          <p:cNvSpPr txBox="1"/>
          <p:nvPr/>
        </p:nvSpPr>
        <p:spPr>
          <a:xfrm>
            <a:off x="70929" y="2263083"/>
            <a:ext cx="557495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Одним з найскладніших етапів у процесі побудови моделі є розробка таблиць, оскільки очікувані результати не завжди дають повне уявлення про структуру таблиць.</a:t>
            </a:r>
          </a:p>
        </p:txBody>
      </p:sp>
      <p:pic>
        <p:nvPicPr>
          <p:cNvPr id="9" name="Рисунок 8">
            <a:extLst>
              <a:ext uri="{FF2B5EF4-FFF2-40B4-BE49-F238E27FC236}">
                <a16:creationId xmlns:a16="http://schemas.microsoft.com/office/drawing/2014/main" id="{E8E99B5D-5F13-4990-AF5B-012F8C4B527E}"/>
              </a:ext>
            </a:extLst>
          </p:cNvPr>
          <p:cNvPicPr>
            <a:picLocks noChangeAspect="1"/>
          </p:cNvPicPr>
          <p:nvPr/>
        </p:nvPicPr>
        <p:blipFill rotWithShape="1">
          <a:blip r:embed="rId3"/>
          <a:srcRect t="22534" b="8952"/>
          <a:stretch/>
        </p:blipFill>
        <p:spPr>
          <a:xfrm>
            <a:off x="5761768" y="2263083"/>
            <a:ext cx="6358224" cy="3539430"/>
          </a:xfrm>
          <a:prstGeom prst="rect">
            <a:avLst/>
          </a:prstGeom>
        </p:spPr>
      </p:pic>
    </p:spTree>
    <p:extLst>
      <p:ext uri="{BB962C8B-B14F-4D97-AF65-F5344CB8AC3E}">
        <p14:creationId xmlns:p14="http://schemas.microsoft.com/office/powerpoint/2010/main" val="2915738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відносно бази даних  Бібліотека можна виділити три об’єкти (сутності), характеристики яких можна зберігати в таблицях, а саме: книжка, автор, видавництво. Причому, з огляду на перший етап, для кожного об’єкта можна виділити такі атрибути:</a:t>
            </a:r>
          </a:p>
        </p:txBody>
      </p:sp>
      <p:sp>
        <p:nvSpPr>
          <p:cNvPr id="7" name="TextBox 6">
            <a:extLst>
              <a:ext uri="{FF2B5EF4-FFF2-40B4-BE49-F238E27FC236}">
                <a16:creationId xmlns:a16="http://schemas.microsoft.com/office/drawing/2014/main" id="{8815CFDD-F16F-46B5-BC6A-CA0261C063E1}"/>
              </a:ext>
            </a:extLst>
          </p:cNvPr>
          <p:cNvSpPr txBox="1"/>
          <p:nvPr/>
        </p:nvSpPr>
        <p:spPr>
          <a:xfrm>
            <a:off x="2190750" y="3548632"/>
            <a:ext cx="9928674" cy="138499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назва книжки, автор, кількість сторінок, видавництво, рік видання, ціна, наявність у сховищі, тематика, ключові слова</a:t>
            </a:r>
          </a:p>
        </p:txBody>
      </p:sp>
      <p:sp>
        <p:nvSpPr>
          <p:cNvPr id="8" name="Прямокутник 7">
            <a:extLst>
              <a:ext uri="{FF2B5EF4-FFF2-40B4-BE49-F238E27FC236}">
                <a16:creationId xmlns:a16="http://schemas.microsoft.com/office/drawing/2014/main" id="{74D2F8B3-29A5-4EF7-A9BF-BF90DB8157F9}"/>
              </a:ext>
            </a:extLst>
          </p:cNvPr>
          <p:cNvSpPr/>
          <p:nvPr/>
        </p:nvSpPr>
        <p:spPr>
          <a:xfrm>
            <a:off x="72008" y="3548632"/>
            <a:ext cx="2061593" cy="138499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КНИЖКА</a:t>
            </a:r>
            <a:endParaRPr lang="en-US" sz="2800" b="1" i="1" kern="0" dirty="0">
              <a:solidFill>
                <a:srgbClr val="FFFFFF"/>
              </a:solidFill>
            </a:endParaRPr>
          </a:p>
        </p:txBody>
      </p:sp>
      <p:sp>
        <p:nvSpPr>
          <p:cNvPr id="11" name="TextBox 10">
            <a:extLst>
              <a:ext uri="{FF2B5EF4-FFF2-40B4-BE49-F238E27FC236}">
                <a16:creationId xmlns:a16="http://schemas.microsoft.com/office/drawing/2014/main" id="{1D62BECD-3DA6-47C1-9BE5-B9352AB26092}"/>
              </a:ext>
            </a:extLst>
          </p:cNvPr>
          <p:cNvSpPr txBox="1"/>
          <p:nvPr/>
        </p:nvSpPr>
        <p:spPr>
          <a:xfrm>
            <a:off x="2190750" y="4997741"/>
            <a:ext cx="9928674"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прізвище, ім’я, по батькові, жанр творчості</a:t>
            </a:r>
          </a:p>
        </p:txBody>
      </p:sp>
      <p:sp>
        <p:nvSpPr>
          <p:cNvPr id="12" name="Прямокутник 11">
            <a:extLst>
              <a:ext uri="{FF2B5EF4-FFF2-40B4-BE49-F238E27FC236}">
                <a16:creationId xmlns:a16="http://schemas.microsoft.com/office/drawing/2014/main" id="{1EDAD97E-40D0-465D-A8A5-DA74443C6C88}"/>
              </a:ext>
            </a:extLst>
          </p:cNvPr>
          <p:cNvSpPr/>
          <p:nvPr/>
        </p:nvSpPr>
        <p:spPr>
          <a:xfrm>
            <a:off x="72008" y="4997741"/>
            <a:ext cx="2061593" cy="52322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АВТОР</a:t>
            </a:r>
            <a:endParaRPr lang="en-US" sz="2800" b="1" i="1" kern="0" dirty="0">
              <a:solidFill>
                <a:srgbClr val="FFFFFF"/>
              </a:solidFill>
            </a:endParaRPr>
          </a:p>
        </p:txBody>
      </p:sp>
      <p:sp>
        <p:nvSpPr>
          <p:cNvPr id="13" name="TextBox 12">
            <a:extLst>
              <a:ext uri="{FF2B5EF4-FFF2-40B4-BE49-F238E27FC236}">
                <a16:creationId xmlns:a16="http://schemas.microsoft.com/office/drawing/2014/main" id="{91567120-098B-4E05-9BB2-3863CDFF83BB}"/>
              </a:ext>
            </a:extLst>
          </p:cNvPr>
          <p:cNvSpPr txBox="1"/>
          <p:nvPr/>
        </p:nvSpPr>
        <p:spPr>
          <a:xfrm>
            <a:off x="3718560" y="5622334"/>
            <a:ext cx="8400864"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назва, адреса, спеціалізація, сайт</a:t>
            </a:r>
          </a:p>
        </p:txBody>
      </p:sp>
      <p:sp>
        <p:nvSpPr>
          <p:cNvPr id="14" name="Прямокутник 13">
            <a:extLst>
              <a:ext uri="{FF2B5EF4-FFF2-40B4-BE49-F238E27FC236}">
                <a16:creationId xmlns:a16="http://schemas.microsoft.com/office/drawing/2014/main" id="{B9ABBD5E-7416-472A-847B-70A2D8D07DDC}"/>
              </a:ext>
            </a:extLst>
          </p:cNvPr>
          <p:cNvSpPr/>
          <p:nvPr/>
        </p:nvSpPr>
        <p:spPr>
          <a:xfrm>
            <a:off x="72008" y="5622334"/>
            <a:ext cx="3562443" cy="52322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ВИДАВНИЦТВО</a:t>
            </a:r>
            <a:endParaRPr lang="en-US" sz="2800" b="1" i="1" kern="0" dirty="0">
              <a:solidFill>
                <a:srgbClr val="FFFFFF"/>
              </a:solidFill>
            </a:endParaRPr>
          </a:p>
        </p:txBody>
      </p:sp>
    </p:spTree>
    <p:extLst>
      <p:ext uri="{BB962C8B-B14F-4D97-AF65-F5344CB8AC3E}">
        <p14:creationId xmlns:p14="http://schemas.microsoft.com/office/powerpoint/2010/main" val="3189585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Effect transition="in" filter="fade">
                                      <p:cBhvr>
                                        <p:cTn id="33" dur="1000"/>
                                        <p:tgtEl>
                                          <p:spTgt spid="14"/>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опису кожного виділеного об’єкта доцільно побудувати таблицю, до якої </a:t>
            </a:r>
            <a:r>
              <a:rPr lang="uk-UA" sz="2800" b="1" i="1" kern="0" dirty="0" err="1">
                <a:solidFill>
                  <a:srgbClr val="FFFFFF"/>
                </a:solidFill>
              </a:rPr>
              <a:t>внести</a:t>
            </a:r>
            <a:r>
              <a:rPr lang="uk-UA" sz="2800" b="1" i="1" kern="0" dirty="0">
                <a:solidFill>
                  <a:srgbClr val="FFFFFF"/>
                </a:solidFill>
              </a:rPr>
              <a:t> імена атрибутів об’єктів і типи значень цих атрибутів, а також обмеження на їх значення.</a:t>
            </a:r>
          </a:p>
        </p:txBody>
      </p:sp>
      <p:sp>
        <p:nvSpPr>
          <p:cNvPr id="7" name="TextBox 6">
            <a:extLst>
              <a:ext uri="{FF2B5EF4-FFF2-40B4-BE49-F238E27FC236}">
                <a16:creationId xmlns:a16="http://schemas.microsoft.com/office/drawing/2014/main" id="{2DE7EBEA-3FB0-4310-AFEB-4920BEBC2402}"/>
              </a:ext>
            </a:extLst>
          </p:cNvPr>
          <p:cNvSpPr txBox="1"/>
          <p:nvPr/>
        </p:nvSpPr>
        <p:spPr>
          <a:xfrm>
            <a:off x="70930" y="3110623"/>
            <a:ext cx="893484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проектування таблиць спочатку краще розробити їх структуру на папері, при цьому доцільно користуватися такими основними правилами.</a:t>
            </a:r>
          </a:p>
        </p:txBody>
      </p:sp>
      <p:sp>
        <p:nvSpPr>
          <p:cNvPr id="8" name="TextBox 7">
            <a:extLst>
              <a:ext uri="{FF2B5EF4-FFF2-40B4-BE49-F238E27FC236}">
                <a16:creationId xmlns:a16="http://schemas.microsoft.com/office/drawing/2014/main" id="{A2C3B260-3410-4D27-97EE-B43C14F28074}"/>
              </a:ext>
            </a:extLst>
          </p:cNvPr>
          <p:cNvSpPr txBox="1"/>
          <p:nvPr/>
        </p:nvSpPr>
        <p:spPr>
          <a:xfrm>
            <a:off x="70929" y="5024483"/>
            <a:ext cx="8934848"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Дані в таблиці не повинні дублюватися, також не має бути повторень між таблицями. </a:t>
            </a:r>
          </a:p>
        </p:txBody>
      </p:sp>
      <p:pic>
        <p:nvPicPr>
          <p:cNvPr id="7170" name="Picture 2" descr="Ð ÐµÐ·ÑÐ»ÑÑÐ°Ñ Ð¿Ð¾ÑÑÐºÑ Ð·Ð¾Ð±ÑÐ°Ð¶ÐµÐ½Ñ Ð·Ð° Ð·Ð°Ð¿Ð¸ÑÐ¾Ð¼ &quot;paper vector&quot;">
            <a:extLst>
              <a:ext uri="{FF2B5EF4-FFF2-40B4-BE49-F238E27FC236}">
                <a16:creationId xmlns:a16="http://schemas.microsoft.com/office/drawing/2014/main" id="{4BD883F9-7AFD-4D45-9B2A-80E2E77B8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69"/>
          <a:stretch/>
        </p:blipFill>
        <p:spPr bwMode="auto">
          <a:xfrm>
            <a:off x="9137904" y="3110623"/>
            <a:ext cx="2983166" cy="329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01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fltVal val="0"/>
                                          </p:val>
                                        </p:tav>
                                        <p:tav tm="100000">
                                          <p:val>
                                            <p:strVal val="#ppt_w"/>
                                          </p:val>
                                        </p:tav>
                                      </p:tavLst>
                                    </p:anim>
                                    <p:anim calcmode="lin" valueType="num">
                                      <p:cBhvr>
                                        <p:cTn id="16" dur="1000" fill="hold"/>
                                        <p:tgtEl>
                                          <p:spTgt spid="7170"/>
                                        </p:tgtEl>
                                        <p:attrNameLst>
                                          <p:attrName>ppt_h</p:attrName>
                                        </p:attrNameLst>
                                      </p:cBhvr>
                                      <p:tavLst>
                                        <p:tav tm="0">
                                          <p:val>
                                            <p:fltVal val="0"/>
                                          </p:val>
                                        </p:tav>
                                        <p:tav tm="100000">
                                          <p:val>
                                            <p:strVal val="#ppt_h"/>
                                          </p:val>
                                        </p:tav>
                                      </p:tavLst>
                                    </p:anim>
                                    <p:animEffect transition="in" filter="fade">
                                      <p:cBhvr>
                                        <p:cTn id="17" dur="1000"/>
                                        <p:tgtEl>
                                          <p:spTgt spid="717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Кожна таблиця має містити дані лише з однієї теми. Дані з кожної теми опрацьовуються значно легше, якщо вони містяться в незалежних одна від одної таблицях. </a:t>
            </a:r>
          </a:p>
        </p:txBody>
      </p:sp>
      <p:sp>
        <p:nvSpPr>
          <p:cNvPr id="8" name="TextBox 7">
            <a:extLst>
              <a:ext uri="{FF2B5EF4-FFF2-40B4-BE49-F238E27FC236}">
                <a16:creationId xmlns:a16="http://schemas.microsoft.com/office/drawing/2014/main" id="{1178717F-28F8-45D7-8A80-42B63FCAC698}"/>
              </a:ext>
            </a:extLst>
          </p:cNvPr>
          <p:cNvSpPr txBox="1"/>
          <p:nvPr/>
        </p:nvSpPr>
        <p:spPr>
          <a:xfrm>
            <a:off x="72008" y="2704603"/>
            <a:ext cx="8412773"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адреса видавництва й відомості про книжки зберігаються в різних таблицях — з тим, щоб при видаленні відомостей про книжку дані стосовно видавництва залишалися в базі даних, а при закритті видавництва відомості про книжки, що видані ним раніше, не були також видалені.</a:t>
            </a:r>
          </a:p>
        </p:txBody>
      </p:sp>
      <p:pic>
        <p:nvPicPr>
          <p:cNvPr id="8194" name="Picture 2" descr="extract, row, table icon">
            <a:extLst>
              <a:ext uri="{FF2B5EF4-FFF2-40B4-BE49-F238E27FC236}">
                <a16:creationId xmlns:a16="http://schemas.microsoft.com/office/drawing/2014/main" id="{B7F16E01-ECB2-46B4-8CFD-4BC01B700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645" y="2708685"/>
            <a:ext cx="3535348" cy="353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85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Між двома сутностями, наприклад, А і Б, можливі чотири типи зв’язків:</a:t>
            </a:r>
          </a:p>
        </p:txBody>
      </p:sp>
      <p:sp>
        <p:nvSpPr>
          <p:cNvPr id="15" name="Прямокутник 14">
            <a:extLst>
              <a:ext uri="{FF2B5EF4-FFF2-40B4-BE49-F238E27FC236}">
                <a16:creationId xmlns:a16="http://schemas.microsoft.com/office/drawing/2014/main" id="{20A99768-5AE4-4B4A-ADC4-6A3D5F16BA0A}"/>
              </a:ext>
            </a:extLst>
          </p:cNvPr>
          <p:cNvSpPr/>
          <p:nvPr/>
        </p:nvSpPr>
        <p:spPr>
          <a:xfrm>
            <a:off x="72008" y="2268506"/>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один-до- одного</a:t>
            </a:r>
          </a:p>
        </p:txBody>
      </p:sp>
      <p:sp>
        <p:nvSpPr>
          <p:cNvPr id="16" name="Прямокутник 15">
            <a:extLst>
              <a:ext uri="{FF2B5EF4-FFF2-40B4-BE49-F238E27FC236}">
                <a16:creationId xmlns:a16="http://schemas.microsoft.com/office/drawing/2014/main" id="{42E98438-BE53-46DF-ABD0-81DB56FD3E32}"/>
              </a:ext>
            </a:extLst>
          </p:cNvPr>
          <p:cNvSpPr/>
          <p:nvPr/>
        </p:nvSpPr>
        <p:spPr>
          <a:xfrm>
            <a:off x="3125138" y="2268506"/>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один-до- багатьох</a:t>
            </a:r>
          </a:p>
        </p:txBody>
      </p:sp>
      <p:sp>
        <p:nvSpPr>
          <p:cNvPr id="17" name="Прямокутник 16">
            <a:extLst>
              <a:ext uri="{FF2B5EF4-FFF2-40B4-BE49-F238E27FC236}">
                <a16:creationId xmlns:a16="http://schemas.microsoft.com/office/drawing/2014/main" id="{5BC8B5D3-FAC4-4400-96AE-9D91F4883426}"/>
              </a:ext>
            </a:extLst>
          </p:cNvPr>
          <p:cNvSpPr/>
          <p:nvPr/>
        </p:nvSpPr>
        <p:spPr>
          <a:xfrm>
            <a:off x="6178267" y="2268506"/>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багато-до- одного</a:t>
            </a:r>
          </a:p>
        </p:txBody>
      </p:sp>
      <p:sp>
        <p:nvSpPr>
          <p:cNvPr id="18" name="Прямокутник 17">
            <a:extLst>
              <a:ext uri="{FF2B5EF4-FFF2-40B4-BE49-F238E27FC236}">
                <a16:creationId xmlns:a16="http://schemas.microsoft.com/office/drawing/2014/main" id="{BECFDF32-34F7-49F7-AA8A-AB2F7D14668E}"/>
              </a:ext>
            </a:extLst>
          </p:cNvPr>
          <p:cNvSpPr/>
          <p:nvPr/>
        </p:nvSpPr>
        <p:spPr>
          <a:xfrm>
            <a:off x="9229550" y="2270424"/>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багато-до- багатьох</a:t>
            </a:r>
          </a:p>
        </p:txBody>
      </p:sp>
      <p:pic>
        <p:nvPicPr>
          <p:cNvPr id="19" name="Рисунок 18">
            <a:extLst>
              <a:ext uri="{FF2B5EF4-FFF2-40B4-BE49-F238E27FC236}">
                <a16:creationId xmlns:a16="http://schemas.microsoft.com/office/drawing/2014/main" id="{97C2CE26-A6B6-47E8-8C5C-E677DCFEDC18}"/>
              </a:ext>
            </a:extLst>
          </p:cNvPr>
          <p:cNvPicPr>
            <a:picLocks noChangeAspect="1"/>
          </p:cNvPicPr>
          <p:nvPr/>
        </p:nvPicPr>
        <p:blipFill>
          <a:blip r:embed="rId3"/>
          <a:stretch>
            <a:fillRect/>
          </a:stretch>
        </p:blipFill>
        <p:spPr>
          <a:xfrm>
            <a:off x="72007" y="5142575"/>
            <a:ext cx="2887061" cy="935848"/>
          </a:xfrm>
          <a:prstGeom prst="rect">
            <a:avLst/>
          </a:prstGeom>
        </p:spPr>
      </p:pic>
      <p:pic>
        <p:nvPicPr>
          <p:cNvPr id="20" name="Рисунок 19">
            <a:extLst>
              <a:ext uri="{FF2B5EF4-FFF2-40B4-BE49-F238E27FC236}">
                <a16:creationId xmlns:a16="http://schemas.microsoft.com/office/drawing/2014/main" id="{490E9E91-330F-4721-B79E-B5C8E9E3D510}"/>
              </a:ext>
            </a:extLst>
          </p:cNvPr>
          <p:cNvPicPr>
            <a:picLocks noChangeAspect="1"/>
          </p:cNvPicPr>
          <p:nvPr/>
        </p:nvPicPr>
        <p:blipFill>
          <a:blip r:embed="rId4"/>
          <a:stretch>
            <a:fillRect/>
          </a:stretch>
        </p:blipFill>
        <p:spPr>
          <a:xfrm>
            <a:off x="3125138" y="4237543"/>
            <a:ext cx="2887061" cy="1647144"/>
          </a:xfrm>
          <a:prstGeom prst="rect">
            <a:avLst/>
          </a:prstGeom>
        </p:spPr>
      </p:pic>
      <p:pic>
        <p:nvPicPr>
          <p:cNvPr id="21" name="Рисунок 20">
            <a:extLst>
              <a:ext uri="{FF2B5EF4-FFF2-40B4-BE49-F238E27FC236}">
                <a16:creationId xmlns:a16="http://schemas.microsoft.com/office/drawing/2014/main" id="{0B21BBAE-F784-4BA3-991C-1C57993D2650}"/>
              </a:ext>
            </a:extLst>
          </p:cNvPr>
          <p:cNvPicPr>
            <a:picLocks noChangeAspect="1"/>
          </p:cNvPicPr>
          <p:nvPr/>
        </p:nvPicPr>
        <p:blipFill>
          <a:blip r:embed="rId5"/>
          <a:stretch>
            <a:fillRect/>
          </a:stretch>
        </p:blipFill>
        <p:spPr>
          <a:xfrm>
            <a:off x="6172150" y="4254542"/>
            <a:ext cx="2893178" cy="1614797"/>
          </a:xfrm>
          <a:prstGeom prst="rect">
            <a:avLst/>
          </a:prstGeom>
        </p:spPr>
      </p:pic>
      <p:pic>
        <p:nvPicPr>
          <p:cNvPr id="22" name="Рисунок 21">
            <a:extLst>
              <a:ext uri="{FF2B5EF4-FFF2-40B4-BE49-F238E27FC236}">
                <a16:creationId xmlns:a16="http://schemas.microsoft.com/office/drawing/2014/main" id="{CE25E74E-B2AB-4965-A3ED-DAFA0530E117}"/>
              </a:ext>
            </a:extLst>
          </p:cNvPr>
          <p:cNvPicPr>
            <a:picLocks noChangeAspect="1"/>
          </p:cNvPicPr>
          <p:nvPr/>
        </p:nvPicPr>
        <p:blipFill>
          <a:blip r:embed="rId6"/>
          <a:stretch>
            <a:fillRect/>
          </a:stretch>
        </p:blipFill>
        <p:spPr>
          <a:xfrm>
            <a:off x="9225279" y="4283348"/>
            <a:ext cx="2887061" cy="1633390"/>
          </a:xfrm>
          <a:prstGeom prst="rect">
            <a:avLst/>
          </a:prstGeom>
        </p:spPr>
      </p:pic>
      <p:pic>
        <p:nvPicPr>
          <p:cNvPr id="23" name="Рисунок 22">
            <a:extLst>
              <a:ext uri="{FF2B5EF4-FFF2-40B4-BE49-F238E27FC236}">
                <a16:creationId xmlns:a16="http://schemas.microsoft.com/office/drawing/2014/main" id="{3E6BD924-CEA4-4C04-8C03-1CA8F4789863}"/>
              </a:ext>
            </a:extLst>
          </p:cNvPr>
          <p:cNvPicPr>
            <a:picLocks noChangeAspect="1"/>
          </p:cNvPicPr>
          <p:nvPr/>
        </p:nvPicPr>
        <p:blipFill>
          <a:blip r:embed="rId7"/>
          <a:stretch>
            <a:fillRect/>
          </a:stretch>
        </p:blipFill>
        <p:spPr>
          <a:xfrm>
            <a:off x="72007" y="4074162"/>
            <a:ext cx="2887061" cy="929938"/>
          </a:xfrm>
          <a:prstGeom prst="rect">
            <a:avLst/>
          </a:prstGeom>
        </p:spPr>
      </p:pic>
    </p:spTree>
    <p:extLst>
      <p:ext uri="{BB962C8B-B14F-4D97-AF65-F5344CB8AC3E}">
        <p14:creationId xmlns:p14="http://schemas.microsoft.com/office/powerpoint/2010/main" val="1789411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Effect transition="in" filter="fade">
                                      <p:cBhvr>
                                        <p:cTn id="17" dur="1000"/>
                                        <p:tgtEl>
                                          <p:spTgt spid="23"/>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Effect transition="in" filter="fade">
                                      <p:cBhvr>
                                        <p:cTn id="33" dur="1000"/>
                                        <p:tgtEl>
                                          <p:spTgt spid="2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par>
                          <p:cTn id="38" fill="hold">
                            <p:stCondLst>
                              <p:cond delay="70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fltVal val="0"/>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animEffect transition="in" filter="fade">
                                      <p:cBhvr>
                                        <p:cTn id="43" dur="1000"/>
                                        <p:tgtEl>
                                          <p:spTgt spid="21"/>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Effect transition="in" filter="fade">
                                      <p:cBhvr>
                                        <p:cTn id="5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00BF4233-2722-4617-A9AD-F367395979A0}"/>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3. Визначення полів таблиці.</a:t>
            </a:r>
          </a:p>
        </p:txBody>
      </p:sp>
      <p:sp>
        <p:nvSpPr>
          <p:cNvPr id="8" name="TextBox 7">
            <a:extLst>
              <a:ext uri="{FF2B5EF4-FFF2-40B4-BE49-F238E27FC236}">
                <a16:creationId xmlns:a16="http://schemas.microsoft.com/office/drawing/2014/main" id="{6724FCFC-4823-4663-B414-281AD3862059}"/>
              </a:ext>
            </a:extLst>
          </p:cNvPr>
          <p:cNvSpPr txBox="1"/>
          <p:nvPr/>
        </p:nvSpPr>
        <p:spPr>
          <a:xfrm>
            <a:off x="70928" y="1806681"/>
            <a:ext cx="4851945"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ctr" fontAlgn="base">
              <a:spcBef>
                <a:spcPct val="0"/>
              </a:spcBef>
              <a:spcAft>
                <a:spcPct val="0"/>
              </a:spcAft>
              <a:defRPr/>
            </a:pPr>
            <a:r>
              <a:rPr lang="uk-UA" sz="2800" b="1" i="1" kern="0" dirty="0">
                <a:solidFill>
                  <a:srgbClr val="FFFFFF"/>
                </a:solidFill>
              </a:rPr>
              <a:t>Кожна таблиця містить дані окремої теми, а кожне поле в таблиці містить окреме значення. Наприклад, у таблиці з даними про авторів можуть міститися поля з прізвищем, адресою та номером телефону. </a:t>
            </a:r>
          </a:p>
        </p:txBody>
      </p:sp>
      <p:pic>
        <p:nvPicPr>
          <p:cNvPr id="11" name="Рисунок 10">
            <a:extLst>
              <a:ext uri="{FF2B5EF4-FFF2-40B4-BE49-F238E27FC236}">
                <a16:creationId xmlns:a16="http://schemas.microsoft.com/office/drawing/2014/main" id="{B2189F18-EC39-4979-8FFE-DE10DDD58CAE}"/>
              </a:ext>
            </a:extLst>
          </p:cNvPr>
          <p:cNvPicPr>
            <a:picLocks noChangeAspect="1"/>
          </p:cNvPicPr>
          <p:nvPr/>
        </p:nvPicPr>
        <p:blipFill rotWithShape="1">
          <a:blip r:embed="rId3"/>
          <a:srcRect t="13930"/>
          <a:stretch/>
        </p:blipFill>
        <p:spPr>
          <a:xfrm>
            <a:off x="4985767" y="1801823"/>
            <a:ext cx="7134225" cy="4836949"/>
          </a:xfrm>
          <a:prstGeom prst="rect">
            <a:avLst/>
          </a:prstGeom>
        </p:spPr>
      </p:pic>
    </p:spTree>
    <p:extLst>
      <p:ext uri="{BB962C8B-B14F-4D97-AF65-F5344CB8AC3E}">
        <p14:creationId xmlns:p14="http://schemas.microsoft.com/office/powerpoint/2010/main" val="123159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розроблення полів для кожної таблиці необхідно пам’ятати:</a:t>
            </a:r>
          </a:p>
        </p:txBody>
      </p:sp>
      <p:sp>
        <p:nvSpPr>
          <p:cNvPr id="7" name="TextBox 6">
            <a:extLst>
              <a:ext uri="{FF2B5EF4-FFF2-40B4-BE49-F238E27FC236}">
                <a16:creationId xmlns:a16="http://schemas.microsoft.com/office/drawing/2014/main" id="{AE9C9BFB-8F2A-4462-9859-699210042E78}"/>
              </a:ext>
            </a:extLst>
          </p:cNvPr>
          <p:cNvSpPr txBox="1"/>
          <p:nvPr/>
        </p:nvSpPr>
        <p:spPr>
          <a:xfrm>
            <a:off x="350873" y="2256798"/>
            <a:ext cx="11770197"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кожне поле має відповідати темі таблиці;</a:t>
            </a:r>
          </a:p>
        </p:txBody>
      </p:sp>
      <p:sp>
        <p:nvSpPr>
          <p:cNvPr id="8" name="TextBox 7">
            <a:extLst>
              <a:ext uri="{FF2B5EF4-FFF2-40B4-BE49-F238E27FC236}">
                <a16:creationId xmlns:a16="http://schemas.microsoft.com/office/drawing/2014/main" id="{F17F34D2-8B4C-4FB4-B909-B7E2807D6F46}"/>
              </a:ext>
            </a:extLst>
          </p:cNvPr>
          <p:cNvSpPr txBox="1"/>
          <p:nvPr/>
        </p:nvSpPr>
        <p:spPr>
          <a:xfrm>
            <a:off x="350872" y="2885946"/>
            <a:ext cx="11770197"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не рекомендується включати до таблиці дані, які є результатом обчислення значень виразів;</a:t>
            </a:r>
          </a:p>
        </p:txBody>
      </p:sp>
      <p:sp>
        <p:nvSpPr>
          <p:cNvPr id="9" name="TextBox 8">
            <a:extLst>
              <a:ext uri="{FF2B5EF4-FFF2-40B4-BE49-F238E27FC236}">
                <a16:creationId xmlns:a16="http://schemas.microsoft.com/office/drawing/2014/main" id="{7A94B0A3-BA3B-41ED-A8D9-0CDD961A55F1}"/>
              </a:ext>
            </a:extLst>
          </p:cNvPr>
          <p:cNvSpPr txBox="1"/>
          <p:nvPr/>
        </p:nvSpPr>
        <p:spPr>
          <a:xfrm>
            <a:off x="350872" y="3945981"/>
            <a:ext cx="11770197"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у таблиці слід розміщувати всі необхідні дані;</a:t>
            </a:r>
          </a:p>
        </p:txBody>
      </p:sp>
      <p:sp>
        <p:nvSpPr>
          <p:cNvPr id="10" name="TextBox 9">
            <a:extLst>
              <a:ext uri="{FF2B5EF4-FFF2-40B4-BE49-F238E27FC236}">
                <a16:creationId xmlns:a16="http://schemas.microsoft.com/office/drawing/2014/main" id="{22715B23-875D-470A-A29E-B7E38A68F916}"/>
              </a:ext>
            </a:extLst>
          </p:cNvPr>
          <p:cNvSpPr txBox="1"/>
          <p:nvPr/>
        </p:nvSpPr>
        <p:spPr>
          <a:xfrm>
            <a:off x="350872" y="4575129"/>
            <a:ext cx="11770197" cy="1815882"/>
          </a:xfrm>
          <a:prstGeom prst="rect">
            <a:avLst/>
          </a:prstGeom>
          <a:solidFill>
            <a:srgbClr val="C55A11"/>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дані потрібно ділити на найменші логічні одиниці (наприклад, поля Ім’я і Прізвище, а не загальне поле ПІБ, поля Місто, Вулиця, Будинок, Квартира, а не загальне поле Адреса).</a:t>
            </a:r>
          </a:p>
        </p:txBody>
      </p:sp>
    </p:spTree>
    <p:extLst>
      <p:ext uri="{BB962C8B-B14F-4D97-AF65-F5344CB8AC3E}">
        <p14:creationId xmlns:p14="http://schemas.microsoft.com/office/powerpoint/2010/main" val="3080591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0569B1D-F417-428F-B019-C468A928D389}"/>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4. Визначення ключа таблиці.</a:t>
            </a:r>
          </a:p>
        </p:txBody>
      </p:sp>
      <p:sp>
        <p:nvSpPr>
          <p:cNvPr id="8" name="TextBox 7">
            <a:extLst>
              <a:ext uri="{FF2B5EF4-FFF2-40B4-BE49-F238E27FC236}">
                <a16:creationId xmlns:a16="http://schemas.microsoft.com/office/drawing/2014/main" id="{E1B59B9C-E369-4672-B3D8-B9D360C3FB83}"/>
              </a:ext>
            </a:extLst>
          </p:cNvPr>
          <p:cNvSpPr txBox="1"/>
          <p:nvPr/>
        </p:nvSpPr>
        <p:spPr>
          <a:xfrm>
            <a:off x="70929" y="1806681"/>
            <a:ext cx="5095334"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Кожна таблиця має містити поле або набір полів, які задаватимуть унікальне значення кожному запису в таблиці, за яким можна точно визначити потрібний запис. Таке поле або набір полів називають </a:t>
            </a:r>
            <a:r>
              <a:rPr lang="uk-UA" sz="2800" b="1" i="1" kern="0" dirty="0">
                <a:solidFill>
                  <a:srgbClr val="FFFF00"/>
                </a:solidFill>
              </a:rPr>
              <a:t>основним ключем</a:t>
            </a:r>
            <a:r>
              <a:rPr lang="uk-UA" sz="2800" b="1" i="1" kern="0" dirty="0">
                <a:solidFill>
                  <a:srgbClr val="FFFFFF"/>
                </a:solidFill>
              </a:rPr>
              <a:t>.</a:t>
            </a:r>
          </a:p>
        </p:txBody>
      </p:sp>
      <p:pic>
        <p:nvPicPr>
          <p:cNvPr id="9" name="Picture 2" descr="Ð ÐµÐ·ÑÐ»ÑÑÐ°Ñ Ð¿Ð¾ÑÑÐºÑ Ð·Ð¾Ð±ÑÐ°Ð¶ÐµÐ½Ñ Ð·Ð° Ð·Ð°Ð¿Ð¸ÑÐ¾Ð¼ &quot;relational database&quot;">
            <a:extLst>
              <a:ext uri="{FF2B5EF4-FFF2-40B4-BE49-F238E27FC236}">
                <a16:creationId xmlns:a16="http://schemas.microsoft.com/office/drawing/2014/main" id="{DB92A540-69B4-4D75-B8F2-D330B2771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09" y="1873967"/>
            <a:ext cx="6749583" cy="421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51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0569B1D-F417-428F-B019-C468A928D389}"/>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5. Визначення зв’язків між таблицями.</a:t>
            </a:r>
          </a:p>
        </p:txBody>
      </p:sp>
      <p:sp>
        <p:nvSpPr>
          <p:cNvPr id="8" name="TextBox 7">
            <a:extLst>
              <a:ext uri="{FF2B5EF4-FFF2-40B4-BE49-F238E27FC236}">
                <a16:creationId xmlns:a16="http://schemas.microsoft.com/office/drawing/2014/main" id="{E1B59B9C-E369-4672-B3D8-B9D360C3FB83}"/>
              </a:ext>
            </a:extLst>
          </p:cNvPr>
          <p:cNvSpPr txBox="1"/>
          <p:nvPr/>
        </p:nvSpPr>
        <p:spPr>
          <a:xfrm>
            <a:off x="70929" y="1806681"/>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Після розподілу даних у таблицях і визначення ключових полів необхідно вибрати схему для зв’язування даних у різних таблицях. Для цього слід визначити зв’язки між таблицями. Наприклад,</a:t>
            </a:r>
          </a:p>
        </p:txBody>
      </p:sp>
      <p:sp>
        <p:nvSpPr>
          <p:cNvPr id="9" name="Прямокутник 8">
            <a:extLst>
              <a:ext uri="{FF2B5EF4-FFF2-40B4-BE49-F238E27FC236}">
                <a16:creationId xmlns:a16="http://schemas.microsoft.com/office/drawing/2014/main" id="{58474271-4184-4FE6-AA82-8838B6A456E3}"/>
              </a:ext>
            </a:extLst>
          </p:cNvPr>
          <p:cNvSpPr/>
          <p:nvPr/>
        </p:nvSpPr>
        <p:spPr>
          <a:xfrm>
            <a:off x="70927" y="3751723"/>
            <a:ext cx="5972332" cy="10116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Автор — Книжка</a:t>
            </a:r>
          </a:p>
        </p:txBody>
      </p:sp>
      <p:sp>
        <p:nvSpPr>
          <p:cNvPr id="10" name="Прямокутник 9">
            <a:extLst>
              <a:ext uri="{FF2B5EF4-FFF2-40B4-BE49-F238E27FC236}">
                <a16:creationId xmlns:a16="http://schemas.microsoft.com/office/drawing/2014/main" id="{58BDDFB6-CA71-4E2B-9C85-36E609759F93}"/>
              </a:ext>
            </a:extLst>
          </p:cNvPr>
          <p:cNvSpPr/>
          <p:nvPr/>
        </p:nvSpPr>
        <p:spPr>
          <a:xfrm>
            <a:off x="6148739" y="3751723"/>
            <a:ext cx="5972332" cy="10116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Видавництво — Книжка</a:t>
            </a:r>
          </a:p>
        </p:txBody>
      </p:sp>
      <p:sp>
        <p:nvSpPr>
          <p:cNvPr id="13" name="Прямокутник 12">
            <a:extLst>
              <a:ext uri="{FF2B5EF4-FFF2-40B4-BE49-F238E27FC236}">
                <a16:creationId xmlns:a16="http://schemas.microsoft.com/office/drawing/2014/main" id="{81440B0E-27FF-4A12-99FA-9545A714C0DC}"/>
              </a:ext>
            </a:extLst>
          </p:cNvPr>
          <p:cNvSpPr/>
          <p:nvPr/>
        </p:nvSpPr>
        <p:spPr>
          <a:xfrm>
            <a:off x="70927" y="4892546"/>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зв’язок 1:</a:t>
            </a:r>
            <a:r>
              <a:rPr lang="en-AU" sz="3200" b="1" i="1" kern="0" dirty="0">
                <a:solidFill>
                  <a:srgbClr val="FFFFFF"/>
                </a:solidFill>
              </a:rPr>
              <a:t>N</a:t>
            </a:r>
            <a:endParaRPr lang="uk-UA" sz="3200" b="1" i="1" kern="0" dirty="0">
              <a:solidFill>
                <a:srgbClr val="FFFFFF"/>
              </a:solidFill>
            </a:endParaRPr>
          </a:p>
        </p:txBody>
      </p:sp>
      <p:sp>
        <p:nvSpPr>
          <p:cNvPr id="14" name="Прямокутник 13">
            <a:extLst>
              <a:ext uri="{FF2B5EF4-FFF2-40B4-BE49-F238E27FC236}">
                <a16:creationId xmlns:a16="http://schemas.microsoft.com/office/drawing/2014/main" id="{739EECAA-63F1-43C6-BF0D-192857F13F18}"/>
              </a:ext>
            </a:extLst>
          </p:cNvPr>
          <p:cNvSpPr/>
          <p:nvPr/>
        </p:nvSpPr>
        <p:spPr>
          <a:xfrm>
            <a:off x="6148739" y="4892546"/>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зв’язок 1:</a:t>
            </a:r>
            <a:r>
              <a:rPr lang="en-AU" sz="3200" b="1" i="1" kern="0" dirty="0">
                <a:solidFill>
                  <a:srgbClr val="FFFFFF"/>
                </a:solidFill>
              </a:rPr>
              <a:t>N</a:t>
            </a:r>
            <a:endParaRPr lang="uk-UA" sz="3200" b="1" i="1" kern="0" dirty="0">
              <a:solidFill>
                <a:srgbClr val="FFFFFF"/>
              </a:solidFill>
            </a:endParaRPr>
          </a:p>
        </p:txBody>
      </p:sp>
    </p:spTree>
    <p:extLst>
      <p:ext uri="{BB962C8B-B14F-4D97-AF65-F5344CB8AC3E}">
        <p14:creationId xmlns:p14="http://schemas.microsoft.com/office/powerpoint/2010/main" val="861939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0569B1D-F417-428F-B019-C468A928D389}"/>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6. Оновлення структури бази даних.</a:t>
            </a:r>
          </a:p>
        </p:txBody>
      </p:sp>
      <p:sp>
        <p:nvSpPr>
          <p:cNvPr id="8" name="TextBox 7">
            <a:extLst>
              <a:ext uri="{FF2B5EF4-FFF2-40B4-BE49-F238E27FC236}">
                <a16:creationId xmlns:a16="http://schemas.microsoft.com/office/drawing/2014/main" id="{E1B59B9C-E369-4672-B3D8-B9D360C3FB83}"/>
              </a:ext>
            </a:extLst>
          </p:cNvPr>
          <p:cNvSpPr txBox="1"/>
          <p:nvPr/>
        </p:nvSpPr>
        <p:spPr>
          <a:xfrm>
            <a:off x="70929" y="1806681"/>
            <a:ext cx="4745620"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Після опису таблиць, полів і зв’язків необхідно ще раз переглянути структуру бази даних і виявити можливі недоліки. Крім того, потрібно виключити з таблиць усі можливі повторення даних.</a:t>
            </a:r>
          </a:p>
        </p:txBody>
      </p:sp>
      <p:pic>
        <p:nvPicPr>
          <p:cNvPr id="10" name="Picture 2" descr="Ð ÐµÐ·ÑÐ»ÑÑÐ°Ñ Ð¿Ð¾ÑÑÐºÑ Ð·Ð¾Ð±ÑÐ°Ð¶ÐµÐ½Ñ Ð·Ð° Ð·Ð°Ð¿Ð¸ÑÐ¾Ð¼ &quot;relational database&quot;">
            <a:extLst>
              <a:ext uri="{FF2B5EF4-FFF2-40B4-BE49-F238E27FC236}">
                <a16:creationId xmlns:a16="http://schemas.microsoft.com/office/drawing/2014/main" id="{06984231-0C45-4AEC-9B4D-8D84A5454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1" t="-484" r="3235"/>
          <a:stretch/>
        </p:blipFill>
        <p:spPr bwMode="auto">
          <a:xfrm>
            <a:off x="4937760" y="1806681"/>
            <a:ext cx="7183311"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06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 відміну від таблиць табличного процесора, таблиці баз даних мають чітко визначену структуру, яка формується в режимі конструктора таблиць.</a:t>
            </a:r>
          </a:p>
        </p:txBody>
      </p:sp>
      <p:sp>
        <p:nvSpPr>
          <p:cNvPr id="7" name="TextBox 6">
            <a:extLst>
              <a:ext uri="{FF2B5EF4-FFF2-40B4-BE49-F238E27FC236}">
                <a16:creationId xmlns:a16="http://schemas.microsoft.com/office/drawing/2014/main" id="{22B2D75B-7699-44A0-8DAC-1A59915209FE}"/>
              </a:ext>
            </a:extLst>
          </p:cNvPr>
          <p:cNvSpPr txBox="1"/>
          <p:nvPr/>
        </p:nvSpPr>
        <p:spPr>
          <a:xfrm>
            <a:off x="1403648" y="2664046"/>
            <a:ext cx="4082752" cy="3108543"/>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Структура</a:t>
            </a:r>
          </a:p>
          <a:p>
            <a:pPr lvl="0" algn="ctr" fontAlgn="base">
              <a:spcBef>
                <a:spcPct val="0"/>
              </a:spcBef>
              <a:spcAft>
                <a:spcPct val="0"/>
              </a:spcAft>
              <a:defRPr/>
            </a:pPr>
            <a:r>
              <a:rPr lang="uk-UA" sz="2800" b="1" i="1" kern="0" dirty="0">
                <a:solidFill>
                  <a:srgbClr val="FFFF00"/>
                </a:solidFill>
              </a:rPr>
              <a:t>таблиці </a:t>
            </a:r>
            <a:r>
              <a:rPr lang="uk-UA" sz="2800" b="1" i="1" kern="0" dirty="0">
                <a:solidFill>
                  <a:srgbClr val="FFFFFF"/>
                </a:solidFill>
              </a:rPr>
              <a:t>— це набір поіменованих полів, у яких описують властивості об’єктів</a:t>
            </a:r>
            <a:endParaRPr kumimoji="0" lang="uk-UA" sz="2800" b="1" i="1" u="none" strike="noStrike" kern="0" cap="none" spc="0" normalizeH="0" baseline="0" dirty="0">
              <a:ln>
                <a:noFill/>
              </a:ln>
              <a:solidFill>
                <a:srgbClr val="FFFFFF"/>
              </a:solidFill>
              <a:effectLst/>
              <a:uLnTx/>
              <a:uFillTx/>
              <a:latin typeface="Verdana"/>
            </a:endParaRPr>
          </a:p>
        </p:txBody>
      </p:sp>
      <p:pic>
        <p:nvPicPr>
          <p:cNvPr id="8" name="Picture 2">
            <a:extLst>
              <a:ext uri="{FF2B5EF4-FFF2-40B4-BE49-F238E27FC236}">
                <a16:creationId xmlns:a16="http://schemas.microsoft.com/office/drawing/2014/main" id="{D43C4A29-81F3-404A-90D9-FC93A5D77D6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p:blipFill>
        <p:spPr bwMode="auto">
          <a:xfrm>
            <a:off x="0" y="2664046"/>
            <a:ext cx="1434688" cy="14346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ÐÐ¾Ð²âÑÐ·Ð°Ð½Ðµ Ð·Ð¾Ð±ÑÐ°Ð¶ÐµÐ½Ð½Ñ">
            <a:extLst>
              <a:ext uri="{FF2B5EF4-FFF2-40B4-BE49-F238E27FC236}">
                <a16:creationId xmlns:a16="http://schemas.microsoft.com/office/drawing/2014/main" id="{77A3BACC-1B86-47E7-898B-9093016CB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957" y="2664046"/>
            <a:ext cx="6435194" cy="361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91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режимі конструктора не передбачено введення, редагування та перегляд даних таблиці, його використовують лише для створення та зміни структури таблиці.</a:t>
            </a:r>
          </a:p>
        </p:txBody>
      </p:sp>
      <p:pic>
        <p:nvPicPr>
          <p:cNvPr id="3" name="Рисунок 2">
            <a:extLst>
              <a:ext uri="{FF2B5EF4-FFF2-40B4-BE49-F238E27FC236}">
                <a16:creationId xmlns:a16="http://schemas.microsoft.com/office/drawing/2014/main" id="{EC28F30D-90FA-4B27-8CEE-F4BB6B62944B}"/>
              </a:ext>
            </a:extLst>
          </p:cNvPr>
          <p:cNvPicPr>
            <a:picLocks noChangeAspect="1"/>
          </p:cNvPicPr>
          <p:nvPr/>
        </p:nvPicPr>
        <p:blipFill>
          <a:blip r:embed="rId3"/>
          <a:stretch>
            <a:fillRect/>
          </a:stretch>
        </p:blipFill>
        <p:spPr>
          <a:xfrm>
            <a:off x="166688" y="3124951"/>
            <a:ext cx="11858625" cy="3324225"/>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id="{B5438E47-6663-4A2F-B1B0-C9E6D4053722}"/>
              </a:ext>
            </a:extLst>
          </p:cNvPr>
          <p:cNvSpPr/>
          <p:nvPr/>
        </p:nvSpPr>
        <p:spPr>
          <a:xfrm>
            <a:off x="247202" y="3904592"/>
            <a:ext cx="682438" cy="847747"/>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3" name="Стрілка вліво 20">
            <a:extLst>
              <a:ext uri="{FF2B5EF4-FFF2-40B4-BE49-F238E27FC236}">
                <a16:creationId xmlns:a16="http://schemas.microsoft.com/office/drawing/2014/main" id="{61FE0451-D8A2-46E8-86B3-E59FC44D4AEA}"/>
              </a:ext>
            </a:extLst>
          </p:cNvPr>
          <p:cNvSpPr/>
          <p:nvPr/>
        </p:nvSpPr>
        <p:spPr>
          <a:xfrm rot="18900000">
            <a:off x="648823" y="349501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0" u="none" strike="noStrike" kern="0" cap="none" spc="0" normalizeH="0" baseline="0" noProof="0" dirty="0">
                <a:ln>
                  <a:noFill/>
                </a:ln>
                <a:solidFill>
                  <a:srgbClr val="FFFFFF"/>
                </a:solidFill>
                <a:effectLst/>
                <a:uLnTx/>
                <a:uFillTx/>
                <a:latin typeface="Verdana"/>
                <a:ea typeface="+mn-ea"/>
                <a:cs typeface="+mn-cs"/>
              </a:rPr>
              <a:t>1</a:t>
            </a:r>
          </a:p>
        </p:txBody>
      </p:sp>
      <p:sp>
        <p:nvSpPr>
          <p:cNvPr id="14" name="Прямокутник 13">
            <a:extLst>
              <a:ext uri="{FF2B5EF4-FFF2-40B4-BE49-F238E27FC236}">
                <a16:creationId xmlns:a16="http://schemas.microsoft.com/office/drawing/2014/main" id="{80BCF48F-DF06-4C42-A09B-8C068E00501D}"/>
              </a:ext>
            </a:extLst>
          </p:cNvPr>
          <p:cNvSpPr/>
          <p:nvPr/>
        </p:nvSpPr>
        <p:spPr>
          <a:xfrm>
            <a:off x="247202" y="5265419"/>
            <a:ext cx="2003238" cy="533401"/>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5" name="Стрілка вліво 20">
            <a:extLst>
              <a:ext uri="{FF2B5EF4-FFF2-40B4-BE49-F238E27FC236}">
                <a16:creationId xmlns:a16="http://schemas.microsoft.com/office/drawing/2014/main" id="{6060C089-BE59-41F7-AE18-D71425C1BDB0}"/>
              </a:ext>
            </a:extLst>
          </p:cNvPr>
          <p:cNvSpPr/>
          <p:nvPr/>
        </p:nvSpPr>
        <p:spPr>
          <a:xfrm rot="18900000">
            <a:off x="1004900" y="465294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uk-UA" sz="2400" b="1" kern="0" dirty="0">
                <a:solidFill>
                  <a:srgbClr val="FFFFFF"/>
                </a:solidFill>
                <a:latin typeface="Verdana"/>
              </a:rPr>
              <a:t>2</a:t>
            </a: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726450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500"/>
                                        <p:tgtEl>
                                          <p:spTgt spid="12"/>
                                        </p:tgtEl>
                                      </p:cBhvr>
                                    </p:animEffect>
                                  </p:childTnLst>
                                </p:cTn>
                              </p:par>
                            </p:childTnLst>
                          </p:cTn>
                        </p:par>
                        <p:par>
                          <p:cTn id="22" fill="hold">
                            <p:stCondLst>
                              <p:cond delay="4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1000"/>
                                        <p:tgtEl>
                                          <p:spTgt spid="15"/>
                                        </p:tgtEl>
                                      </p:cBhvr>
                                    </p:animEffect>
                                  </p:childTnLst>
                                </p:cTn>
                              </p:par>
                            </p:childTnLst>
                          </p:cTn>
                        </p:par>
                        <p:par>
                          <p:cTn id="26" fill="hold">
                            <p:stCondLst>
                              <p:cond delay="5500"/>
                            </p:stCondLst>
                            <p:childTnLst>
                              <p:par>
                                <p:cTn id="27" presetID="21"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Створення структури таблиці як об’єкта бази даних передбачає такі дії.</a:t>
            </a:r>
          </a:p>
        </p:txBody>
      </p:sp>
      <p:sp>
        <p:nvSpPr>
          <p:cNvPr id="7" name="TextBox 6">
            <a:extLst>
              <a:ext uri="{FF2B5EF4-FFF2-40B4-BE49-F238E27FC236}">
                <a16:creationId xmlns:a16="http://schemas.microsoft.com/office/drawing/2014/main" id="{262415F1-839C-4A96-9B78-49018D8C4515}"/>
              </a:ext>
            </a:extLst>
          </p:cNvPr>
          <p:cNvSpPr txBox="1"/>
          <p:nvPr/>
        </p:nvSpPr>
        <p:spPr>
          <a:xfrm>
            <a:off x="247202" y="2235532"/>
            <a:ext cx="11874948" cy="129266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600" b="1" i="1" kern="0" dirty="0">
                <a:solidFill>
                  <a:srgbClr val="FFFFFF"/>
                </a:solidFill>
              </a:rPr>
              <a:t>Визначення параметрів (атрибутів), що характеризуватимуть властивості об’єкта і значення яких будуть занесені до полів конкретної   таблиці бази даних.</a:t>
            </a:r>
          </a:p>
        </p:txBody>
      </p:sp>
      <p:sp>
        <p:nvSpPr>
          <p:cNvPr id="8" name="TextBox 7">
            <a:extLst>
              <a:ext uri="{FF2B5EF4-FFF2-40B4-BE49-F238E27FC236}">
                <a16:creationId xmlns:a16="http://schemas.microsoft.com/office/drawing/2014/main" id="{D54561E9-4F78-4DCC-80EA-72D15B5E44A0}"/>
              </a:ext>
            </a:extLst>
          </p:cNvPr>
          <p:cNvSpPr txBox="1"/>
          <p:nvPr/>
        </p:nvSpPr>
        <p:spPr>
          <a:xfrm>
            <a:off x="247202" y="3612856"/>
            <a:ext cx="11874948"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600" b="1" i="1" kern="0" dirty="0">
                <a:solidFill>
                  <a:srgbClr val="FFFFFF"/>
                </a:solidFill>
              </a:rPr>
              <a:t>Надання унікального імені кожному полю таблиці, яке будується за певними правилами.</a:t>
            </a:r>
          </a:p>
        </p:txBody>
      </p:sp>
      <p:sp>
        <p:nvSpPr>
          <p:cNvPr id="9" name="TextBox 8">
            <a:extLst>
              <a:ext uri="{FF2B5EF4-FFF2-40B4-BE49-F238E27FC236}">
                <a16:creationId xmlns:a16="http://schemas.microsoft.com/office/drawing/2014/main" id="{64F9F9E0-F0C3-469A-99D6-E28B8B9DC941}"/>
              </a:ext>
            </a:extLst>
          </p:cNvPr>
          <p:cNvSpPr txBox="1"/>
          <p:nvPr/>
        </p:nvSpPr>
        <p:spPr>
          <a:xfrm>
            <a:off x="247202" y="4590070"/>
            <a:ext cx="11874948"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600" b="1" i="1" kern="0" dirty="0">
                <a:solidFill>
                  <a:srgbClr val="FFFFFF"/>
                </a:solidFill>
              </a:rPr>
              <a:t>Визначення формату подання даних у кожному полі, тобто типу даних та необхідних обмежень.</a:t>
            </a:r>
          </a:p>
        </p:txBody>
      </p:sp>
      <p:sp>
        <p:nvSpPr>
          <p:cNvPr id="10" name="TextBox 9">
            <a:extLst>
              <a:ext uri="{FF2B5EF4-FFF2-40B4-BE49-F238E27FC236}">
                <a16:creationId xmlns:a16="http://schemas.microsoft.com/office/drawing/2014/main" id="{33389DBD-7064-41D6-B255-FE3A7D1611DF}"/>
              </a:ext>
            </a:extLst>
          </p:cNvPr>
          <p:cNvSpPr txBox="1"/>
          <p:nvPr/>
        </p:nvSpPr>
        <p:spPr>
          <a:xfrm>
            <a:off x="247202" y="5567284"/>
            <a:ext cx="11874948" cy="892552"/>
          </a:xfrm>
          <a:prstGeom prst="rect">
            <a:avLst/>
          </a:prstGeom>
          <a:solidFill>
            <a:srgbClr val="C55A11"/>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600" b="1" i="1" kern="0" dirty="0">
                <a:solidFill>
                  <a:srgbClr val="FFFFFF"/>
                </a:solidFill>
              </a:rPr>
              <a:t>Визначення ключового поля чи сукупності ключових полів.</a:t>
            </a:r>
          </a:p>
        </p:txBody>
      </p:sp>
    </p:spTree>
    <p:extLst>
      <p:ext uri="{BB962C8B-B14F-4D97-AF65-F5344CB8AC3E}">
        <p14:creationId xmlns:p14="http://schemas.microsoft.com/office/powerpoint/2010/main" val="207628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Існують ключі двох типів: </a:t>
            </a:r>
          </a:p>
        </p:txBody>
      </p:sp>
      <p:sp>
        <p:nvSpPr>
          <p:cNvPr id="7" name="Прямокутник 6">
            <a:extLst>
              <a:ext uri="{FF2B5EF4-FFF2-40B4-BE49-F238E27FC236}">
                <a16:creationId xmlns:a16="http://schemas.microsoft.com/office/drawing/2014/main" id="{A88E6499-5A7D-4590-84CE-AD57790F56BA}"/>
              </a:ext>
            </a:extLst>
          </p:cNvPr>
          <p:cNvSpPr/>
          <p:nvPr/>
        </p:nvSpPr>
        <p:spPr>
          <a:xfrm>
            <a:off x="70929" y="1833723"/>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первинні</a:t>
            </a:r>
          </a:p>
        </p:txBody>
      </p:sp>
      <p:sp>
        <p:nvSpPr>
          <p:cNvPr id="8" name="Прямокутник 7">
            <a:extLst>
              <a:ext uri="{FF2B5EF4-FFF2-40B4-BE49-F238E27FC236}">
                <a16:creationId xmlns:a16="http://schemas.microsoft.com/office/drawing/2014/main" id="{CF715FAA-A513-4D52-9BE8-CD12D3BACB50}"/>
              </a:ext>
            </a:extLst>
          </p:cNvPr>
          <p:cNvSpPr/>
          <p:nvPr/>
        </p:nvSpPr>
        <p:spPr>
          <a:xfrm>
            <a:off x="6148741" y="1833723"/>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вторинні (зовнішні)</a:t>
            </a:r>
          </a:p>
        </p:txBody>
      </p:sp>
      <p:sp>
        <p:nvSpPr>
          <p:cNvPr id="9" name="TextBox 8">
            <a:extLst>
              <a:ext uri="{FF2B5EF4-FFF2-40B4-BE49-F238E27FC236}">
                <a16:creationId xmlns:a16="http://schemas.microsoft.com/office/drawing/2014/main" id="{1FA3B790-5095-47DD-A191-FBDA405F8999}"/>
              </a:ext>
            </a:extLst>
          </p:cNvPr>
          <p:cNvSpPr txBox="1"/>
          <p:nvPr/>
        </p:nvSpPr>
        <p:spPr>
          <a:xfrm>
            <a:off x="70929" y="3259478"/>
            <a:ext cx="597233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для таблиці визначені ключові поля, то </a:t>
            </a:r>
            <a:r>
              <a:rPr lang="en-AU" sz="2800" b="1" i="1" kern="0" dirty="0">
                <a:solidFill>
                  <a:srgbClr val="FFFF00"/>
                </a:solidFill>
              </a:rPr>
              <a:t>MS Access </a:t>
            </a:r>
            <a:r>
              <a:rPr lang="uk-UA" sz="2800" b="1" i="1" kern="0" dirty="0">
                <a:solidFill>
                  <a:srgbClr val="FFFFFF"/>
                </a:solidFill>
              </a:rPr>
              <a:t>запобігає дублюванню або введенню порожніх значень у ці поля.</a:t>
            </a:r>
          </a:p>
        </p:txBody>
      </p:sp>
      <p:pic>
        <p:nvPicPr>
          <p:cNvPr id="10" name="Picture 2" descr="Ð ÐµÐ·ÑÐ»ÑÑÐ°Ñ Ð¿Ð¾ÑÑÐºÑ Ð·Ð¾Ð±ÑÐ°Ð¶ÐµÐ½Ñ Ð·Ð° Ð·Ð°Ð¿Ð¸ÑÐ¾Ð¼ &quot;relational database&quot;">
            <a:extLst>
              <a:ext uri="{FF2B5EF4-FFF2-40B4-BE49-F238E27FC236}">
                <a16:creationId xmlns:a16="http://schemas.microsoft.com/office/drawing/2014/main" id="{A807AE16-4857-4DE9-B1EA-638E89C65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95"/>
          <a:stretch/>
        </p:blipFill>
        <p:spPr bwMode="auto">
          <a:xfrm>
            <a:off x="6148740" y="3259476"/>
            <a:ext cx="5972331" cy="267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44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Первинний ключ </a:t>
            </a:r>
            <a:r>
              <a:rPr lang="uk-UA" sz="2800" b="1" i="1" kern="0" dirty="0">
                <a:solidFill>
                  <a:srgbClr val="FFFFFF"/>
                </a:solidFill>
              </a:rPr>
              <a:t>— це одне або кілька полів  (стовпців), комбінація значень яких однозначно визначає кожний запис у таблиці. </a:t>
            </a:r>
          </a:p>
        </p:txBody>
      </p:sp>
      <p:pic>
        <p:nvPicPr>
          <p:cNvPr id="7" name="Picture 2" descr="key, real estate icon">
            <a:extLst>
              <a:ext uri="{FF2B5EF4-FFF2-40B4-BE49-F238E27FC236}">
                <a16:creationId xmlns:a16="http://schemas.microsoft.com/office/drawing/2014/main" id="{A791A68D-B34F-4D83-A0FD-EFE3EAC6D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538" y="2736502"/>
            <a:ext cx="3682843" cy="3682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37342-7AC4-4B2C-908B-101730D79D47}"/>
              </a:ext>
            </a:extLst>
          </p:cNvPr>
          <p:cNvSpPr txBox="1"/>
          <p:nvPr/>
        </p:nvSpPr>
        <p:spPr>
          <a:xfrm>
            <a:off x="72008" y="2736502"/>
            <a:ext cx="7711025"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Первинний ключ не допускає значень </a:t>
            </a:r>
            <a:r>
              <a:rPr lang="en-AU" sz="2800" b="1" i="1" kern="0" dirty="0">
                <a:solidFill>
                  <a:srgbClr val="FFFFFF"/>
                </a:solidFill>
              </a:rPr>
              <a:t>Null </a:t>
            </a:r>
            <a:r>
              <a:rPr lang="uk-UA" sz="2800" b="1" i="1" kern="0" dirty="0">
                <a:solidFill>
                  <a:srgbClr val="FFFFFF"/>
                </a:solidFill>
              </a:rPr>
              <a:t>і завжди повинен мати унікальний індекс. </a:t>
            </a:r>
          </a:p>
          <a:p>
            <a:pPr lvl="0" indent="457189" algn="just" fontAlgn="base">
              <a:spcBef>
                <a:spcPct val="0"/>
              </a:spcBef>
              <a:spcAft>
                <a:spcPct val="0"/>
              </a:spcAft>
              <a:defRPr/>
            </a:pPr>
            <a:r>
              <a:rPr lang="uk-UA" sz="2800" b="1" i="1" kern="0" dirty="0">
                <a:solidFill>
                  <a:srgbClr val="FFFFFF"/>
                </a:solidFill>
              </a:rPr>
              <a:t>Первинний ключ використовується для зв’язування таблиці із зовнішніми ключами в інших таблицях.</a:t>
            </a:r>
          </a:p>
        </p:txBody>
      </p:sp>
    </p:spTree>
    <p:extLst>
      <p:ext uri="{BB962C8B-B14F-4D97-AF65-F5344CB8AC3E}">
        <p14:creationId xmlns:p14="http://schemas.microsoft.com/office/powerpoint/2010/main" val="3858655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a:t>
            </a:r>
            <a:r>
              <a:rPr lang="uk-UA" sz="2800" b="1" i="1" kern="0" dirty="0">
                <a:solidFill>
                  <a:srgbClr val="FFFF00"/>
                </a:solidFill>
              </a:rPr>
              <a:t>один­-до-одного</a:t>
            </a:r>
            <a:r>
              <a:rPr lang="uk-UA" sz="2800" b="1" i="1" kern="0" dirty="0">
                <a:solidFill>
                  <a:srgbClr val="FFFFFF"/>
                </a:solidFill>
              </a:rPr>
              <a:t>» (1:1) означає, що в кожний момент часу кожному екземпляру сутності  А відповідає 1 або 0 екземплярів сутності Б;</a:t>
            </a:r>
          </a:p>
        </p:txBody>
      </p:sp>
      <p:graphicFrame>
        <p:nvGraphicFramePr>
          <p:cNvPr id="7" name="Group 157">
            <a:extLst>
              <a:ext uri="{FF2B5EF4-FFF2-40B4-BE49-F238E27FC236}">
                <a16:creationId xmlns:a16="http://schemas.microsoft.com/office/drawing/2014/main" id="{86E8903C-C82C-4763-8393-C80EF3398AC0}"/>
              </a:ext>
            </a:extLst>
          </p:cNvPr>
          <p:cNvGraphicFramePr>
            <a:graphicFrameLocks noGrp="1"/>
          </p:cNvGraphicFramePr>
          <p:nvPr/>
        </p:nvGraphicFramePr>
        <p:xfrm>
          <a:off x="697754" y="4798419"/>
          <a:ext cx="3819958" cy="1665000"/>
        </p:xfrm>
        <a:graphic>
          <a:graphicData uri="http://schemas.openxmlformats.org/drawingml/2006/table">
            <a:tbl>
              <a:tblPr/>
              <a:tblGrid>
                <a:gridCol w="750117">
                  <a:extLst>
                    <a:ext uri="{9D8B030D-6E8A-4147-A177-3AD203B41FA5}">
                      <a16:colId xmlns:a16="http://schemas.microsoft.com/office/drawing/2014/main" val="263973151"/>
                    </a:ext>
                  </a:extLst>
                </a:gridCol>
                <a:gridCol w="1498064">
                  <a:extLst>
                    <a:ext uri="{9D8B030D-6E8A-4147-A177-3AD203B41FA5}">
                      <a16:colId xmlns:a16="http://schemas.microsoft.com/office/drawing/2014/main" val="2235556978"/>
                    </a:ext>
                  </a:extLst>
                </a:gridCol>
                <a:gridCol w="1571777">
                  <a:extLst>
                    <a:ext uri="{9D8B030D-6E8A-4147-A177-3AD203B41FA5}">
                      <a16:colId xmlns:a16="http://schemas.microsoft.com/office/drawing/2014/main" val="4222079349"/>
                    </a:ext>
                  </a:extLst>
                </a:gridCol>
              </a:tblGrid>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Код</a:t>
                      </a: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Прізвище</a:t>
                      </a: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Ім'я</a:t>
                      </a: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2177398260"/>
                  </a:ext>
                </a:extLst>
              </a:tr>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1</a:t>
                      </a: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dirty="0">
                          <a:ln>
                            <a:noFill/>
                          </a:ln>
                          <a:solidFill>
                            <a:schemeClr val="tx1"/>
                          </a:solidFill>
                          <a:effectLst/>
                          <a:latin typeface="Arial" panose="020B0604020202020204" pitchFamily="34" charset="0"/>
                        </a:rPr>
                        <a:t>Іванов</a:t>
                      </a: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Кузьма</a:t>
                      </a: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138065121"/>
                  </a:ext>
                </a:extLst>
              </a:tr>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2</a:t>
                      </a: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dirty="0">
                          <a:ln>
                            <a:noFill/>
                          </a:ln>
                          <a:solidFill>
                            <a:schemeClr val="tx1"/>
                          </a:solidFill>
                          <a:effectLst/>
                          <a:latin typeface="Arial" panose="020B0604020202020204" pitchFamily="34" charset="0"/>
                        </a:rPr>
                        <a:t>Петров</a:t>
                      </a: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Василь</a:t>
                      </a: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390335551"/>
                  </a:ext>
                </a:extLst>
              </a:tr>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900" b="0" i="0" u="none" strike="noStrike" cap="none" normalizeH="0" baseline="0">
                          <a:ln>
                            <a:noFill/>
                          </a:ln>
                          <a:solidFill>
                            <a:schemeClr val="tx1"/>
                          </a:solidFill>
                          <a:effectLst/>
                          <a:latin typeface="Arial" panose="020B0604020202020204" pitchFamily="34" charset="0"/>
                        </a:rPr>
                        <a:t>…</a:t>
                      </a:r>
                      <a:endParaRPr kumimoji="0" lang="ru-RU" altLang="uk-UA" sz="1900" b="0" i="0" u="none" strike="noStrike" cap="none" normalizeH="0" baseline="0">
                        <a:ln>
                          <a:noFill/>
                        </a:ln>
                        <a:solidFill>
                          <a:schemeClr val="tx1"/>
                        </a:solidFill>
                        <a:effectLst/>
                        <a:latin typeface="Arial" panose="020B0604020202020204" pitchFamily="34" charset="0"/>
                      </a:endParaRP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a:ln>
                          <a:noFill/>
                        </a:ln>
                        <a:solidFill>
                          <a:schemeClr val="tx1"/>
                        </a:solidFill>
                        <a:effectLst/>
                        <a:latin typeface="Arial" panose="020B0604020202020204" pitchFamily="34" charset="0"/>
                      </a:endParaRP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dirty="0">
                        <a:ln>
                          <a:noFill/>
                        </a:ln>
                        <a:solidFill>
                          <a:schemeClr val="tx1"/>
                        </a:solidFill>
                        <a:effectLst/>
                        <a:latin typeface="Arial" panose="020B0604020202020204" pitchFamily="34" charset="0"/>
                      </a:endParaRP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429669810"/>
                  </a:ext>
                </a:extLst>
              </a:tr>
            </a:tbl>
          </a:graphicData>
        </a:graphic>
      </p:graphicFrame>
      <p:graphicFrame>
        <p:nvGraphicFramePr>
          <p:cNvPr id="8" name="Group 239">
            <a:extLst>
              <a:ext uri="{FF2B5EF4-FFF2-40B4-BE49-F238E27FC236}">
                <a16:creationId xmlns:a16="http://schemas.microsoft.com/office/drawing/2014/main" id="{2132AB1E-726C-43CB-9D93-DFA01CB8958E}"/>
              </a:ext>
            </a:extLst>
          </p:cNvPr>
          <p:cNvGraphicFramePr>
            <a:graphicFrameLocks noGrp="1"/>
          </p:cNvGraphicFramePr>
          <p:nvPr/>
        </p:nvGraphicFramePr>
        <p:xfrm>
          <a:off x="4849497" y="4796831"/>
          <a:ext cx="7069976" cy="1666588"/>
        </p:xfrm>
        <a:graphic>
          <a:graphicData uri="http://schemas.openxmlformats.org/drawingml/2006/table">
            <a:tbl>
              <a:tblPr/>
              <a:tblGrid>
                <a:gridCol w="833294">
                  <a:extLst>
                    <a:ext uri="{9D8B030D-6E8A-4147-A177-3AD203B41FA5}">
                      <a16:colId xmlns:a16="http://schemas.microsoft.com/office/drawing/2014/main" val="1401962913"/>
                    </a:ext>
                  </a:extLst>
                </a:gridCol>
                <a:gridCol w="2204756">
                  <a:extLst>
                    <a:ext uri="{9D8B030D-6E8A-4147-A177-3AD203B41FA5}">
                      <a16:colId xmlns:a16="http://schemas.microsoft.com/office/drawing/2014/main" val="2791799368"/>
                    </a:ext>
                  </a:extLst>
                </a:gridCol>
                <a:gridCol w="4031926">
                  <a:extLst>
                    <a:ext uri="{9D8B030D-6E8A-4147-A177-3AD203B41FA5}">
                      <a16:colId xmlns:a16="http://schemas.microsoft.com/office/drawing/2014/main" val="3238407442"/>
                    </a:ext>
                  </a:extLst>
                </a:gridCol>
              </a:tblGrid>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Код</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Рік народження</a:t>
                      </a: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Адреса</a:t>
                      </a: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3809858153"/>
                  </a:ext>
                </a:extLst>
              </a:tr>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1</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dirty="0">
                          <a:ln>
                            <a:noFill/>
                          </a:ln>
                          <a:solidFill>
                            <a:schemeClr val="tx1"/>
                          </a:solidFill>
                          <a:effectLst/>
                          <a:latin typeface="Arial" panose="020B0604020202020204" pitchFamily="34" charset="0"/>
                        </a:rPr>
                        <a:t>1992</a:t>
                      </a: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Шевченка, б.20, кв. 6</a:t>
                      </a: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428968561"/>
                  </a:ext>
                </a:extLst>
              </a:tr>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2</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1993</a:t>
                      </a: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Франка вул., б. 30, кв. 18</a:t>
                      </a: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917515664"/>
                  </a:ext>
                </a:extLst>
              </a:tr>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dirty="0">
                        <a:ln>
                          <a:noFill/>
                        </a:ln>
                        <a:solidFill>
                          <a:schemeClr val="tx1"/>
                        </a:solidFill>
                        <a:effectLst/>
                        <a:latin typeface="Arial" panose="020B0604020202020204" pitchFamily="34" charset="0"/>
                      </a:endParaRP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dirty="0">
                        <a:ln>
                          <a:noFill/>
                        </a:ln>
                        <a:solidFill>
                          <a:schemeClr val="tx1"/>
                        </a:solidFill>
                        <a:effectLst/>
                        <a:latin typeface="Arial" panose="020B0604020202020204" pitchFamily="34" charset="0"/>
                      </a:endParaRP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950493971"/>
                  </a:ext>
                </a:extLst>
              </a:tr>
            </a:tbl>
          </a:graphicData>
        </a:graphic>
      </p:graphicFrame>
      <p:sp>
        <p:nvSpPr>
          <p:cNvPr id="9" name="Freeform 163">
            <a:extLst>
              <a:ext uri="{FF2B5EF4-FFF2-40B4-BE49-F238E27FC236}">
                <a16:creationId xmlns:a16="http://schemas.microsoft.com/office/drawing/2014/main" id="{C3165EFE-8965-45C4-8488-B8AB6F0B846A}"/>
              </a:ext>
            </a:extLst>
          </p:cNvPr>
          <p:cNvSpPr>
            <a:spLocks/>
          </p:cNvSpPr>
          <p:nvPr/>
        </p:nvSpPr>
        <p:spPr bwMode="auto">
          <a:xfrm>
            <a:off x="909320" y="4458003"/>
            <a:ext cx="4521923" cy="323850"/>
          </a:xfrm>
          <a:custGeom>
            <a:avLst/>
            <a:gdLst>
              <a:gd name="T0" fmla="*/ 67 w 2232"/>
              <a:gd name="T1" fmla="*/ 204 h 204"/>
              <a:gd name="T2" fmla="*/ 309 w 2232"/>
              <a:gd name="T3" fmla="*/ 28 h 204"/>
              <a:gd name="T4" fmla="*/ 1923 w 2232"/>
              <a:gd name="T5" fmla="*/ 34 h 204"/>
              <a:gd name="T6" fmla="*/ 2163 w 2232"/>
              <a:gd name="T7" fmla="*/ 204 h 204"/>
            </a:gdLst>
            <a:ahLst/>
            <a:cxnLst>
              <a:cxn ang="0">
                <a:pos x="T0" y="T1"/>
              </a:cxn>
              <a:cxn ang="0">
                <a:pos x="T2" y="T3"/>
              </a:cxn>
              <a:cxn ang="0">
                <a:pos x="T4" y="T5"/>
              </a:cxn>
              <a:cxn ang="0">
                <a:pos x="T6" y="T7"/>
              </a:cxn>
            </a:cxnLst>
            <a:rect l="0" t="0" r="r" b="b"/>
            <a:pathLst>
              <a:path w="2232" h="204">
                <a:moveTo>
                  <a:pt x="67" y="204"/>
                </a:moveTo>
                <a:cubicBezTo>
                  <a:pt x="107" y="175"/>
                  <a:pt x="0" y="56"/>
                  <a:pt x="309" y="28"/>
                </a:cubicBezTo>
                <a:cubicBezTo>
                  <a:pt x="618" y="0"/>
                  <a:pt x="1614" y="5"/>
                  <a:pt x="1923" y="34"/>
                </a:cubicBezTo>
                <a:cubicBezTo>
                  <a:pt x="2232" y="63"/>
                  <a:pt x="2113" y="169"/>
                  <a:pt x="2163" y="204"/>
                </a:cubicBez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 name="Rectangle 164">
            <a:extLst>
              <a:ext uri="{FF2B5EF4-FFF2-40B4-BE49-F238E27FC236}">
                <a16:creationId xmlns:a16="http://schemas.microsoft.com/office/drawing/2014/main" id="{6072D0F6-8101-4C00-8B51-A96DA64D25F5}"/>
              </a:ext>
            </a:extLst>
          </p:cNvPr>
          <p:cNvSpPr>
            <a:spLocks noChangeArrowheads="1"/>
          </p:cNvSpPr>
          <p:nvPr/>
        </p:nvSpPr>
        <p:spPr bwMode="auto">
          <a:xfrm>
            <a:off x="697258" y="4440371"/>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3200" b="1" dirty="0">
                <a:solidFill>
                  <a:srgbClr val="4040C0"/>
                </a:solidFill>
              </a:rPr>
              <a:t>1</a:t>
            </a:r>
          </a:p>
        </p:txBody>
      </p:sp>
      <p:sp>
        <p:nvSpPr>
          <p:cNvPr id="11" name="Rectangle 165">
            <a:extLst>
              <a:ext uri="{FF2B5EF4-FFF2-40B4-BE49-F238E27FC236}">
                <a16:creationId xmlns:a16="http://schemas.microsoft.com/office/drawing/2014/main" id="{8B40DEE4-C82B-4AF3-8871-B84AF79CD8CD}"/>
              </a:ext>
            </a:extLst>
          </p:cNvPr>
          <p:cNvSpPr>
            <a:spLocks noChangeArrowheads="1"/>
          </p:cNvSpPr>
          <p:nvPr/>
        </p:nvSpPr>
        <p:spPr bwMode="auto">
          <a:xfrm>
            <a:off x="5275668" y="4440371"/>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3200" b="1" dirty="0">
                <a:solidFill>
                  <a:srgbClr val="4040C0"/>
                </a:solidFill>
              </a:rPr>
              <a:t>1</a:t>
            </a:r>
          </a:p>
        </p:txBody>
      </p:sp>
      <p:pic>
        <p:nvPicPr>
          <p:cNvPr id="12" name="Рисунок 11">
            <a:extLst>
              <a:ext uri="{FF2B5EF4-FFF2-40B4-BE49-F238E27FC236}">
                <a16:creationId xmlns:a16="http://schemas.microsoft.com/office/drawing/2014/main" id="{A76BCF56-0B48-49BD-94F3-820CC29CC751}"/>
              </a:ext>
            </a:extLst>
          </p:cNvPr>
          <p:cNvPicPr>
            <a:picLocks noChangeAspect="1"/>
          </p:cNvPicPr>
          <p:nvPr/>
        </p:nvPicPr>
        <p:blipFill>
          <a:blip r:embed="rId3"/>
          <a:stretch>
            <a:fillRect/>
          </a:stretch>
        </p:blipFill>
        <p:spPr>
          <a:xfrm>
            <a:off x="7387524" y="2789815"/>
            <a:ext cx="4116906" cy="1334505"/>
          </a:xfrm>
          <a:prstGeom prst="rect">
            <a:avLst/>
          </a:prstGeom>
        </p:spPr>
      </p:pic>
      <p:pic>
        <p:nvPicPr>
          <p:cNvPr id="13" name="Рисунок 12">
            <a:extLst>
              <a:ext uri="{FF2B5EF4-FFF2-40B4-BE49-F238E27FC236}">
                <a16:creationId xmlns:a16="http://schemas.microsoft.com/office/drawing/2014/main" id="{BF1F07B7-BF8D-4C2F-958D-C13D3EDEA326}"/>
              </a:ext>
            </a:extLst>
          </p:cNvPr>
          <p:cNvPicPr>
            <a:picLocks noChangeAspect="1"/>
          </p:cNvPicPr>
          <p:nvPr/>
        </p:nvPicPr>
        <p:blipFill>
          <a:blip r:embed="rId4"/>
          <a:stretch>
            <a:fillRect/>
          </a:stretch>
        </p:blipFill>
        <p:spPr>
          <a:xfrm>
            <a:off x="805656" y="2801042"/>
            <a:ext cx="4116906" cy="1326078"/>
          </a:xfrm>
          <a:prstGeom prst="rect">
            <a:avLst/>
          </a:prstGeom>
        </p:spPr>
      </p:pic>
    </p:spTree>
    <p:extLst>
      <p:ext uri="{BB962C8B-B14F-4D97-AF65-F5344CB8AC3E}">
        <p14:creationId xmlns:p14="http://schemas.microsoft.com/office/powerpoint/2010/main" val="1346726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3500"/>
                            </p:stCondLst>
                            <p:childTnLst>
                              <p:par>
                                <p:cTn id="25" presetID="9"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000"/>
                            </p:stCondLst>
                            <p:childTnLst>
                              <p:par>
                                <p:cTn id="29" presetID="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5456922"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Зовнішній (вторинний) ключ </a:t>
            </a:r>
            <a:r>
              <a:rPr lang="uk-UA" sz="2800" b="1" i="1" kern="0" dirty="0">
                <a:solidFill>
                  <a:srgbClr val="FFFFFF"/>
                </a:solidFill>
              </a:rPr>
              <a:t>— це одне або кілька полів (стовпців) у таблиці, що містять посилання на поле або поля первинного ключа в іншій таблиці. Зовнішній ключ визначає спосіб об’єднання таблиць.</a:t>
            </a:r>
          </a:p>
        </p:txBody>
      </p:sp>
      <p:pic>
        <p:nvPicPr>
          <p:cNvPr id="7" name="Picture 2" descr="Ð ÐµÐ·ÑÐ»ÑÑÐ°Ñ Ð¿Ð¾ÑÑÐºÑ Ð·Ð¾Ð±ÑÐ°Ð¶ÐµÐ½Ñ Ð·Ð° Ð·Ð°Ð¿Ð¸ÑÐ¾Ð¼ &quot;Database&quot;">
            <a:extLst>
              <a:ext uri="{FF2B5EF4-FFF2-40B4-BE49-F238E27FC236}">
                <a16:creationId xmlns:a16="http://schemas.microsoft.com/office/drawing/2014/main" id="{7EF7E34C-B508-407D-81A2-F3DC88A1C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5" r="11389"/>
          <a:stretch/>
        </p:blipFill>
        <p:spPr bwMode="auto">
          <a:xfrm>
            <a:off x="5697665" y="1196763"/>
            <a:ext cx="6419518" cy="440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71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 двох </a:t>
            </a:r>
            <a:r>
              <a:rPr lang="uk-UA" sz="2800" b="1" i="1" kern="0" dirty="0" err="1">
                <a:solidFill>
                  <a:srgbClr val="FFFFFF"/>
                </a:solidFill>
              </a:rPr>
              <a:t>логічно</a:t>
            </a:r>
            <a:r>
              <a:rPr lang="uk-UA" sz="2800" b="1" i="1" kern="0" dirty="0">
                <a:solidFill>
                  <a:srgbClr val="FFFFFF"/>
                </a:solidFill>
              </a:rPr>
              <a:t> пов’язаних таблиць: </a:t>
            </a:r>
          </a:p>
        </p:txBody>
      </p:sp>
      <p:sp>
        <p:nvSpPr>
          <p:cNvPr id="7" name="Прямокутник 6">
            <a:extLst>
              <a:ext uri="{FF2B5EF4-FFF2-40B4-BE49-F238E27FC236}">
                <a16:creationId xmlns:a16="http://schemas.microsoft.com/office/drawing/2014/main" id="{6EFFDE9A-A6EE-4ED3-9F2C-EE9FEA63A6DA}"/>
              </a:ext>
            </a:extLst>
          </p:cNvPr>
          <p:cNvSpPr/>
          <p:nvPr/>
        </p:nvSpPr>
        <p:spPr>
          <a:xfrm>
            <a:off x="70927" y="1838918"/>
            <a:ext cx="5972332" cy="230761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одну називають таблицею первинного ключа, або головною таблицею</a:t>
            </a:r>
          </a:p>
        </p:txBody>
      </p:sp>
      <p:sp>
        <p:nvSpPr>
          <p:cNvPr id="8" name="Прямокутник 7">
            <a:extLst>
              <a:ext uri="{FF2B5EF4-FFF2-40B4-BE49-F238E27FC236}">
                <a16:creationId xmlns:a16="http://schemas.microsoft.com/office/drawing/2014/main" id="{FBD2E3CD-54CD-4E4F-BBB5-AB8448B4CA29}"/>
              </a:ext>
            </a:extLst>
          </p:cNvPr>
          <p:cNvSpPr/>
          <p:nvPr/>
        </p:nvSpPr>
        <p:spPr>
          <a:xfrm>
            <a:off x="6148739" y="1838918"/>
            <a:ext cx="5972332" cy="230761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 іншу — таблицею вторинного (зовнішнього) ключа, або підпорядкованою таблицею</a:t>
            </a:r>
          </a:p>
        </p:txBody>
      </p:sp>
      <p:sp>
        <p:nvSpPr>
          <p:cNvPr id="9" name="TextBox 8">
            <a:extLst>
              <a:ext uri="{FF2B5EF4-FFF2-40B4-BE49-F238E27FC236}">
                <a16:creationId xmlns:a16="http://schemas.microsoft.com/office/drawing/2014/main" id="{6542DABE-05D2-4B67-8A0E-5F21AB0843AA}"/>
              </a:ext>
            </a:extLst>
          </p:cNvPr>
          <p:cNvSpPr txBox="1"/>
          <p:nvPr/>
        </p:nvSpPr>
        <p:spPr>
          <a:xfrm>
            <a:off x="70929" y="424581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СКБД дають змогу зіставити споріднені записи з обох таблиць і спільно вивести їх у:</a:t>
            </a:r>
          </a:p>
        </p:txBody>
      </p:sp>
      <p:sp>
        <p:nvSpPr>
          <p:cNvPr id="12" name="Прямокутник 11">
            <a:extLst>
              <a:ext uri="{FF2B5EF4-FFF2-40B4-BE49-F238E27FC236}">
                <a16:creationId xmlns:a16="http://schemas.microsoft.com/office/drawing/2014/main" id="{40EB7C8C-F456-41E2-9C92-EB3B2139A21E}"/>
              </a:ext>
            </a:extLst>
          </p:cNvPr>
          <p:cNvSpPr/>
          <p:nvPr/>
        </p:nvSpPr>
        <p:spPr>
          <a:xfrm>
            <a:off x="72007" y="5299207"/>
            <a:ext cx="3973050" cy="1045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формі</a:t>
            </a:r>
          </a:p>
        </p:txBody>
      </p:sp>
      <p:sp>
        <p:nvSpPr>
          <p:cNvPr id="13" name="Прямокутник 12">
            <a:extLst>
              <a:ext uri="{FF2B5EF4-FFF2-40B4-BE49-F238E27FC236}">
                <a16:creationId xmlns:a16="http://schemas.microsoft.com/office/drawing/2014/main" id="{7CC44796-DAEA-4E35-9232-E4219795E891}"/>
              </a:ext>
            </a:extLst>
          </p:cNvPr>
          <p:cNvSpPr/>
          <p:nvPr/>
        </p:nvSpPr>
        <p:spPr>
          <a:xfrm>
            <a:off x="4110552" y="5299207"/>
            <a:ext cx="3973050" cy="1045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звіті</a:t>
            </a:r>
          </a:p>
        </p:txBody>
      </p:sp>
      <p:sp>
        <p:nvSpPr>
          <p:cNvPr id="14" name="Прямокутник 13">
            <a:extLst>
              <a:ext uri="{FF2B5EF4-FFF2-40B4-BE49-F238E27FC236}">
                <a16:creationId xmlns:a16="http://schemas.microsoft.com/office/drawing/2014/main" id="{40C7306A-878B-47FD-AC4A-528AC3B50ACD}"/>
              </a:ext>
            </a:extLst>
          </p:cNvPr>
          <p:cNvSpPr/>
          <p:nvPr/>
        </p:nvSpPr>
        <p:spPr>
          <a:xfrm>
            <a:off x="8149100" y="5299207"/>
            <a:ext cx="3973050" cy="1045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запиті</a:t>
            </a:r>
          </a:p>
        </p:txBody>
      </p:sp>
    </p:spTree>
    <p:extLst>
      <p:ext uri="{BB962C8B-B14F-4D97-AF65-F5344CB8AC3E}">
        <p14:creationId xmlns:p14="http://schemas.microsoft.com/office/powerpoint/2010/main" val="4078713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Існує три типи первинних ключів:</a:t>
            </a:r>
          </a:p>
        </p:txBody>
      </p:sp>
      <p:sp>
        <p:nvSpPr>
          <p:cNvPr id="7" name="Прямокутник 6">
            <a:extLst>
              <a:ext uri="{FF2B5EF4-FFF2-40B4-BE49-F238E27FC236}">
                <a16:creationId xmlns:a16="http://schemas.microsoft.com/office/drawing/2014/main" id="{4746677F-EAE2-4465-8FBE-DC8560D7A5B8}"/>
              </a:ext>
            </a:extLst>
          </p:cNvPr>
          <p:cNvSpPr/>
          <p:nvPr/>
        </p:nvSpPr>
        <p:spPr>
          <a:xfrm>
            <a:off x="72008" y="1817772"/>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Ключові поля лічильника (лічильник)</a:t>
            </a:r>
          </a:p>
        </p:txBody>
      </p:sp>
      <p:sp>
        <p:nvSpPr>
          <p:cNvPr id="8" name="Прямокутник 7">
            <a:extLst>
              <a:ext uri="{FF2B5EF4-FFF2-40B4-BE49-F238E27FC236}">
                <a16:creationId xmlns:a16="http://schemas.microsoft.com/office/drawing/2014/main" id="{0D5D3988-CF52-4EB1-B8D8-6FC5CAE771C7}"/>
              </a:ext>
            </a:extLst>
          </p:cNvPr>
          <p:cNvSpPr/>
          <p:nvPr/>
        </p:nvSpPr>
        <p:spPr>
          <a:xfrm>
            <a:off x="4110553" y="1817772"/>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Простий ключ</a:t>
            </a:r>
          </a:p>
        </p:txBody>
      </p:sp>
      <p:sp>
        <p:nvSpPr>
          <p:cNvPr id="9" name="Прямокутник 8">
            <a:extLst>
              <a:ext uri="{FF2B5EF4-FFF2-40B4-BE49-F238E27FC236}">
                <a16:creationId xmlns:a16="http://schemas.microsoft.com/office/drawing/2014/main" id="{0F959403-1417-4D6C-A4F8-6A8B503B81DE}"/>
              </a:ext>
            </a:extLst>
          </p:cNvPr>
          <p:cNvSpPr/>
          <p:nvPr/>
        </p:nvSpPr>
        <p:spPr>
          <a:xfrm>
            <a:off x="8149101" y="1817772"/>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Складений ключ</a:t>
            </a:r>
          </a:p>
        </p:txBody>
      </p:sp>
      <p:sp>
        <p:nvSpPr>
          <p:cNvPr id="10" name="Прямокутник 9">
            <a:extLst>
              <a:ext uri="{FF2B5EF4-FFF2-40B4-BE49-F238E27FC236}">
                <a16:creationId xmlns:a16="http://schemas.microsoft.com/office/drawing/2014/main" id="{3355B8E5-5003-46D5-B167-C9F7C998A54B}"/>
              </a:ext>
            </a:extLst>
          </p:cNvPr>
          <p:cNvSpPr/>
          <p:nvPr/>
        </p:nvSpPr>
        <p:spPr>
          <a:xfrm>
            <a:off x="72008" y="3194890"/>
            <a:ext cx="3973050" cy="3500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200" b="1" i="1" kern="0" dirty="0">
                <a:solidFill>
                  <a:srgbClr val="FFFFFF"/>
                </a:solidFill>
              </a:rPr>
              <a:t>Поле лічильника</a:t>
            </a:r>
          </a:p>
          <a:p>
            <a:pPr lvl="0" algn="ctr" fontAlgn="base">
              <a:spcBef>
                <a:spcPct val="0"/>
              </a:spcBef>
              <a:spcAft>
                <a:spcPct val="0"/>
              </a:spcAft>
              <a:defRPr/>
            </a:pPr>
            <a:r>
              <a:rPr lang="uk-UA" sz="2200" b="1" i="1" kern="0" dirty="0">
                <a:solidFill>
                  <a:srgbClr val="FFFFFF"/>
                </a:solidFill>
              </a:rPr>
              <a:t>(тип даних «</a:t>
            </a:r>
            <a:r>
              <a:rPr lang="uk-UA" sz="2200" b="1" i="1" kern="0" dirty="0" err="1">
                <a:solidFill>
                  <a:srgbClr val="FFFFFF"/>
                </a:solidFill>
              </a:rPr>
              <a:t>автозаповнення</a:t>
            </a:r>
            <a:r>
              <a:rPr lang="uk-UA" sz="2200" b="1" i="1" kern="0" dirty="0">
                <a:solidFill>
                  <a:srgbClr val="FFFFFF"/>
                </a:solidFill>
              </a:rPr>
              <a:t>»). Для кожного запису цього поля таблиці автоматично заноситься унікальне числове значення.</a:t>
            </a:r>
          </a:p>
        </p:txBody>
      </p:sp>
      <p:sp>
        <p:nvSpPr>
          <p:cNvPr id="11" name="Прямокутник 10">
            <a:extLst>
              <a:ext uri="{FF2B5EF4-FFF2-40B4-BE49-F238E27FC236}">
                <a16:creationId xmlns:a16="http://schemas.microsoft.com/office/drawing/2014/main" id="{A51E65E7-7E21-4C21-8D8D-0EB608A56394}"/>
              </a:ext>
            </a:extLst>
          </p:cNvPr>
          <p:cNvSpPr/>
          <p:nvPr/>
        </p:nvSpPr>
        <p:spPr>
          <a:xfrm>
            <a:off x="4110553" y="3194890"/>
            <a:ext cx="3973050" cy="3500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Якщо поле містить унікальні значення, такі як коди чи інвентарні номери, то це поле можна визначити як первинний ключ. Ключем можуть бути всі поля, що містять дані, якщо вони не містять повторювані значення або значення </a:t>
            </a:r>
            <a:r>
              <a:rPr lang="en-AU" sz="2000" b="1" i="1" kern="0" dirty="0">
                <a:solidFill>
                  <a:srgbClr val="FFFFFF"/>
                </a:solidFill>
              </a:rPr>
              <a:t>Null.</a:t>
            </a:r>
          </a:p>
        </p:txBody>
      </p:sp>
      <p:sp>
        <p:nvSpPr>
          <p:cNvPr id="12" name="Прямокутник 11">
            <a:extLst>
              <a:ext uri="{FF2B5EF4-FFF2-40B4-BE49-F238E27FC236}">
                <a16:creationId xmlns:a16="http://schemas.microsoft.com/office/drawing/2014/main" id="{630F5E58-582C-4F57-B66E-429530A8813D}"/>
              </a:ext>
            </a:extLst>
          </p:cNvPr>
          <p:cNvSpPr/>
          <p:nvPr/>
        </p:nvSpPr>
        <p:spPr>
          <a:xfrm>
            <a:off x="8149101" y="3194890"/>
            <a:ext cx="3973050" cy="3500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200" b="1" i="1" kern="0" dirty="0">
                <a:solidFill>
                  <a:srgbClr val="FFFFFF"/>
                </a:solidFill>
              </a:rPr>
              <a:t>У випадках, коли неможливо гарантувати унікальність значень кожного поля, існує можливість створити ключ, що складається з декількох полів.</a:t>
            </a:r>
          </a:p>
        </p:txBody>
      </p:sp>
    </p:spTree>
    <p:extLst>
      <p:ext uri="{BB962C8B-B14F-4D97-AF65-F5344CB8AC3E}">
        <p14:creationId xmlns:p14="http://schemas.microsoft.com/office/powerpoint/2010/main" val="1985778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Зауважте, що:</a:t>
            </a:r>
          </a:p>
        </p:txBody>
      </p:sp>
      <p:sp>
        <p:nvSpPr>
          <p:cNvPr id="7" name="Прямокутник 6">
            <a:extLst>
              <a:ext uri="{FF2B5EF4-FFF2-40B4-BE49-F238E27FC236}">
                <a16:creationId xmlns:a16="http://schemas.microsoft.com/office/drawing/2014/main" id="{F8B76767-10F0-45EB-8E9A-1355B973762C}"/>
              </a:ext>
            </a:extLst>
          </p:cNvPr>
          <p:cNvSpPr/>
          <p:nvPr/>
        </p:nvSpPr>
        <p:spPr>
          <a:xfrm>
            <a:off x="72006" y="1806678"/>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 полі первинного ключа</a:t>
            </a:r>
          </a:p>
        </p:txBody>
      </p:sp>
      <p:sp>
        <p:nvSpPr>
          <p:cNvPr id="8" name="Прямокутник 7">
            <a:extLst>
              <a:ext uri="{FF2B5EF4-FFF2-40B4-BE49-F238E27FC236}">
                <a16:creationId xmlns:a16="http://schemas.microsoft.com/office/drawing/2014/main" id="{F0CD86C9-5BDF-465C-B369-644DFBA52B6E}"/>
              </a:ext>
            </a:extLst>
          </p:cNvPr>
          <p:cNvSpPr/>
          <p:nvPr/>
        </p:nvSpPr>
        <p:spPr>
          <a:xfrm>
            <a:off x="6149818" y="1806678"/>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 полі вторинного або зовнішнього ключа</a:t>
            </a:r>
          </a:p>
        </p:txBody>
      </p:sp>
      <p:sp>
        <p:nvSpPr>
          <p:cNvPr id="9" name="Прямокутник 8">
            <a:extLst>
              <a:ext uri="{FF2B5EF4-FFF2-40B4-BE49-F238E27FC236}">
                <a16:creationId xmlns:a16="http://schemas.microsoft.com/office/drawing/2014/main" id="{33EEA921-A38F-4016-A78C-8F2BE662C3EA}"/>
              </a:ext>
            </a:extLst>
          </p:cNvPr>
          <p:cNvSpPr/>
          <p:nvPr/>
        </p:nvSpPr>
        <p:spPr>
          <a:xfrm>
            <a:off x="72006" y="3211696"/>
            <a:ext cx="5972332" cy="1860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мають бути тільки унікальні значення в кожному рядку таблиці, тобто збіг не допускається</a:t>
            </a:r>
          </a:p>
        </p:txBody>
      </p:sp>
      <p:sp>
        <p:nvSpPr>
          <p:cNvPr id="10" name="Прямокутник 9">
            <a:extLst>
              <a:ext uri="{FF2B5EF4-FFF2-40B4-BE49-F238E27FC236}">
                <a16:creationId xmlns:a16="http://schemas.microsoft.com/office/drawing/2014/main" id="{90044663-29B2-4751-87BE-0C1BB19FF562}"/>
              </a:ext>
            </a:extLst>
          </p:cNvPr>
          <p:cNvSpPr/>
          <p:nvPr/>
        </p:nvSpPr>
        <p:spPr>
          <a:xfrm>
            <a:off x="6149818" y="3211696"/>
            <a:ext cx="5972332" cy="1860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збіг значень у рядках таблиці допускається</a:t>
            </a:r>
          </a:p>
        </p:txBody>
      </p:sp>
      <p:sp>
        <p:nvSpPr>
          <p:cNvPr id="12" name="TextBox 11">
            <a:extLst>
              <a:ext uri="{FF2B5EF4-FFF2-40B4-BE49-F238E27FC236}">
                <a16:creationId xmlns:a16="http://schemas.microsoft.com/office/drawing/2014/main" id="{987F3FE9-6CF2-4F94-BD30-BDBD0935D37F}"/>
              </a:ext>
            </a:extLst>
          </p:cNvPr>
          <p:cNvSpPr txBox="1"/>
          <p:nvPr/>
        </p:nvSpPr>
        <p:spPr>
          <a:xfrm>
            <a:off x="70929" y="5184087"/>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виникають труднощі з вибором потрібного типу первинного ключа, то як ключ доцільно вибрати поле лічильника.</a:t>
            </a:r>
          </a:p>
        </p:txBody>
      </p:sp>
    </p:spTree>
    <p:extLst>
      <p:ext uri="{BB962C8B-B14F-4D97-AF65-F5344CB8AC3E}">
        <p14:creationId xmlns:p14="http://schemas.microsoft.com/office/powerpoint/2010/main" val="2436431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5AA90B61-A281-4836-8E00-0D7962BEC25A}"/>
              </a:ext>
            </a:extLst>
          </p:cNvPr>
          <p:cNvSpPr txBox="1"/>
          <p:nvPr/>
        </p:nvSpPr>
        <p:spPr>
          <a:xfrm>
            <a:off x="1567543" y="1221954"/>
            <a:ext cx="10554607" cy="267765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створення первинного ключа слід відкрити таблицю в режимі конструктора, виділити поле, яке використовується як первинний ключ, і натиснути кнопку </a:t>
            </a:r>
            <a:r>
              <a:rPr lang="uk-UA" sz="2800" b="1" i="1" kern="0" dirty="0">
                <a:solidFill>
                  <a:srgbClr val="FFFF00"/>
                </a:solidFill>
              </a:rPr>
              <a:t>Ключове поле</a:t>
            </a:r>
            <a:r>
              <a:rPr lang="uk-UA" sz="2800" b="1" i="1" kern="0" dirty="0">
                <a:solidFill>
                  <a:srgbClr val="FFFFFF"/>
                </a:solidFill>
              </a:rPr>
              <a:t>, що міститься в розділі </a:t>
            </a:r>
            <a:r>
              <a:rPr lang="uk-UA" sz="2800" b="1" i="1" kern="0" dirty="0">
                <a:solidFill>
                  <a:srgbClr val="FFFF00"/>
                </a:solidFill>
              </a:rPr>
              <a:t>Знаряддя</a:t>
            </a:r>
            <a:r>
              <a:rPr lang="uk-UA" sz="2800" b="1" i="1" kern="0" dirty="0">
                <a:solidFill>
                  <a:srgbClr val="FFFFFF"/>
                </a:solidFill>
              </a:rPr>
              <a:t> вкладки </a:t>
            </a:r>
            <a:r>
              <a:rPr lang="uk-UA" sz="2800" b="1" i="1" kern="0" dirty="0">
                <a:solidFill>
                  <a:srgbClr val="FFFF00"/>
                </a:solidFill>
              </a:rPr>
              <a:t>Конструктор</a:t>
            </a:r>
            <a:r>
              <a:rPr lang="uk-UA" sz="2800" b="1" i="1" kern="0" dirty="0">
                <a:solidFill>
                  <a:srgbClr val="FFFFFF"/>
                </a:solidFill>
              </a:rPr>
              <a:t>.</a:t>
            </a:r>
          </a:p>
        </p:txBody>
      </p:sp>
      <p:pic>
        <p:nvPicPr>
          <p:cNvPr id="8" name="Picture 2" descr="attention, notice, warning icon">
            <a:extLst>
              <a:ext uri="{FF2B5EF4-FFF2-40B4-BE49-F238E27FC236}">
                <a16:creationId xmlns:a16="http://schemas.microsoft.com/office/drawing/2014/main" id="{77DE0EB6-836E-4A75-9A3A-44659EF6A30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850" y="1196763"/>
            <a:ext cx="1349130" cy="134913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F4B426D2-27CB-4B2A-BD7D-5C10B1E19112}"/>
              </a:ext>
            </a:extLst>
          </p:cNvPr>
          <p:cNvPicPr>
            <a:picLocks noChangeAspect="1"/>
          </p:cNvPicPr>
          <p:nvPr/>
        </p:nvPicPr>
        <p:blipFill rotWithShape="1">
          <a:blip r:embed="rId4"/>
          <a:srcRect t="1" b="57442"/>
          <a:stretch/>
        </p:blipFill>
        <p:spPr>
          <a:xfrm>
            <a:off x="247202" y="4013805"/>
            <a:ext cx="11772900" cy="2606451"/>
          </a:xfrm>
          <a:prstGeom prst="rect">
            <a:avLst/>
          </a:prstGeom>
          <a:ln>
            <a:noFill/>
          </a:ln>
          <a:effectLst>
            <a:outerShdw blurRad="292100" dist="139700" dir="2700000" algn="tl" rotWithShape="0">
              <a:srgbClr val="333333">
                <a:alpha val="65000"/>
              </a:srgbClr>
            </a:outerShdw>
          </a:effectLst>
        </p:spPr>
      </p:pic>
      <p:sp>
        <p:nvSpPr>
          <p:cNvPr id="10" name="Прямокутник 9">
            <a:extLst>
              <a:ext uri="{FF2B5EF4-FFF2-40B4-BE49-F238E27FC236}">
                <a16:creationId xmlns:a16="http://schemas.microsoft.com/office/drawing/2014/main" id="{512C8245-18D1-4B73-B097-9D3D45C67745}"/>
              </a:ext>
            </a:extLst>
          </p:cNvPr>
          <p:cNvSpPr/>
          <p:nvPr/>
        </p:nvSpPr>
        <p:spPr>
          <a:xfrm>
            <a:off x="1147315" y="4807170"/>
            <a:ext cx="788165" cy="105260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Стрілка вліво 20">
            <a:extLst>
              <a:ext uri="{FF2B5EF4-FFF2-40B4-BE49-F238E27FC236}">
                <a16:creationId xmlns:a16="http://schemas.microsoft.com/office/drawing/2014/main" id="{59E79CFA-5841-440F-9823-C5A872D0015A}"/>
              </a:ext>
            </a:extLst>
          </p:cNvPr>
          <p:cNvSpPr/>
          <p:nvPr/>
        </p:nvSpPr>
        <p:spPr>
          <a:xfrm rot="18900000">
            <a:off x="1623062" y="432623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910590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par>
                          <p:cTn id="24" fill="hold">
                            <p:stCondLst>
                              <p:cond delay="37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Залежно від потреб користувачів, можна змінювати структуру таблиць бази даних шляхом:</a:t>
            </a:r>
          </a:p>
        </p:txBody>
      </p:sp>
      <p:graphicFrame>
        <p:nvGraphicFramePr>
          <p:cNvPr id="7" name="Схема 6">
            <a:extLst>
              <a:ext uri="{FF2B5EF4-FFF2-40B4-BE49-F238E27FC236}">
                <a16:creationId xmlns:a16="http://schemas.microsoft.com/office/drawing/2014/main" id="{431B2D5C-87C5-40D8-99EB-519C51C758F4}"/>
              </a:ext>
            </a:extLst>
          </p:cNvPr>
          <p:cNvGraphicFramePr/>
          <p:nvPr/>
        </p:nvGraphicFramePr>
        <p:xfrm>
          <a:off x="4614529" y="2150870"/>
          <a:ext cx="7413347" cy="460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a:extLst>
              <a:ext uri="{FF2B5EF4-FFF2-40B4-BE49-F238E27FC236}">
                <a16:creationId xmlns:a16="http://schemas.microsoft.com/office/drawing/2014/main" id="{22E2E3A0-57C6-460D-9FCD-642E26811E95}"/>
              </a:ext>
            </a:extLst>
          </p:cNvPr>
          <p:cNvPicPr>
            <a:picLocks noChangeAspect="1"/>
          </p:cNvPicPr>
          <p:nvPr/>
        </p:nvPicPr>
        <p:blipFill rotWithShape="1">
          <a:blip r:embed="rId8"/>
          <a:srcRect l="11473" t="12624" r="11574"/>
          <a:stretch/>
        </p:blipFill>
        <p:spPr>
          <a:xfrm>
            <a:off x="69849" y="2303255"/>
            <a:ext cx="4450405" cy="4192631"/>
          </a:xfrm>
          <a:prstGeom prst="rect">
            <a:avLst/>
          </a:prstGeom>
        </p:spPr>
      </p:pic>
    </p:spTree>
    <p:extLst>
      <p:ext uri="{BB962C8B-B14F-4D97-AF65-F5344CB8AC3E}">
        <p14:creationId xmlns:p14="http://schemas.microsoft.com/office/powerpoint/2010/main" val="2559202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7" dur="1000"/>
                                        <p:tgtEl>
                                          <p:spTgt spid="7">
                                            <p:graphicEl>
                                              <a:dgm id="{C7661E35-6C55-4B51-BE17-D9D67599F310}"/>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20" dur="500"/>
                                        <p:tgtEl>
                                          <p:spTgt spid="7">
                                            <p:graphicEl>
                                              <a:dgm id="{27878C57-BBF6-4C22-88FA-1C3D4933722D}"/>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23" dur="1000"/>
                                        <p:tgtEl>
                                          <p:spTgt spid="7">
                                            <p:graphicEl>
                                              <a:dgm id="{EE2EA9E0-CBE5-43E4-BB02-325D168626A4}"/>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7" dur="500"/>
                                        <p:tgtEl>
                                          <p:spTgt spid="7">
                                            <p:graphicEl>
                                              <a:dgm id="{E63EBB38-5984-4F74-98F1-254621592311}"/>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30" dur="1000"/>
                                        <p:tgtEl>
                                          <p:spTgt spid="7">
                                            <p:graphicEl>
                                              <a:dgm id="{AD2F74AD-5B6A-4346-8349-090AC68FEE9A}"/>
                                            </p:graphicEl>
                                          </p:spTgt>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34" dur="500"/>
                                        <p:tgtEl>
                                          <p:spTgt spid="7">
                                            <p:graphicEl>
                                              <a:dgm id="{D13D7DA6-9D1E-4150-A6AE-C6ABC36166D5}"/>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7" dur="1000"/>
                                        <p:tgtEl>
                                          <p:spTgt spid="7">
                                            <p:graphicEl>
                                              <a:dgm id="{46297F79-2755-4E7F-87B4-88629DD167EF}"/>
                                            </p:graphicEl>
                                          </p:spTgt>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41" dur="500"/>
                                        <p:tgtEl>
                                          <p:spTgt spid="7">
                                            <p:graphicEl>
                                              <a:dgm id="{AA2029A9-878F-42BF-A694-5944B1AD983E}"/>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44" dur="1000"/>
                                        <p:tgtEl>
                                          <p:spTgt spid="7">
                                            <p:graphicEl>
                                              <a:dgm id="{E97A966C-ADE1-481C-9602-29D743F1F5D5}"/>
                                            </p:graphicEl>
                                          </p:spTgt>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7">
                                            <p:graphicEl>
                                              <a:dgm id="{0589A8B4-BF53-4D85-9C3C-5A5EA39FC1AC}"/>
                                            </p:graphicEl>
                                          </p:spTgt>
                                        </p:tgtEl>
                                        <p:attrNameLst>
                                          <p:attrName>style.visibility</p:attrName>
                                        </p:attrNameLst>
                                      </p:cBhvr>
                                      <p:to>
                                        <p:strVal val="visible"/>
                                      </p:to>
                                    </p:set>
                                    <p:animEffect transition="in" filter="wipe(left)">
                                      <p:cBhvr>
                                        <p:cTn id="48" dur="500"/>
                                        <p:tgtEl>
                                          <p:spTgt spid="7">
                                            <p:graphicEl>
                                              <a:dgm id="{0589A8B4-BF53-4D85-9C3C-5A5EA39FC1AC}"/>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
                                            <p:graphicEl>
                                              <a:dgm id="{A75E9348-9280-4796-BDCC-B84F04B5A654}"/>
                                            </p:graphicEl>
                                          </p:spTgt>
                                        </p:tgtEl>
                                        <p:attrNameLst>
                                          <p:attrName>style.visibility</p:attrName>
                                        </p:attrNameLst>
                                      </p:cBhvr>
                                      <p:to>
                                        <p:strVal val="visible"/>
                                      </p:to>
                                    </p:set>
                                    <p:animEffect transition="in" filter="wipe(left)">
                                      <p:cBhvr>
                                        <p:cTn id="51" dur="1000"/>
                                        <p:tgtEl>
                                          <p:spTgt spid="7">
                                            <p:graphicEl>
                                              <a:dgm id="{A75E9348-9280-4796-BDCC-B84F04B5A654}"/>
                                            </p:graphicEl>
                                          </p:spTgt>
                                        </p:tgtEl>
                                      </p:cBhvr>
                                    </p:animEffect>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7">
                                            <p:graphicEl>
                                              <a:dgm id="{FC585D0A-4693-46D1-B258-6F5993B1B7EC}"/>
                                            </p:graphicEl>
                                          </p:spTgt>
                                        </p:tgtEl>
                                        <p:attrNameLst>
                                          <p:attrName>style.visibility</p:attrName>
                                        </p:attrNameLst>
                                      </p:cBhvr>
                                      <p:to>
                                        <p:strVal val="visible"/>
                                      </p:to>
                                    </p:set>
                                    <p:animEffect transition="in" filter="wipe(left)">
                                      <p:cBhvr>
                                        <p:cTn id="55" dur="1000"/>
                                        <p:tgtEl>
                                          <p:spTgt spid="7">
                                            <p:graphicEl>
                                              <a:dgm id="{FC585D0A-4693-46D1-B258-6F5993B1B7EC}"/>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
                                            <p:graphicEl>
                                              <a:dgm id="{4020DF3E-9F3D-4F99-923D-3B0C3E898A08}"/>
                                            </p:graphicEl>
                                          </p:spTgt>
                                        </p:tgtEl>
                                        <p:attrNameLst>
                                          <p:attrName>style.visibility</p:attrName>
                                        </p:attrNameLst>
                                      </p:cBhvr>
                                      <p:to>
                                        <p:strVal val="visible"/>
                                      </p:to>
                                    </p:set>
                                    <p:animEffect transition="in" filter="wipe(left)">
                                      <p:cBhvr>
                                        <p:cTn id="58" dur="1000"/>
                                        <p:tgtEl>
                                          <p:spTgt spid="7">
                                            <p:graphicEl>
                                              <a:dgm id="{4020DF3E-9F3D-4F99-923D-3B0C3E898A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конструктора таблиць </a:t>
            </a:r>
          </a:p>
        </p:txBody>
      </p:sp>
      <p:pic>
        <p:nvPicPr>
          <p:cNvPr id="3" name="Рисунок 2">
            <a:extLst>
              <a:ext uri="{FF2B5EF4-FFF2-40B4-BE49-F238E27FC236}">
                <a16:creationId xmlns:a16="http://schemas.microsoft.com/office/drawing/2014/main" id="{6FC79C22-CECE-4E65-892A-6D1FA207A936}"/>
              </a:ext>
            </a:extLst>
          </p:cNvPr>
          <p:cNvPicPr>
            <a:picLocks noChangeAspect="1"/>
          </p:cNvPicPr>
          <p:nvPr/>
        </p:nvPicPr>
        <p:blipFill rotWithShape="1">
          <a:blip r:embed="rId3"/>
          <a:srcRect b="27065"/>
          <a:stretch/>
        </p:blipFill>
        <p:spPr>
          <a:xfrm>
            <a:off x="2162763" y="1826309"/>
            <a:ext cx="7866475" cy="4621121"/>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69285CFD-984C-49F4-ADF6-BA07285A0E3B}"/>
              </a:ext>
            </a:extLst>
          </p:cNvPr>
          <p:cNvSpPr/>
          <p:nvPr/>
        </p:nvSpPr>
        <p:spPr>
          <a:xfrm>
            <a:off x="4271011" y="4136869"/>
            <a:ext cx="2151054" cy="5946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8" name="TextBox 7">
            <a:extLst>
              <a:ext uri="{FF2B5EF4-FFF2-40B4-BE49-F238E27FC236}">
                <a16:creationId xmlns:a16="http://schemas.microsoft.com/office/drawing/2014/main" id="{8794C9E3-4DE2-4408-A106-03410FEF5F23}"/>
              </a:ext>
            </a:extLst>
          </p:cNvPr>
          <p:cNvSpPr txBox="1"/>
          <p:nvPr/>
        </p:nvSpPr>
        <p:spPr>
          <a:xfrm>
            <a:off x="1386101" y="4731488"/>
            <a:ext cx="2678988" cy="461665"/>
          </a:xfrm>
          <a:prstGeom prst="wedgeRectCallout">
            <a:avLst>
              <a:gd name="adj1" fmla="val 62596"/>
              <a:gd name="adj2" fmla="val -94100"/>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Імена полів</a:t>
            </a:r>
          </a:p>
        </p:txBody>
      </p:sp>
      <p:sp>
        <p:nvSpPr>
          <p:cNvPr id="9" name="Прямокутник 8">
            <a:extLst>
              <a:ext uri="{FF2B5EF4-FFF2-40B4-BE49-F238E27FC236}">
                <a16:creationId xmlns:a16="http://schemas.microsoft.com/office/drawing/2014/main" id="{DF82A9B6-9A54-482C-B4E5-C46F55132A97}"/>
              </a:ext>
            </a:extLst>
          </p:cNvPr>
          <p:cNvSpPr/>
          <p:nvPr/>
        </p:nvSpPr>
        <p:spPr>
          <a:xfrm>
            <a:off x="6422065" y="4136869"/>
            <a:ext cx="1792295" cy="5946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0" name="TextBox 9">
            <a:extLst>
              <a:ext uri="{FF2B5EF4-FFF2-40B4-BE49-F238E27FC236}">
                <a16:creationId xmlns:a16="http://schemas.microsoft.com/office/drawing/2014/main" id="{93A2E015-D36D-4CCE-ABE4-69D3994B6BA3}"/>
              </a:ext>
            </a:extLst>
          </p:cNvPr>
          <p:cNvSpPr txBox="1"/>
          <p:nvPr/>
        </p:nvSpPr>
        <p:spPr>
          <a:xfrm>
            <a:off x="9250383" y="3013501"/>
            <a:ext cx="2678988" cy="830997"/>
          </a:xfrm>
          <a:prstGeom prst="wedgeRectCallout">
            <a:avLst>
              <a:gd name="adj1" fmla="val -98540"/>
              <a:gd name="adj2" fmla="val 9526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Список типів даних</a:t>
            </a:r>
          </a:p>
        </p:txBody>
      </p:sp>
      <p:sp>
        <p:nvSpPr>
          <p:cNvPr id="11" name="Прямокутник 10">
            <a:extLst>
              <a:ext uri="{FF2B5EF4-FFF2-40B4-BE49-F238E27FC236}">
                <a16:creationId xmlns:a16="http://schemas.microsoft.com/office/drawing/2014/main" id="{0E55DD54-ABD5-4656-9D09-A797C79922EC}"/>
              </a:ext>
            </a:extLst>
          </p:cNvPr>
          <p:cNvSpPr/>
          <p:nvPr/>
        </p:nvSpPr>
        <p:spPr>
          <a:xfrm>
            <a:off x="8225651" y="4136868"/>
            <a:ext cx="1609229" cy="5946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2" name="TextBox 11">
            <a:extLst>
              <a:ext uri="{FF2B5EF4-FFF2-40B4-BE49-F238E27FC236}">
                <a16:creationId xmlns:a16="http://schemas.microsoft.com/office/drawing/2014/main" id="{FBFB7062-3391-4D89-8955-A8CD24C7AA7C}"/>
              </a:ext>
            </a:extLst>
          </p:cNvPr>
          <p:cNvSpPr txBox="1"/>
          <p:nvPr/>
        </p:nvSpPr>
        <p:spPr>
          <a:xfrm>
            <a:off x="9250383" y="4878186"/>
            <a:ext cx="2678988" cy="461665"/>
          </a:xfrm>
          <a:prstGeom prst="wedgeRectCallout">
            <a:avLst>
              <a:gd name="adj1" fmla="val -48135"/>
              <a:gd name="adj2" fmla="val -135044"/>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Опис</a:t>
            </a:r>
          </a:p>
        </p:txBody>
      </p:sp>
      <p:sp>
        <p:nvSpPr>
          <p:cNvPr id="13" name="Прямокутник 12">
            <a:extLst>
              <a:ext uri="{FF2B5EF4-FFF2-40B4-BE49-F238E27FC236}">
                <a16:creationId xmlns:a16="http://schemas.microsoft.com/office/drawing/2014/main" id="{ABC0D4DF-0B55-4F2C-B3BC-9D2AD50BF784}"/>
              </a:ext>
            </a:extLst>
          </p:cNvPr>
          <p:cNvSpPr/>
          <p:nvPr/>
        </p:nvSpPr>
        <p:spPr>
          <a:xfrm>
            <a:off x="4128692" y="5144458"/>
            <a:ext cx="2835988" cy="1302972"/>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4" name="TextBox 13">
            <a:extLst>
              <a:ext uri="{FF2B5EF4-FFF2-40B4-BE49-F238E27FC236}">
                <a16:creationId xmlns:a16="http://schemas.microsoft.com/office/drawing/2014/main" id="{66E0AC62-E682-4984-9ECE-488F59310143}"/>
              </a:ext>
            </a:extLst>
          </p:cNvPr>
          <p:cNvSpPr txBox="1"/>
          <p:nvPr/>
        </p:nvSpPr>
        <p:spPr>
          <a:xfrm>
            <a:off x="247202" y="5503788"/>
            <a:ext cx="2678988" cy="830997"/>
          </a:xfrm>
          <a:prstGeom prst="wedgeRectCallout">
            <a:avLst>
              <a:gd name="adj1" fmla="val 96332"/>
              <a:gd name="adj2" fmla="val -48038"/>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Властивості поля</a:t>
            </a:r>
          </a:p>
        </p:txBody>
      </p:sp>
    </p:spTree>
    <p:extLst>
      <p:ext uri="{BB962C8B-B14F-4D97-AF65-F5344CB8AC3E}">
        <p14:creationId xmlns:p14="http://schemas.microsoft.com/office/powerpoint/2010/main" val="3127666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1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1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1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1000"/>
                                        <p:tgtEl>
                                          <p:spTgt spid="14"/>
                                        </p:tgtEl>
                                      </p:cBhvr>
                                    </p:animEffect>
                                  </p:childTnLst>
                                </p:cTn>
                              </p:par>
                            </p:childTnLst>
                          </p:cTn>
                        </p:par>
                        <p:par>
                          <p:cTn id="45" fill="hold">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860415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Тип даних обирається зі списку типів, що підтримуються системою керування базами даних. </a:t>
            </a:r>
          </a:p>
        </p:txBody>
      </p:sp>
      <p:pic>
        <p:nvPicPr>
          <p:cNvPr id="3" name="Рисунок 2">
            <a:extLst>
              <a:ext uri="{FF2B5EF4-FFF2-40B4-BE49-F238E27FC236}">
                <a16:creationId xmlns:a16="http://schemas.microsoft.com/office/drawing/2014/main" id="{FDEF92E3-9DA1-4229-9EE9-43AF8603AD07}"/>
              </a:ext>
            </a:extLst>
          </p:cNvPr>
          <p:cNvPicPr>
            <a:picLocks noChangeAspect="1"/>
          </p:cNvPicPr>
          <p:nvPr/>
        </p:nvPicPr>
        <p:blipFill>
          <a:blip r:embed="rId3"/>
          <a:stretch>
            <a:fillRect/>
          </a:stretch>
        </p:blipFill>
        <p:spPr>
          <a:xfrm>
            <a:off x="8856919" y="1196763"/>
            <a:ext cx="3156745" cy="548523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6E6708C-FE02-4ED2-83C0-3BCCB591696A}"/>
              </a:ext>
            </a:extLst>
          </p:cNvPr>
          <p:cNvSpPr txBox="1"/>
          <p:nvPr/>
        </p:nvSpPr>
        <p:spPr>
          <a:xfrm>
            <a:off x="247202" y="3367217"/>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a:solidFill>
                  <a:srgbClr val="FFFFFF"/>
                </a:solidFill>
              </a:rPr>
              <a:t>текстовий, </a:t>
            </a:r>
          </a:p>
        </p:txBody>
      </p:sp>
      <p:sp>
        <p:nvSpPr>
          <p:cNvPr id="8" name="TextBox 7">
            <a:extLst>
              <a:ext uri="{FF2B5EF4-FFF2-40B4-BE49-F238E27FC236}">
                <a16:creationId xmlns:a16="http://schemas.microsoft.com/office/drawing/2014/main" id="{33D1C8AC-E42D-4CEB-9900-CD4A67639547}"/>
              </a:ext>
            </a:extLst>
          </p:cNvPr>
          <p:cNvSpPr txBox="1"/>
          <p:nvPr/>
        </p:nvSpPr>
        <p:spPr>
          <a:xfrm>
            <a:off x="247202" y="3994332"/>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a:solidFill>
                  <a:srgbClr val="FFFFFF"/>
                </a:solidFill>
              </a:rPr>
              <a:t>числовий, </a:t>
            </a:r>
          </a:p>
        </p:txBody>
      </p:sp>
      <p:sp>
        <p:nvSpPr>
          <p:cNvPr id="9" name="TextBox 8">
            <a:extLst>
              <a:ext uri="{FF2B5EF4-FFF2-40B4-BE49-F238E27FC236}">
                <a16:creationId xmlns:a16="http://schemas.microsoft.com/office/drawing/2014/main" id="{6A09B5D4-D701-4766-AB71-EC33A727B4A0}"/>
              </a:ext>
            </a:extLst>
          </p:cNvPr>
          <p:cNvSpPr txBox="1"/>
          <p:nvPr/>
        </p:nvSpPr>
        <p:spPr>
          <a:xfrm>
            <a:off x="247201" y="4627158"/>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a:solidFill>
                  <a:srgbClr val="FFFFFF"/>
                </a:solidFill>
              </a:rPr>
              <a:t>дата/час, </a:t>
            </a:r>
          </a:p>
        </p:txBody>
      </p:sp>
      <p:sp>
        <p:nvSpPr>
          <p:cNvPr id="10" name="TextBox 9">
            <a:extLst>
              <a:ext uri="{FF2B5EF4-FFF2-40B4-BE49-F238E27FC236}">
                <a16:creationId xmlns:a16="http://schemas.microsoft.com/office/drawing/2014/main" id="{C5D7457C-D330-494E-A6B6-0203CCC32437}"/>
              </a:ext>
            </a:extLst>
          </p:cNvPr>
          <p:cNvSpPr txBox="1"/>
          <p:nvPr/>
        </p:nvSpPr>
        <p:spPr>
          <a:xfrm>
            <a:off x="247200" y="5297010"/>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err="1">
                <a:solidFill>
                  <a:srgbClr val="FFFFFF"/>
                </a:solidFill>
              </a:rPr>
              <a:t>автозаповнення</a:t>
            </a:r>
            <a:r>
              <a:rPr lang="uk-UA" sz="2800" b="1" i="1" kern="0" dirty="0">
                <a:solidFill>
                  <a:srgbClr val="FFFFFF"/>
                </a:solidFill>
              </a:rPr>
              <a:t>.</a:t>
            </a:r>
          </a:p>
        </p:txBody>
      </p:sp>
      <p:sp>
        <p:nvSpPr>
          <p:cNvPr id="11" name="TextBox 10">
            <a:extLst>
              <a:ext uri="{FF2B5EF4-FFF2-40B4-BE49-F238E27FC236}">
                <a16:creationId xmlns:a16="http://schemas.microsoft.com/office/drawing/2014/main" id="{B74EDFA8-9F24-448B-BF47-2D44EB31D499}"/>
              </a:ext>
            </a:extLst>
          </p:cNvPr>
          <p:cNvSpPr txBox="1"/>
          <p:nvPr/>
        </p:nvSpPr>
        <p:spPr>
          <a:xfrm>
            <a:off x="72008" y="2715236"/>
            <a:ext cx="8604159"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Найбільш вживаними є типи:</a:t>
            </a:r>
          </a:p>
        </p:txBody>
      </p:sp>
    </p:spTree>
    <p:extLst>
      <p:ext uri="{BB962C8B-B14F-4D97-AF65-F5344CB8AC3E}">
        <p14:creationId xmlns:p14="http://schemas.microsoft.com/office/powerpoint/2010/main" val="1669055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Необхідні обмеження на введення даних можна задати (чи змінити), якщо перейти до вкладки Властивості поля/Загальні:</a:t>
            </a:r>
          </a:p>
        </p:txBody>
      </p:sp>
      <p:sp>
        <p:nvSpPr>
          <p:cNvPr id="7" name="TextBox 6">
            <a:extLst>
              <a:ext uri="{FF2B5EF4-FFF2-40B4-BE49-F238E27FC236}">
                <a16:creationId xmlns:a16="http://schemas.microsoft.com/office/drawing/2014/main" id="{A289C6AB-4895-4EE3-9340-91F4E88F4EA8}"/>
              </a:ext>
            </a:extLst>
          </p:cNvPr>
          <p:cNvSpPr txBox="1"/>
          <p:nvPr/>
        </p:nvSpPr>
        <p:spPr>
          <a:xfrm>
            <a:off x="2521128" y="2675313"/>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задає довжину значення, яке буде зберігатися в цьому полі;</a:t>
            </a:r>
          </a:p>
        </p:txBody>
      </p:sp>
      <p:sp>
        <p:nvSpPr>
          <p:cNvPr id="8" name="Прямокутник 7">
            <a:extLst>
              <a:ext uri="{FF2B5EF4-FFF2-40B4-BE49-F238E27FC236}">
                <a16:creationId xmlns:a16="http://schemas.microsoft.com/office/drawing/2014/main" id="{6C66BBAE-82B9-4634-BF7E-58A8AADAC433}"/>
              </a:ext>
            </a:extLst>
          </p:cNvPr>
          <p:cNvSpPr/>
          <p:nvPr/>
        </p:nvSpPr>
        <p:spPr>
          <a:xfrm>
            <a:off x="72008" y="2675312"/>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розмір поля</a:t>
            </a:r>
            <a:endParaRPr lang="en-US" sz="2800" b="1" i="1" kern="0" dirty="0">
              <a:solidFill>
                <a:srgbClr val="FFFFFF"/>
              </a:solidFill>
            </a:endParaRPr>
          </a:p>
        </p:txBody>
      </p:sp>
      <p:sp>
        <p:nvSpPr>
          <p:cNvPr id="9" name="TextBox 8">
            <a:extLst>
              <a:ext uri="{FF2B5EF4-FFF2-40B4-BE49-F238E27FC236}">
                <a16:creationId xmlns:a16="http://schemas.microsoft.com/office/drawing/2014/main" id="{9D0FD67F-B0C9-4FCB-B90B-7873BD13AB73}"/>
              </a:ext>
            </a:extLst>
          </p:cNvPr>
          <p:cNvSpPr txBox="1"/>
          <p:nvPr/>
        </p:nvSpPr>
        <p:spPr>
          <a:xfrm>
            <a:off x="2521128" y="3725640"/>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визначає, як буде відображатися збережене в таблиці значення;</a:t>
            </a:r>
          </a:p>
        </p:txBody>
      </p:sp>
      <p:sp>
        <p:nvSpPr>
          <p:cNvPr id="10" name="Прямокутник 9">
            <a:extLst>
              <a:ext uri="{FF2B5EF4-FFF2-40B4-BE49-F238E27FC236}">
                <a16:creationId xmlns:a16="http://schemas.microsoft.com/office/drawing/2014/main" id="{0FD3183E-3CFD-46AC-91CB-E6013104A475}"/>
              </a:ext>
            </a:extLst>
          </p:cNvPr>
          <p:cNvSpPr/>
          <p:nvPr/>
        </p:nvSpPr>
        <p:spPr>
          <a:xfrm>
            <a:off x="72008" y="3725639"/>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формат поля</a:t>
            </a:r>
            <a:endParaRPr lang="en-US" sz="2800" b="1" i="1" kern="0" dirty="0">
              <a:solidFill>
                <a:srgbClr val="FFFFFF"/>
              </a:solidFill>
            </a:endParaRPr>
          </a:p>
        </p:txBody>
      </p:sp>
      <p:sp>
        <p:nvSpPr>
          <p:cNvPr id="11" name="TextBox 10">
            <a:extLst>
              <a:ext uri="{FF2B5EF4-FFF2-40B4-BE49-F238E27FC236}">
                <a16:creationId xmlns:a16="http://schemas.microsoft.com/office/drawing/2014/main" id="{B8D49369-D78C-4E9A-828F-06B7CC044498}"/>
              </a:ext>
            </a:extLst>
          </p:cNvPr>
          <p:cNvSpPr txBox="1"/>
          <p:nvPr/>
        </p:nvSpPr>
        <p:spPr>
          <a:xfrm>
            <a:off x="2521128" y="4782094"/>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допомагає користувачеві вводити дані в заданому форматі;</a:t>
            </a:r>
          </a:p>
        </p:txBody>
      </p:sp>
      <p:sp>
        <p:nvSpPr>
          <p:cNvPr id="12" name="Прямокутник 11">
            <a:extLst>
              <a:ext uri="{FF2B5EF4-FFF2-40B4-BE49-F238E27FC236}">
                <a16:creationId xmlns:a16="http://schemas.microsoft.com/office/drawing/2014/main" id="{3834A30A-F917-48C5-93CA-FE0A38C8299C}"/>
              </a:ext>
            </a:extLst>
          </p:cNvPr>
          <p:cNvSpPr/>
          <p:nvPr/>
        </p:nvSpPr>
        <p:spPr>
          <a:xfrm>
            <a:off x="72008" y="4782093"/>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маска введення</a:t>
            </a:r>
            <a:endParaRPr lang="en-US" sz="2800" b="1" i="1" kern="0" dirty="0">
              <a:solidFill>
                <a:srgbClr val="FFFFFF"/>
              </a:solidFill>
            </a:endParaRPr>
          </a:p>
        </p:txBody>
      </p:sp>
      <p:sp>
        <p:nvSpPr>
          <p:cNvPr id="13" name="TextBox 12">
            <a:extLst>
              <a:ext uri="{FF2B5EF4-FFF2-40B4-BE49-F238E27FC236}">
                <a16:creationId xmlns:a16="http://schemas.microsoft.com/office/drawing/2014/main" id="{198C13FC-35B3-4BCA-A606-1177DF80EF8D}"/>
              </a:ext>
            </a:extLst>
          </p:cNvPr>
          <p:cNvSpPr txBox="1"/>
          <p:nvPr/>
        </p:nvSpPr>
        <p:spPr>
          <a:xfrm>
            <a:off x="2521128" y="5816609"/>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визначає, як буде підписуватися поле під час перегляду даних.</a:t>
            </a:r>
          </a:p>
        </p:txBody>
      </p:sp>
      <p:sp>
        <p:nvSpPr>
          <p:cNvPr id="14" name="Прямокутник 13">
            <a:extLst>
              <a:ext uri="{FF2B5EF4-FFF2-40B4-BE49-F238E27FC236}">
                <a16:creationId xmlns:a16="http://schemas.microsoft.com/office/drawing/2014/main" id="{CBC9C4EE-5D4C-47F8-AAAD-3BD085D2130F}"/>
              </a:ext>
            </a:extLst>
          </p:cNvPr>
          <p:cNvSpPr/>
          <p:nvPr/>
        </p:nvSpPr>
        <p:spPr>
          <a:xfrm>
            <a:off x="72008" y="5816608"/>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підпис</a:t>
            </a:r>
            <a:endParaRPr lang="en-US" sz="2800" b="1" i="1" kern="0" dirty="0">
              <a:solidFill>
                <a:srgbClr val="FFFFFF"/>
              </a:solidFill>
            </a:endParaRPr>
          </a:p>
        </p:txBody>
      </p:sp>
    </p:spTree>
    <p:extLst>
      <p:ext uri="{BB962C8B-B14F-4D97-AF65-F5344CB8AC3E}">
        <p14:creationId xmlns:p14="http://schemas.microsoft.com/office/powerpoint/2010/main" val="1131723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Effect transition="in" filter="fade">
                                      <p:cBhvr>
                                        <p:cTn id="33" dur="1000"/>
                                        <p:tgtEl>
                                          <p:spTgt spid="12"/>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Effect transition="in" filter="fade">
                                      <p:cBhvr>
                                        <p:cTn id="43" dur="1000"/>
                                        <p:tgtEl>
                                          <p:spTgt spid="14"/>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налаштувати параметри</a:t>
            </a:r>
            <a:br>
              <a:rPr lang="uk-UA" dirty="0"/>
            </a:br>
            <a:r>
              <a:rPr lang="uk-UA" dirty="0"/>
              <a:t>зв’язків між таблицями?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Для організації подальшого пошуку та відбору даних з </a:t>
            </a:r>
            <a:r>
              <a:rPr lang="uk-UA" sz="2800" b="1" i="1" kern="0" dirty="0" err="1">
                <a:solidFill>
                  <a:srgbClr val="FFFFFF"/>
                </a:solidFill>
              </a:rPr>
              <a:t>логічно</a:t>
            </a:r>
            <a:r>
              <a:rPr lang="uk-UA" sz="2800" b="1" i="1" kern="0" dirty="0">
                <a:solidFill>
                  <a:srgbClr val="FFFFFF"/>
                </a:solidFill>
              </a:rPr>
              <a:t> пов’язаних таблиць бази даних спочатку потрібно встановити зв’язки між створеними таблицями. У  більшості випадків зв’язують ключове поле однієї таблиці (первинний ключ) з відповідним йому полем в іншій таблиці (зовнішній ключ). </a:t>
            </a:r>
          </a:p>
        </p:txBody>
      </p:sp>
      <p:sp>
        <p:nvSpPr>
          <p:cNvPr id="7" name="TextBox 6">
            <a:extLst>
              <a:ext uri="{FF2B5EF4-FFF2-40B4-BE49-F238E27FC236}">
                <a16:creationId xmlns:a16="http://schemas.microsoft.com/office/drawing/2014/main" id="{772CB36B-23E5-4FC3-87A4-752EEF466985}"/>
              </a:ext>
            </a:extLst>
          </p:cNvPr>
          <p:cNvSpPr txBox="1"/>
          <p:nvPr/>
        </p:nvSpPr>
        <p:spPr>
          <a:xfrm>
            <a:off x="72007" y="3950081"/>
            <a:ext cx="7232559"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зв’язаних полів не обов’язково мають бути однакові імена, але в них мають зберігатися дані одного типу, і вони повинні мати однакові розміри для збереження вмісту.</a:t>
            </a:r>
          </a:p>
        </p:txBody>
      </p:sp>
      <p:pic>
        <p:nvPicPr>
          <p:cNvPr id="8" name="Picture 2" descr="Ð ÐµÐ·ÑÐ»ÑÑÐ°Ñ Ð¿Ð¾ÑÑÐºÑ Ð·Ð¾Ð±ÑÐ°Ð¶ÐµÐ½Ñ Ð·Ð° Ð·Ð°Ð¿Ð¸ÑÐ¾Ð¼ &quot;relational database&quot;">
            <a:extLst>
              <a:ext uri="{FF2B5EF4-FFF2-40B4-BE49-F238E27FC236}">
                <a16:creationId xmlns:a16="http://schemas.microsoft.com/office/drawing/2014/main" id="{05639299-6D1B-4799-B542-43F7A7893B05}"/>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420" r="356"/>
          <a:stretch/>
        </p:blipFill>
        <p:spPr bwMode="auto">
          <a:xfrm>
            <a:off x="7396720" y="3950081"/>
            <a:ext cx="4723272"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91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5350597"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a:t>
            </a:r>
            <a:r>
              <a:rPr lang="uk-UA" sz="2800" b="1" i="1" kern="0" dirty="0">
                <a:solidFill>
                  <a:srgbClr val="FFFF00"/>
                </a:solidFill>
              </a:rPr>
              <a:t>один-­до-­багатьох</a:t>
            </a:r>
            <a:r>
              <a:rPr lang="uk-UA" sz="2800" b="1" i="1" kern="0" dirty="0">
                <a:solidFill>
                  <a:srgbClr val="FFFFFF"/>
                </a:solidFill>
              </a:rPr>
              <a:t>» (1:N) — одному екземпляру сутності А відповідає 0, 1 або більше екземплярів сутності Б;</a:t>
            </a:r>
          </a:p>
        </p:txBody>
      </p:sp>
      <p:pic>
        <p:nvPicPr>
          <p:cNvPr id="7" name="Рисунок 6">
            <a:extLst>
              <a:ext uri="{FF2B5EF4-FFF2-40B4-BE49-F238E27FC236}">
                <a16:creationId xmlns:a16="http://schemas.microsoft.com/office/drawing/2014/main" id="{8A7A60EA-E769-4634-AB36-54DBE524D495}"/>
              </a:ext>
            </a:extLst>
          </p:cNvPr>
          <p:cNvPicPr>
            <a:picLocks noChangeAspect="1"/>
          </p:cNvPicPr>
          <p:nvPr/>
        </p:nvPicPr>
        <p:blipFill>
          <a:blip r:embed="rId3"/>
          <a:stretch>
            <a:fillRect/>
          </a:stretch>
        </p:blipFill>
        <p:spPr>
          <a:xfrm>
            <a:off x="6267734" y="1196762"/>
            <a:ext cx="4693309" cy="2677656"/>
          </a:xfrm>
          <a:prstGeom prst="rect">
            <a:avLst/>
          </a:prstGeom>
        </p:spPr>
      </p:pic>
      <p:graphicFrame>
        <p:nvGraphicFramePr>
          <p:cNvPr id="8" name="Group 189">
            <a:extLst>
              <a:ext uri="{FF2B5EF4-FFF2-40B4-BE49-F238E27FC236}">
                <a16:creationId xmlns:a16="http://schemas.microsoft.com/office/drawing/2014/main" id="{B34984A7-1230-4249-B32F-1FA9408A54F8}"/>
              </a:ext>
            </a:extLst>
          </p:cNvPr>
          <p:cNvGraphicFramePr>
            <a:graphicFrameLocks noGrp="1"/>
          </p:cNvGraphicFramePr>
          <p:nvPr/>
        </p:nvGraphicFramePr>
        <p:xfrm>
          <a:off x="3027419" y="5087014"/>
          <a:ext cx="1646238" cy="1219200"/>
        </p:xfrm>
        <a:graphic>
          <a:graphicData uri="http://schemas.openxmlformats.org/drawingml/2006/table">
            <a:tbl>
              <a:tblPr/>
              <a:tblGrid>
                <a:gridCol w="549275">
                  <a:extLst>
                    <a:ext uri="{9D8B030D-6E8A-4147-A177-3AD203B41FA5}">
                      <a16:colId xmlns:a16="http://schemas.microsoft.com/office/drawing/2014/main" val="978066802"/>
                    </a:ext>
                  </a:extLst>
                </a:gridCol>
                <a:gridCol w="1096963">
                  <a:extLst>
                    <a:ext uri="{9D8B030D-6E8A-4147-A177-3AD203B41FA5}">
                      <a16:colId xmlns:a16="http://schemas.microsoft.com/office/drawing/2014/main" val="3348488396"/>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Назва</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1932169688"/>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Монітор</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4202905125"/>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Вінчестер</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538391368"/>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519383615"/>
                  </a:ext>
                </a:extLst>
              </a:tr>
            </a:tbl>
          </a:graphicData>
        </a:graphic>
      </p:graphicFrame>
      <p:graphicFrame>
        <p:nvGraphicFramePr>
          <p:cNvPr id="9" name="Group 227">
            <a:extLst>
              <a:ext uri="{FF2B5EF4-FFF2-40B4-BE49-F238E27FC236}">
                <a16:creationId xmlns:a16="http://schemas.microsoft.com/office/drawing/2014/main" id="{3A09EDE6-022D-4DE6-9937-A0F278069DBD}"/>
              </a:ext>
            </a:extLst>
          </p:cNvPr>
          <p:cNvGraphicFramePr>
            <a:graphicFrameLocks noGrp="1"/>
          </p:cNvGraphicFramePr>
          <p:nvPr/>
        </p:nvGraphicFramePr>
        <p:xfrm>
          <a:off x="6232582" y="5087014"/>
          <a:ext cx="2709862" cy="1260476"/>
        </p:xfrm>
        <a:graphic>
          <a:graphicData uri="http://schemas.openxmlformats.org/drawingml/2006/table">
            <a:tbl>
              <a:tblPr/>
              <a:tblGrid>
                <a:gridCol w="622300">
                  <a:extLst>
                    <a:ext uri="{9D8B030D-6E8A-4147-A177-3AD203B41FA5}">
                      <a16:colId xmlns:a16="http://schemas.microsoft.com/office/drawing/2014/main" val="4163238220"/>
                    </a:ext>
                  </a:extLst>
                </a:gridCol>
                <a:gridCol w="1347787">
                  <a:extLst>
                    <a:ext uri="{9D8B030D-6E8A-4147-A177-3AD203B41FA5}">
                      <a16:colId xmlns:a16="http://schemas.microsoft.com/office/drawing/2014/main" val="2601383362"/>
                    </a:ext>
                  </a:extLst>
                </a:gridCol>
                <a:gridCol w="739775">
                  <a:extLst>
                    <a:ext uri="{9D8B030D-6E8A-4147-A177-3AD203B41FA5}">
                      <a16:colId xmlns:a16="http://schemas.microsoft.com/office/drawing/2014/main" val="2640888007"/>
                    </a:ext>
                  </a:extLst>
                </a:gridCol>
              </a:tblGrid>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 товару</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Ціна</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791065949"/>
                  </a:ext>
                </a:extLst>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123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2 999</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934210182"/>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345</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2 499</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243427308"/>
                  </a:ext>
                </a:extLst>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400" b="0" i="0" u="none" strike="noStrike" cap="none" normalizeH="0" baseline="0">
                          <a:ln>
                            <a:noFill/>
                          </a:ln>
                          <a:solidFill>
                            <a:schemeClr val="tx1"/>
                          </a:solidFill>
                          <a:effectLst/>
                          <a:latin typeface="Arial" panose="020B0604020202020204" pitchFamily="34" charset="0"/>
                        </a:rPr>
                        <a:t>…</a:t>
                      </a:r>
                      <a:endParaRPr kumimoji="0" lang="ru-RU" altLang="uk-UA"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417093773"/>
                  </a:ext>
                </a:extLst>
              </a:tr>
            </a:tbl>
          </a:graphicData>
        </a:graphic>
      </p:graphicFrame>
      <p:sp>
        <p:nvSpPr>
          <p:cNvPr id="10" name="Freeform 229">
            <a:extLst>
              <a:ext uri="{FF2B5EF4-FFF2-40B4-BE49-F238E27FC236}">
                <a16:creationId xmlns:a16="http://schemas.microsoft.com/office/drawing/2014/main" id="{E196D974-5BC0-4989-9391-73653046C1F2}"/>
              </a:ext>
            </a:extLst>
          </p:cNvPr>
          <p:cNvSpPr>
            <a:spLocks/>
          </p:cNvSpPr>
          <p:nvPr/>
        </p:nvSpPr>
        <p:spPr bwMode="auto">
          <a:xfrm>
            <a:off x="3276657" y="4796501"/>
            <a:ext cx="4281487" cy="293688"/>
          </a:xfrm>
          <a:custGeom>
            <a:avLst/>
            <a:gdLst>
              <a:gd name="T0" fmla="*/ 12 w 2697"/>
              <a:gd name="T1" fmla="*/ 244 h 244"/>
              <a:gd name="T2" fmla="*/ 12 w 2697"/>
              <a:gd name="T3" fmla="*/ 163 h 244"/>
              <a:gd name="T4" fmla="*/ 93 w 2697"/>
              <a:gd name="T5" fmla="*/ 23 h 244"/>
              <a:gd name="T6" fmla="*/ 2580 w 2697"/>
              <a:gd name="T7" fmla="*/ 23 h 244"/>
              <a:gd name="T8" fmla="*/ 2694 w 2697"/>
              <a:gd name="T9" fmla="*/ 137 h 244"/>
              <a:gd name="T10" fmla="*/ 2694 w 2697"/>
              <a:gd name="T11" fmla="*/ 241 h 244"/>
            </a:gdLst>
            <a:ahLst/>
            <a:cxnLst>
              <a:cxn ang="0">
                <a:pos x="T0" y="T1"/>
              </a:cxn>
              <a:cxn ang="0">
                <a:pos x="T2" y="T3"/>
              </a:cxn>
              <a:cxn ang="0">
                <a:pos x="T4" y="T5"/>
              </a:cxn>
              <a:cxn ang="0">
                <a:pos x="T6" y="T7"/>
              </a:cxn>
              <a:cxn ang="0">
                <a:pos x="T8" y="T9"/>
              </a:cxn>
              <a:cxn ang="0">
                <a:pos x="T10" y="T11"/>
              </a:cxn>
            </a:cxnLst>
            <a:rect l="0" t="0" r="r" b="b"/>
            <a:pathLst>
              <a:path w="2697" h="244">
                <a:moveTo>
                  <a:pt x="12" y="244"/>
                </a:moveTo>
                <a:lnTo>
                  <a:pt x="12" y="163"/>
                </a:lnTo>
                <a:cubicBezTo>
                  <a:pt x="25" y="126"/>
                  <a:pt x="0" y="52"/>
                  <a:pt x="93" y="23"/>
                </a:cubicBezTo>
                <a:cubicBezTo>
                  <a:pt x="521" y="0"/>
                  <a:pt x="2463" y="1"/>
                  <a:pt x="2580" y="23"/>
                </a:cubicBezTo>
                <a:cubicBezTo>
                  <a:pt x="2697" y="45"/>
                  <a:pt x="2675" y="101"/>
                  <a:pt x="2694" y="137"/>
                </a:cubicBezTo>
                <a:lnTo>
                  <a:pt x="2694" y="241"/>
                </a:ln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1" name="Rectangle 230">
            <a:extLst>
              <a:ext uri="{FF2B5EF4-FFF2-40B4-BE49-F238E27FC236}">
                <a16:creationId xmlns:a16="http://schemas.microsoft.com/office/drawing/2014/main" id="{78ACB447-2264-4ED8-9AB7-EB0D6740BA36}"/>
              </a:ext>
            </a:extLst>
          </p:cNvPr>
          <p:cNvSpPr>
            <a:spLocks noChangeArrowheads="1"/>
          </p:cNvSpPr>
          <p:nvPr/>
        </p:nvSpPr>
        <p:spPr bwMode="auto">
          <a:xfrm>
            <a:off x="2932169" y="4737764"/>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a:solidFill>
                  <a:srgbClr val="4040C0"/>
                </a:solidFill>
              </a:rPr>
              <a:t>1</a:t>
            </a:r>
          </a:p>
        </p:txBody>
      </p:sp>
      <p:sp>
        <p:nvSpPr>
          <p:cNvPr id="12" name="Rectangle 231">
            <a:extLst>
              <a:ext uri="{FF2B5EF4-FFF2-40B4-BE49-F238E27FC236}">
                <a16:creationId xmlns:a16="http://schemas.microsoft.com/office/drawing/2014/main" id="{ECD1276E-9FC0-4D0F-98AE-0FA711ADE3AD}"/>
              </a:ext>
            </a:extLst>
          </p:cNvPr>
          <p:cNvSpPr>
            <a:spLocks noChangeArrowheads="1"/>
          </p:cNvSpPr>
          <p:nvPr/>
        </p:nvSpPr>
        <p:spPr bwMode="auto">
          <a:xfrm>
            <a:off x="7599419" y="4747289"/>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3" name="AutoShape 236">
            <a:extLst>
              <a:ext uri="{FF2B5EF4-FFF2-40B4-BE49-F238E27FC236}">
                <a16:creationId xmlns:a16="http://schemas.microsoft.com/office/drawing/2014/main" id="{813C9BA3-12E2-4764-BDB6-0AD8587326BF}"/>
              </a:ext>
            </a:extLst>
          </p:cNvPr>
          <p:cNvSpPr>
            <a:spLocks noChangeArrowheads="1"/>
          </p:cNvSpPr>
          <p:nvPr/>
        </p:nvSpPr>
        <p:spPr bwMode="auto">
          <a:xfrm>
            <a:off x="936765" y="4601239"/>
            <a:ext cx="1960479" cy="587375"/>
          </a:xfrm>
          <a:prstGeom prst="wedgeRoundRectCallout">
            <a:avLst>
              <a:gd name="adj1" fmla="val 61222"/>
              <a:gd name="adj2" fmla="val 112688"/>
              <a:gd name="adj3" fmla="val 16667"/>
            </a:avLst>
          </a:prstGeom>
          <a:solidFill>
            <a:srgbClr val="7030A0"/>
          </a:solidFill>
          <a:ln>
            <a:noFill/>
          </a:ln>
          <a:effectLst>
            <a:outerShdw dist="53882" dir="2700000" algn="ctr" rotWithShape="0">
              <a:schemeClr val="tx1">
                <a:alpha val="50000"/>
              </a:schemeClr>
            </a:outerShdw>
          </a:effectLst>
        </p:spPr>
        <p:txBody>
          <a:bodyPr/>
          <a:lstStyle/>
          <a:p>
            <a:pPr algn="ctr"/>
            <a:r>
              <a:rPr lang="uk-UA" altLang="uk-UA" sz="2400" b="1" i="1" dirty="0">
                <a:solidFill>
                  <a:schemeClr val="bg1"/>
                </a:solidFill>
              </a:rPr>
              <a:t>товари</a:t>
            </a:r>
          </a:p>
        </p:txBody>
      </p:sp>
      <p:sp>
        <p:nvSpPr>
          <p:cNvPr id="14" name="AutoShape 237">
            <a:extLst>
              <a:ext uri="{FF2B5EF4-FFF2-40B4-BE49-F238E27FC236}">
                <a16:creationId xmlns:a16="http://schemas.microsoft.com/office/drawing/2014/main" id="{7F55B577-3495-48AE-B75A-ECECA3C288F6}"/>
              </a:ext>
            </a:extLst>
          </p:cNvPr>
          <p:cNvSpPr>
            <a:spLocks noChangeArrowheads="1"/>
          </p:cNvSpPr>
          <p:nvPr/>
        </p:nvSpPr>
        <p:spPr bwMode="auto">
          <a:xfrm>
            <a:off x="9061506" y="4488526"/>
            <a:ext cx="2502965" cy="587375"/>
          </a:xfrm>
          <a:prstGeom prst="wedgeRoundRectCallout">
            <a:avLst>
              <a:gd name="adj1" fmla="val -60463"/>
              <a:gd name="adj2" fmla="val 94898"/>
              <a:gd name="adj3" fmla="val 16667"/>
            </a:avLst>
          </a:prstGeom>
          <a:solidFill>
            <a:srgbClr val="7030A0"/>
          </a:solidFill>
          <a:ln>
            <a:noFill/>
          </a:ln>
          <a:effectLst>
            <a:outerShdw dist="53882" dir="2700000" algn="ctr" rotWithShape="0">
              <a:schemeClr val="tx1">
                <a:alpha val="50000"/>
              </a:schemeClr>
            </a:outerShdw>
          </a:effectLst>
        </p:spPr>
        <p:txBody>
          <a:bodyPr/>
          <a:lstStyle/>
          <a:p>
            <a:pPr algn="ctr"/>
            <a:r>
              <a:rPr lang="uk-UA" altLang="uk-UA" sz="2400" b="1" i="1" dirty="0" err="1">
                <a:solidFill>
                  <a:schemeClr val="bg1"/>
                </a:solidFill>
              </a:rPr>
              <a:t>прайс</a:t>
            </a:r>
            <a:r>
              <a:rPr lang="uk-UA" altLang="uk-UA" sz="2400" b="1" i="1" dirty="0">
                <a:solidFill>
                  <a:schemeClr val="bg1"/>
                </a:solidFill>
              </a:rPr>
              <a:t>-лист</a:t>
            </a:r>
          </a:p>
        </p:txBody>
      </p:sp>
    </p:spTree>
    <p:extLst>
      <p:ext uri="{BB962C8B-B14F-4D97-AF65-F5344CB8AC3E}">
        <p14:creationId xmlns:p14="http://schemas.microsoft.com/office/powerpoint/2010/main" val="1347864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9"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35</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3" name="Picture 2" descr="Ð ÐµÐ·ÑÐ»ÑÑÐ°Ñ Ð¿Ð¾ÑÑÐºÑ Ð·Ð¾Ð±ÑÐ°Ð¶ÐµÐ½Ñ Ð·Ð° Ð·Ð°Ð¿Ð¸ÑÐ¾Ð¼ &quot;Access new icon&quot;">
            <a:extLst>
              <a:ext uri="{FF2B5EF4-FFF2-40B4-BE49-F238E27FC236}">
                <a16:creationId xmlns:a16="http://schemas.microsoft.com/office/drawing/2014/main" id="{A66056D8-4218-4A39-8530-4B341F52467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62014" y="3727938"/>
            <a:ext cx="2274998" cy="2274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ey icon">
            <a:extLst>
              <a:ext uri="{FF2B5EF4-FFF2-40B4-BE49-F238E27FC236}">
                <a16:creationId xmlns:a16="http://schemas.microsoft.com/office/drawing/2014/main" id="{8BFF25E7-6E8A-45A5-8795-E4805F64C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438" y="3662320"/>
            <a:ext cx="2333067" cy="23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30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9" y="1196763"/>
            <a:ext cx="5350596"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a:t>
            </a:r>
            <a:r>
              <a:rPr lang="uk-UA" sz="2800" b="1" i="1" kern="0" dirty="0">
                <a:solidFill>
                  <a:srgbClr val="FFFF00"/>
                </a:solidFill>
              </a:rPr>
              <a:t>багато­-до-­одного</a:t>
            </a:r>
            <a:r>
              <a:rPr lang="uk-UA" sz="2800" b="1" i="1" kern="0" dirty="0">
                <a:solidFill>
                  <a:srgbClr val="FFFFFF"/>
                </a:solidFill>
              </a:rPr>
              <a:t>» (N:1) — обернений випадок до попереднього;</a:t>
            </a:r>
          </a:p>
        </p:txBody>
      </p:sp>
      <p:graphicFrame>
        <p:nvGraphicFramePr>
          <p:cNvPr id="8" name="Group 56">
            <a:extLst>
              <a:ext uri="{FF2B5EF4-FFF2-40B4-BE49-F238E27FC236}">
                <a16:creationId xmlns:a16="http://schemas.microsoft.com/office/drawing/2014/main" id="{E4CE22A3-8A6C-436E-8ECC-0ECC71B98EE5}"/>
              </a:ext>
            </a:extLst>
          </p:cNvPr>
          <p:cNvGraphicFramePr>
            <a:graphicFrameLocks noGrp="1"/>
          </p:cNvGraphicFramePr>
          <p:nvPr/>
        </p:nvGraphicFramePr>
        <p:xfrm>
          <a:off x="1957687" y="4808155"/>
          <a:ext cx="1646237" cy="1219200"/>
        </p:xfrm>
        <a:graphic>
          <a:graphicData uri="http://schemas.openxmlformats.org/drawingml/2006/table">
            <a:tbl>
              <a:tblPr/>
              <a:tblGrid>
                <a:gridCol w="549275">
                  <a:extLst>
                    <a:ext uri="{9D8B030D-6E8A-4147-A177-3AD203B41FA5}">
                      <a16:colId xmlns:a16="http://schemas.microsoft.com/office/drawing/2014/main" val="3919463731"/>
                    </a:ext>
                  </a:extLst>
                </a:gridCol>
                <a:gridCol w="1096962">
                  <a:extLst>
                    <a:ext uri="{9D8B030D-6E8A-4147-A177-3AD203B41FA5}">
                      <a16:colId xmlns:a16="http://schemas.microsoft.com/office/drawing/2014/main" val="2712697508"/>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Прізвище</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587133760"/>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Іванов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820680805"/>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Петров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961888358"/>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906305370"/>
                  </a:ext>
                </a:extLst>
              </a:tr>
            </a:tbl>
          </a:graphicData>
        </a:graphic>
      </p:graphicFrame>
      <p:graphicFrame>
        <p:nvGraphicFramePr>
          <p:cNvPr id="9" name="Group 184">
            <a:extLst>
              <a:ext uri="{FF2B5EF4-FFF2-40B4-BE49-F238E27FC236}">
                <a16:creationId xmlns:a16="http://schemas.microsoft.com/office/drawing/2014/main" id="{D85367E4-2A74-4F5F-9451-BE47C3EFE1C8}"/>
              </a:ext>
            </a:extLst>
          </p:cNvPr>
          <p:cNvGraphicFramePr>
            <a:graphicFrameLocks noGrp="1"/>
          </p:cNvGraphicFramePr>
          <p:nvPr/>
        </p:nvGraphicFramePr>
        <p:xfrm>
          <a:off x="8318799" y="4822442"/>
          <a:ext cx="1646238" cy="1524000"/>
        </p:xfrm>
        <a:graphic>
          <a:graphicData uri="http://schemas.openxmlformats.org/drawingml/2006/table">
            <a:tbl>
              <a:tblPr/>
              <a:tblGrid>
                <a:gridCol w="549275">
                  <a:extLst>
                    <a:ext uri="{9D8B030D-6E8A-4147-A177-3AD203B41FA5}">
                      <a16:colId xmlns:a16="http://schemas.microsoft.com/office/drawing/2014/main" val="4136324572"/>
                    </a:ext>
                  </a:extLst>
                </a:gridCol>
                <a:gridCol w="1096963">
                  <a:extLst>
                    <a:ext uri="{9D8B030D-6E8A-4147-A177-3AD203B41FA5}">
                      <a16:colId xmlns:a16="http://schemas.microsoft.com/office/drawing/2014/main" val="3311798858"/>
                    </a:ext>
                  </a:extLst>
                </a:gridCol>
              </a:tblGrid>
              <a:tr h="298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Назва</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4160359400"/>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Історія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350185225"/>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Географія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24062532"/>
                  </a:ext>
                </a:extLst>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Біологія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3718425253"/>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410213094"/>
                  </a:ext>
                </a:extLst>
              </a:tr>
            </a:tbl>
          </a:graphicData>
        </a:graphic>
      </p:graphicFrame>
      <p:graphicFrame>
        <p:nvGraphicFramePr>
          <p:cNvPr id="10" name="Group 199">
            <a:extLst>
              <a:ext uri="{FF2B5EF4-FFF2-40B4-BE49-F238E27FC236}">
                <a16:creationId xmlns:a16="http://schemas.microsoft.com/office/drawing/2014/main" id="{B3E39DCF-A6AC-42A7-A462-38EA577121D6}"/>
              </a:ext>
            </a:extLst>
          </p:cNvPr>
          <p:cNvGraphicFramePr>
            <a:graphicFrameLocks noGrp="1"/>
          </p:cNvGraphicFramePr>
          <p:nvPr/>
        </p:nvGraphicFramePr>
        <p:xfrm>
          <a:off x="4210349" y="4817680"/>
          <a:ext cx="3609975" cy="1737360"/>
        </p:xfrm>
        <a:graphic>
          <a:graphicData uri="http://schemas.openxmlformats.org/drawingml/2006/table">
            <a:tbl>
              <a:tblPr/>
              <a:tblGrid>
                <a:gridCol w="519113">
                  <a:extLst>
                    <a:ext uri="{9D8B030D-6E8A-4147-A177-3AD203B41FA5}">
                      <a16:colId xmlns:a16="http://schemas.microsoft.com/office/drawing/2014/main" val="1588360415"/>
                    </a:ext>
                  </a:extLst>
                </a:gridCol>
                <a:gridCol w="998537">
                  <a:extLst>
                    <a:ext uri="{9D8B030D-6E8A-4147-A177-3AD203B41FA5}">
                      <a16:colId xmlns:a16="http://schemas.microsoft.com/office/drawing/2014/main" val="1940562686"/>
                    </a:ext>
                  </a:extLst>
                </a:gridCol>
                <a:gridCol w="1074738">
                  <a:extLst>
                    <a:ext uri="{9D8B030D-6E8A-4147-A177-3AD203B41FA5}">
                      <a16:colId xmlns:a16="http://schemas.microsoft.com/office/drawing/2014/main" val="2956771424"/>
                    </a:ext>
                  </a:extLst>
                </a:gridCol>
                <a:gridCol w="1017587">
                  <a:extLst>
                    <a:ext uri="{9D8B030D-6E8A-4147-A177-3AD203B41FA5}">
                      <a16:colId xmlns:a16="http://schemas.microsoft.com/office/drawing/2014/main" val="439039718"/>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 вчителя</a:t>
                      </a:r>
                    </a:p>
                  </a:txBody>
                  <a:tcPr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 предмету</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Клас</a:t>
                      </a: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3419694498"/>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9-А</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64867386"/>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8-Б</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426866486"/>
                  </a:ext>
                </a:extLst>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7-В</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2839892399"/>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400" b="0" i="0" u="none" strike="noStrike" cap="none" normalizeH="0" baseline="0">
                          <a:ln>
                            <a:noFill/>
                          </a:ln>
                          <a:solidFill>
                            <a:schemeClr val="tx1"/>
                          </a:solidFill>
                          <a:effectLst/>
                          <a:latin typeface="Arial" panose="020B0604020202020204" pitchFamily="34" charset="0"/>
                        </a:rPr>
                        <a:t>…</a:t>
                      </a:r>
                      <a:endParaRPr kumimoji="0" lang="ru-RU" altLang="uk-UA"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710883243"/>
                  </a:ext>
                </a:extLst>
              </a:tr>
            </a:tbl>
          </a:graphicData>
        </a:graphic>
      </p:graphicFrame>
      <p:sp>
        <p:nvSpPr>
          <p:cNvPr id="11" name="Freeform 185">
            <a:extLst>
              <a:ext uri="{FF2B5EF4-FFF2-40B4-BE49-F238E27FC236}">
                <a16:creationId xmlns:a16="http://schemas.microsoft.com/office/drawing/2014/main" id="{B5EA83F6-89B3-4B66-A0C4-67213369BCEF}"/>
              </a:ext>
            </a:extLst>
          </p:cNvPr>
          <p:cNvSpPr>
            <a:spLocks/>
          </p:cNvSpPr>
          <p:nvPr/>
        </p:nvSpPr>
        <p:spPr bwMode="auto">
          <a:xfrm>
            <a:off x="2187874" y="4508117"/>
            <a:ext cx="3017838" cy="293688"/>
          </a:xfrm>
          <a:custGeom>
            <a:avLst/>
            <a:gdLst>
              <a:gd name="T0" fmla="*/ 12 w 2697"/>
              <a:gd name="T1" fmla="*/ 244 h 244"/>
              <a:gd name="T2" fmla="*/ 12 w 2697"/>
              <a:gd name="T3" fmla="*/ 163 h 244"/>
              <a:gd name="T4" fmla="*/ 93 w 2697"/>
              <a:gd name="T5" fmla="*/ 23 h 244"/>
              <a:gd name="T6" fmla="*/ 2580 w 2697"/>
              <a:gd name="T7" fmla="*/ 23 h 244"/>
              <a:gd name="T8" fmla="*/ 2694 w 2697"/>
              <a:gd name="T9" fmla="*/ 137 h 244"/>
              <a:gd name="T10" fmla="*/ 2694 w 2697"/>
              <a:gd name="T11" fmla="*/ 241 h 244"/>
            </a:gdLst>
            <a:ahLst/>
            <a:cxnLst>
              <a:cxn ang="0">
                <a:pos x="T0" y="T1"/>
              </a:cxn>
              <a:cxn ang="0">
                <a:pos x="T2" y="T3"/>
              </a:cxn>
              <a:cxn ang="0">
                <a:pos x="T4" y="T5"/>
              </a:cxn>
              <a:cxn ang="0">
                <a:pos x="T6" y="T7"/>
              </a:cxn>
              <a:cxn ang="0">
                <a:pos x="T8" y="T9"/>
              </a:cxn>
              <a:cxn ang="0">
                <a:pos x="T10" y="T11"/>
              </a:cxn>
            </a:cxnLst>
            <a:rect l="0" t="0" r="r" b="b"/>
            <a:pathLst>
              <a:path w="2697" h="244">
                <a:moveTo>
                  <a:pt x="12" y="244"/>
                </a:moveTo>
                <a:lnTo>
                  <a:pt x="12" y="163"/>
                </a:lnTo>
                <a:cubicBezTo>
                  <a:pt x="25" y="126"/>
                  <a:pt x="0" y="52"/>
                  <a:pt x="93" y="23"/>
                </a:cubicBezTo>
                <a:cubicBezTo>
                  <a:pt x="521" y="0"/>
                  <a:pt x="2463" y="1"/>
                  <a:pt x="2580" y="23"/>
                </a:cubicBezTo>
                <a:cubicBezTo>
                  <a:pt x="2697" y="45"/>
                  <a:pt x="2675" y="101"/>
                  <a:pt x="2694" y="137"/>
                </a:cubicBezTo>
                <a:lnTo>
                  <a:pt x="2694" y="241"/>
                </a:ln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2" name="Freeform 186">
            <a:extLst>
              <a:ext uri="{FF2B5EF4-FFF2-40B4-BE49-F238E27FC236}">
                <a16:creationId xmlns:a16="http://schemas.microsoft.com/office/drawing/2014/main" id="{47A58C94-54CF-4C24-8F62-FA284F22DBFC}"/>
              </a:ext>
            </a:extLst>
          </p:cNvPr>
          <p:cNvSpPr>
            <a:spLocks/>
          </p:cNvSpPr>
          <p:nvPr/>
        </p:nvSpPr>
        <p:spPr bwMode="auto">
          <a:xfrm>
            <a:off x="6183612" y="4527167"/>
            <a:ext cx="2359025" cy="293688"/>
          </a:xfrm>
          <a:custGeom>
            <a:avLst/>
            <a:gdLst>
              <a:gd name="T0" fmla="*/ 12 w 2697"/>
              <a:gd name="T1" fmla="*/ 244 h 244"/>
              <a:gd name="T2" fmla="*/ 12 w 2697"/>
              <a:gd name="T3" fmla="*/ 163 h 244"/>
              <a:gd name="T4" fmla="*/ 93 w 2697"/>
              <a:gd name="T5" fmla="*/ 23 h 244"/>
              <a:gd name="T6" fmla="*/ 2580 w 2697"/>
              <a:gd name="T7" fmla="*/ 23 h 244"/>
              <a:gd name="T8" fmla="*/ 2694 w 2697"/>
              <a:gd name="T9" fmla="*/ 137 h 244"/>
              <a:gd name="T10" fmla="*/ 2694 w 2697"/>
              <a:gd name="T11" fmla="*/ 241 h 244"/>
            </a:gdLst>
            <a:ahLst/>
            <a:cxnLst>
              <a:cxn ang="0">
                <a:pos x="T0" y="T1"/>
              </a:cxn>
              <a:cxn ang="0">
                <a:pos x="T2" y="T3"/>
              </a:cxn>
              <a:cxn ang="0">
                <a:pos x="T4" y="T5"/>
              </a:cxn>
              <a:cxn ang="0">
                <a:pos x="T6" y="T7"/>
              </a:cxn>
              <a:cxn ang="0">
                <a:pos x="T8" y="T9"/>
              </a:cxn>
              <a:cxn ang="0">
                <a:pos x="T10" y="T11"/>
              </a:cxn>
            </a:cxnLst>
            <a:rect l="0" t="0" r="r" b="b"/>
            <a:pathLst>
              <a:path w="2697" h="244">
                <a:moveTo>
                  <a:pt x="12" y="244"/>
                </a:moveTo>
                <a:lnTo>
                  <a:pt x="12" y="163"/>
                </a:lnTo>
                <a:cubicBezTo>
                  <a:pt x="25" y="126"/>
                  <a:pt x="0" y="52"/>
                  <a:pt x="93" y="23"/>
                </a:cubicBezTo>
                <a:cubicBezTo>
                  <a:pt x="521" y="0"/>
                  <a:pt x="2463" y="1"/>
                  <a:pt x="2580" y="23"/>
                </a:cubicBezTo>
                <a:cubicBezTo>
                  <a:pt x="2697" y="45"/>
                  <a:pt x="2675" y="101"/>
                  <a:pt x="2694" y="137"/>
                </a:cubicBezTo>
                <a:lnTo>
                  <a:pt x="2694" y="241"/>
                </a:ln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3" name="AutoShape 188">
            <a:extLst>
              <a:ext uri="{FF2B5EF4-FFF2-40B4-BE49-F238E27FC236}">
                <a16:creationId xmlns:a16="http://schemas.microsoft.com/office/drawing/2014/main" id="{B2F33523-1354-4623-A353-A3E7140BE8C9}"/>
              </a:ext>
            </a:extLst>
          </p:cNvPr>
          <p:cNvSpPr>
            <a:spLocks noChangeArrowheads="1"/>
          </p:cNvSpPr>
          <p:nvPr/>
        </p:nvSpPr>
        <p:spPr bwMode="auto">
          <a:xfrm>
            <a:off x="4853287" y="4011230"/>
            <a:ext cx="1771650" cy="415925"/>
          </a:xfrm>
          <a:prstGeom prst="wedgeRoundRectCallout">
            <a:avLst>
              <a:gd name="adj1" fmla="val -4931"/>
              <a:gd name="adj2" fmla="val 146944"/>
              <a:gd name="adj3" fmla="val 16667"/>
            </a:avLst>
          </a:prstGeom>
          <a:solidFill>
            <a:srgbClr val="7030A0"/>
          </a:solidFill>
          <a:ln>
            <a:noFill/>
          </a:ln>
          <a:effectLst>
            <a:outerShdw dist="53882" dir="2700000" algn="ctr" rotWithShape="0">
              <a:schemeClr val="tx1">
                <a:alpha val="50000"/>
              </a:schemeClr>
            </a:outerShdw>
          </a:effectLst>
          <a:extLst>
            <a:ext uri="{91240B29-F687-4F45-9708-019B960494DF}">
              <a14:hiddenLine xmlns:a14="http://schemas.microsoft.com/office/drawing/2010/main" w="25400">
                <a:solidFill>
                  <a:schemeClr val="tx1"/>
                </a:solidFill>
                <a:miter lim="800000"/>
                <a:headEnd/>
                <a:tailEnd type="none" w="med" len="lg"/>
              </a14:hiddenLine>
            </a:ext>
          </a:extLst>
        </p:spPr>
        <p:txBody>
          <a:bodyPr/>
          <a:lstStyle/>
          <a:p>
            <a:pPr algn="ctr"/>
            <a:r>
              <a:rPr lang="uk-UA" altLang="uk-UA" sz="2400" b="1" i="1" dirty="0">
                <a:solidFill>
                  <a:schemeClr val="bg1"/>
                </a:solidFill>
              </a:rPr>
              <a:t>розклад</a:t>
            </a:r>
          </a:p>
        </p:txBody>
      </p:sp>
      <p:sp>
        <p:nvSpPr>
          <p:cNvPr id="14" name="Rectangle 200">
            <a:extLst>
              <a:ext uri="{FF2B5EF4-FFF2-40B4-BE49-F238E27FC236}">
                <a16:creationId xmlns:a16="http://schemas.microsoft.com/office/drawing/2014/main" id="{36BA437F-BAF1-405C-8669-B1CF6EF32891}"/>
              </a:ext>
            </a:extLst>
          </p:cNvPr>
          <p:cNvSpPr>
            <a:spLocks noChangeArrowheads="1"/>
          </p:cNvSpPr>
          <p:nvPr/>
        </p:nvSpPr>
        <p:spPr bwMode="auto">
          <a:xfrm>
            <a:off x="5840712" y="4487480"/>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5" name="Rectangle 202">
            <a:extLst>
              <a:ext uri="{FF2B5EF4-FFF2-40B4-BE49-F238E27FC236}">
                <a16:creationId xmlns:a16="http://schemas.microsoft.com/office/drawing/2014/main" id="{7050167E-3BBB-4DB9-9CB7-E2AD3051FA9B}"/>
              </a:ext>
            </a:extLst>
          </p:cNvPr>
          <p:cNvSpPr>
            <a:spLocks noChangeArrowheads="1"/>
          </p:cNvSpPr>
          <p:nvPr/>
        </p:nvSpPr>
        <p:spPr bwMode="auto">
          <a:xfrm>
            <a:off x="4796137" y="4495417"/>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6" name="Rectangle 206">
            <a:extLst>
              <a:ext uri="{FF2B5EF4-FFF2-40B4-BE49-F238E27FC236}">
                <a16:creationId xmlns:a16="http://schemas.microsoft.com/office/drawing/2014/main" id="{0929318D-FC10-47B2-B770-3FE953A59B40}"/>
              </a:ext>
            </a:extLst>
          </p:cNvPr>
          <p:cNvSpPr>
            <a:spLocks noChangeArrowheads="1"/>
          </p:cNvSpPr>
          <p:nvPr/>
        </p:nvSpPr>
        <p:spPr bwMode="auto">
          <a:xfrm>
            <a:off x="1852912" y="4497005"/>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a:solidFill>
                  <a:srgbClr val="4040C0"/>
                </a:solidFill>
              </a:rPr>
              <a:t>1</a:t>
            </a:r>
          </a:p>
        </p:txBody>
      </p:sp>
      <p:sp>
        <p:nvSpPr>
          <p:cNvPr id="17" name="Rectangle 207">
            <a:extLst>
              <a:ext uri="{FF2B5EF4-FFF2-40B4-BE49-F238E27FC236}">
                <a16:creationId xmlns:a16="http://schemas.microsoft.com/office/drawing/2014/main" id="{3B4C702C-53F1-4BAC-A51F-A7E2C4554F17}"/>
              </a:ext>
            </a:extLst>
          </p:cNvPr>
          <p:cNvSpPr>
            <a:spLocks noChangeArrowheads="1"/>
          </p:cNvSpPr>
          <p:nvPr/>
        </p:nvSpPr>
        <p:spPr bwMode="auto">
          <a:xfrm>
            <a:off x="8574387" y="4516055"/>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a:solidFill>
                  <a:srgbClr val="4040C0"/>
                </a:solidFill>
              </a:rPr>
              <a:t>1</a:t>
            </a:r>
          </a:p>
        </p:txBody>
      </p:sp>
      <p:pic>
        <p:nvPicPr>
          <p:cNvPr id="21" name="Рисунок 20">
            <a:extLst>
              <a:ext uri="{FF2B5EF4-FFF2-40B4-BE49-F238E27FC236}">
                <a16:creationId xmlns:a16="http://schemas.microsoft.com/office/drawing/2014/main" id="{754F5B61-415E-4C82-8BE0-DD207CFAEE42}"/>
              </a:ext>
            </a:extLst>
          </p:cNvPr>
          <p:cNvPicPr>
            <a:picLocks noChangeAspect="1"/>
          </p:cNvPicPr>
          <p:nvPr/>
        </p:nvPicPr>
        <p:blipFill>
          <a:blip r:embed="rId3"/>
          <a:stretch>
            <a:fillRect/>
          </a:stretch>
        </p:blipFill>
        <p:spPr>
          <a:xfrm>
            <a:off x="6183611" y="1195175"/>
            <a:ext cx="4777431" cy="2666474"/>
          </a:xfrm>
          <a:prstGeom prst="rect">
            <a:avLst/>
          </a:prstGeom>
        </p:spPr>
      </p:pic>
    </p:spTree>
    <p:extLst>
      <p:ext uri="{BB962C8B-B14F-4D97-AF65-F5344CB8AC3E}">
        <p14:creationId xmlns:p14="http://schemas.microsoft.com/office/powerpoint/2010/main" val="326816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par>
                                <p:cTn id="46" presetID="9"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707307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a:t>
            </a:r>
            <a:r>
              <a:rPr lang="uk-UA" sz="2800" b="1" i="1" kern="0" dirty="0">
                <a:solidFill>
                  <a:srgbClr val="FFFF00"/>
                </a:solidFill>
              </a:rPr>
              <a:t>багато­-до­-багатьох</a:t>
            </a:r>
            <a:r>
              <a:rPr lang="uk-UA" sz="2800" b="1" i="1" kern="0" dirty="0">
                <a:solidFill>
                  <a:srgbClr val="FFFFFF"/>
                </a:solidFill>
              </a:rPr>
              <a:t>» (</a:t>
            </a:r>
            <a:r>
              <a:rPr lang="en-AU" sz="2800" b="1" i="1" kern="0" dirty="0">
                <a:solidFill>
                  <a:srgbClr val="FFFFFF"/>
                </a:solidFill>
              </a:rPr>
              <a:t>N:</a:t>
            </a:r>
            <a:r>
              <a:rPr lang="uk-UA" sz="2800" b="1" i="1" kern="0" dirty="0">
                <a:solidFill>
                  <a:srgbClr val="FFFFFF"/>
                </a:solidFill>
              </a:rPr>
              <a:t>М) — одному екземпляру сутності А  відповідає 0, 1 або більше екземплярів сутності  Б,  і навпаки, одному екземпляру сутності Б відповідає 0, 1 або більше екземплярів сутності А.</a:t>
            </a:r>
          </a:p>
        </p:txBody>
      </p:sp>
      <p:graphicFrame>
        <p:nvGraphicFramePr>
          <p:cNvPr id="7" name="Group 5">
            <a:extLst>
              <a:ext uri="{FF2B5EF4-FFF2-40B4-BE49-F238E27FC236}">
                <a16:creationId xmlns:a16="http://schemas.microsoft.com/office/drawing/2014/main" id="{01C9D55A-8DF7-4AE0-A743-48EC797213F9}"/>
              </a:ext>
            </a:extLst>
          </p:cNvPr>
          <p:cNvGraphicFramePr>
            <a:graphicFrameLocks noGrp="1"/>
          </p:cNvGraphicFramePr>
          <p:nvPr/>
        </p:nvGraphicFramePr>
        <p:xfrm>
          <a:off x="3783536" y="4942071"/>
          <a:ext cx="1646237" cy="1219200"/>
        </p:xfrm>
        <a:graphic>
          <a:graphicData uri="http://schemas.openxmlformats.org/drawingml/2006/table">
            <a:tbl>
              <a:tblPr/>
              <a:tblGrid>
                <a:gridCol w="549275">
                  <a:extLst>
                    <a:ext uri="{9D8B030D-6E8A-4147-A177-3AD203B41FA5}">
                      <a16:colId xmlns:a16="http://schemas.microsoft.com/office/drawing/2014/main" val="3881741917"/>
                    </a:ext>
                  </a:extLst>
                </a:gridCol>
                <a:gridCol w="1096962">
                  <a:extLst>
                    <a:ext uri="{9D8B030D-6E8A-4147-A177-3AD203B41FA5}">
                      <a16:colId xmlns:a16="http://schemas.microsoft.com/office/drawing/2014/main" val="4282519638"/>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Прізвище</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2028201083"/>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Іванов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555215487"/>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Петров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310203612"/>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821689867"/>
                  </a:ext>
                </a:extLst>
              </a:tr>
            </a:tbl>
          </a:graphicData>
        </a:graphic>
      </p:graphicFrame>
      <p:graphicFrame>
        <p:nvGraphicFramePr>
          <p:cNvPr id="8" name="Group 209">
            <a:extLst>
              <a:ext uri="{FF2B5EF4-FFF2-40B4-BE49-F238E27FC236}">
                <a16:creationId xmlns:a16="http://schemas.microsoft.com/office/drawing/2014/main" id="{02428539-B54C-4061-AA59-9E6E22146516}"/>
              </a:ext>
            </a:extLst>
          </p:cNvPr>
          <p:cNvGraphicFramePr>
            <a:graphicFrameLocks noGrp="1"/>
          </p:cNvGraphicFramePr>
          <p:nvPr/>
        </p:nvGraphicFramePr>
        <p:xfrm>
          <a:off x="6526736" y="4905558"/>
          <a:ext cx="1646237" cy="1524000"/>
        </p:xfrm>
        <a:graphic>
          <a:graphicData uri="http://schemas.openxmlformats.org/drawingml/2006/table">
            <a:tbl>
              <a:tblPr/>
              <a:tblGrid>
                <a:gridCol w="549275">
                  <a:extLst>
                    <a:ext uri="{9D8B030D-6E8A-4147-A177-3AD203B41FA5}">
                      <a16:colId xmlns:a16="http://schemas.microsoft.com/office/drawing/2014/main" val="1064876811"/>
                    </a:ext>
                  </a:extLst>
                </a:gridCol>
                <a:gridCol w="1096962">
                  <a:extLst>
                    <a:ext uri="{9D8B030D-6E8A-4147-A177-3AD203B41FA5}">
                      <a16:colId xmlns:a16="http://schemas.microsoft.com/office/drawing/2014/main" val="183988063"/>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Назва</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2680137383"/>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Історія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902945917"/>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Географія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679903585"/>
                  </a:ext>
                </a:extLst>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Біологія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217991979"/>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400" b="0" i="0" u="none" strike="noStrike" cap="none" normalizeH="0" baseline="0">
                          <a:ln>
                            <a:noFill/>
                          </a:ln>
                          <a:solidFill>
                            <a:schemeClr val="tx1"/>
                          </a:solidFill>
                          <a:effectLst/>
                          <a:latin typeface="Arial" panose="020B0604020202020204" pitchFamily="34" charset="0"/>
                        </a:rPr>
                        <a:t>…</a:t>
                      </a:r>
                      <a:endParaRPr kumimoji="0" lang="ru-RU" altLang="uk-UA"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939408471"/>
                  </a:ext>
                </a:extLst>
              </a:tr>
            </a:tbl>
          </a:graphicData>
        </a:graphic>
      </p:graphicFrame>
      <p:sp>
        <p:nvSpPr>
          <p:cNvPr id="9" name="Line 51">
            <a:extLst>
              <a:ext uri="{FF2B5EF4-FFF2-40B4-BE49-F238E27FC236}">
                <a16:creationId xmlns:a16="http://schemas.microsoft.com/office/drawing/2014/main" id="{BB68C271-36B7-4203-B8CD-8625A799B7D4}"/>
              </a:ext>
            </a:extLst>
          </p:cNvPr>
          <p:cNvSpPr>
            <a:spLocks noChangeShapeType="1"/>
          </p:cNvSpPr>
          <p:nvPr/>
        </p:nvSpPr>
        <p:spPr bwMode="auto">
          <a:xfrm>
            <a:off x="5332936" y="5397683"/>
            <a:ext cx="1309687" cy="0"/>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 name="Line 52">
            <a:extLst>
              <a:ext uri="{FF2B5EF4-FFF2-40B4-BE49-F238E27FC236}">
                <a16:creationId xmlns:a16="http://schemas.microsoft.com/office/drawing/2014/main" id="{ACBCA307-FD38-4D9D-A5A2-D93E4E7A301A}"/>
              </a:ext>
            </a:extLst>
          </p:cNvPr>
          <p:cNvSpPr>
            <a:spLocks noChangeShapeType="1"/>
          </p:cNvSpPr>
          <p:nvPr/>
        </p:nvSpPr>
        <p:spPr bwMode="auto">
          <a:xfrm>
            <a:off x="5337698" y="5392921"/>
            <a:ext cx="1314450" cy="271462"/>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1" name="Line 53">
            <a:extLst>
              <a:ext uri="{FF2B5EF4-FFF2-40B4-BE49-F238E27FC236}">
                <a16:creationId xmlns:a16="http://schemas.microsoft.com/office/drawing/2014/main" id="{404ADA3F-0B0F-4688-964A-C686FDCAC6D0}"/>
              </a:ext>
            </a:extLst>
          </p:cNvPr>
          <p:cNvSpPr>
            <a:spLocks noChangeShapeType="1"/>
          </p:cNvSpPr>
          <p:nvPr/>
        </p:nvSpPr>
        <p:spPr bwMode="auto">
          <a:xfrm>
            <a:off x="5342461" y="5664383"/>
            <a:ext cx="1309687" cy="0"/>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2" name="Line 54">
            <a:extLst>
              <a:ext uri="{FF2B5EF4-FFF2-40B4-BE49-F238E27FC236}">
                <a16:creationId xmlns:a16="http://schemas.microsoft.com/office/drawing/2014/main" id="{59779762-3A1F-457C-B617-8FFE52616542}"/>
              </a:ext>
            </a:extLst>
          </p:cNvPr>
          <p:cNvSpPr>
            <a:spLocks noChangeShapeType="1"/>
          </p:cNvSpPr>
          <p:nvPr/>
        </p:nvSpPr>
        <p:spPr bwMode="auto">
          <a:xfrm>
            <a:off x="5342461" y="5664383"/>
            <a:ext cx="1309687" cy="309563"/>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3" name="AutoShape 189">
            <a:extLst>
              <a:ext uri="{FF2B5EF4-FFF2-40B4-BE49-F238E27FC236}">
                <a16:creationId xmlns:a16="http://schemas.microsoft.com/office/drawing/2014/main" id="{5E945B16-8ADB-40FD-BE6D-90E070A156E3}"/>
              </a:ext>
            </a:extLst>
          </p:cNvPr>
          <p:cNvSpPr>
            <a:spLocks noChangeArrowheads="1"/>
          </p:cNvSpPr>
          <p:nvPr/>
        </p:nvSpPr>
        <p:spPr bwMode="auto">
          <a:xfrm>
            <a:off x="1775012" y="4570596"/>
            <a:ext cx="1821199" cy="512762"/>
          </a:xfrm>
          <a:prstGeom prst="wedgeRoundRectCallout">
            <a:avLst>
              <a:gd name="adj1" fmla="val 64699"/>
              <a:gd name="adj2" fmla="val 119468"/>
              <a:gd name="adj3" fmla="val 16667"/>
            </a:avLst>
          </a:prstGeom>
          <a:solidFill>
            <a:srgbClr val="7030A0"/>
          </a:solidFill>
          <a:ln>
            <a:noFill/>
          </a:ln>
          <a:effectLst>
            <a:outerShdw dist="53882" dir="2700000" algn="ctr" rotWithShape="0">
              <a:schemeClr val="tx1">
                <a:alpha val="50000"/>
              </a:schemeClr>
            </a:outerShdw>
          </a:effectLst>
          <a:extLst>
            <a:ext uri="{91240B29-F687-4F45-9708-019B960494DF}">
              <a14:hiddenLine xmlns:a14="http://schemas.microsoft.com/office/drawing/2010/main" w="25400">
                <a:solidFill>
                  <a:schemeClr val="tx1"/>
                </a:solidFill>
                <a:miter lim="800000"/>
                <a:headEnd/>
                <a:tailEnd type="none" w="med" len="lg"/>
              </a14:hiddenLine>
            </a:ext>
          </a:extLst>
        </p:spPr>
        <p:txBody>
          <a:bodyPr/>
          <a:lstStyle/>
          <a:p>
            <a:pPr algn="ctr"/>
            <a:r>
              <a:rPr lang="uk-UA" altLang="uk-UA" sz="2400" b="1" i="1" dirty="0">
                <a:solidFill>
                  <a:schemeClr val="bg1"/>
                </a:solidFill>
              </a:rPr>
              <a:t>вчителі</a:t>
            </a:r>
          </a:p>
        </p:txBody>
      </p:sp>
      <p:sp>
        <p:nvSpPr>
          <p:cNvPr id="14" name="AutoShape 190">
            <a:extLst>
              <a:ext uri="{FF2B5EF4-FFF2-40B4-BE49-F238E27FC236}">
                <a16:creationId xmlns:a16="http://schemas.microsoft.com/office/drawing/2014/main" id="{4BB0830A-280D-4D2A-A0E8-162D901F49C6}"/>
              </a:ext>
            </a:extLst>
          </p:cNvPr>
          <p:cNvSpPr>
            <a:spLocks noChangeArrowheads="1"/>
          </p:cNvSpPr>
          <p:nvPr/>
        </p:nvSpPr>
        <p:spPr bwMode="auto">
          <a:xfrm>
            <a:off x="8571436" y="4635683"/>
            <a:ext cx="2153938" cy="630234"/>
          </a:xfrm>
          <a:prstGeom prst="wedgeRoundRectCallout">
            <a:avLst>
              <a:gd name="adj1" fmla="val -76394"/>
              <a:gd name="adj2" fmla="val 117176"/>
              <a:gd name="adj3" fmla="val 16667"/>
            </a:avLst>
          </a:prstGeom>
          <a:solidFill>
            <a:srgbClr val="7030A0"/>
          </a:solidFill>
          <a:ln>
            <a:noFill/>
          </a:ln>
          <a:effectLst>
            <a:outerShdw dist="53882" dir="2700000" algn="ctr" rotWithShape="0">
              <a:schemeClr val="tx1">
                <a:alpha val="50000"/>
              </a:schemeClr>
            </a:outerShdw>
          </a:effectLst>
          <a:extLst>
            <a:ext uri="{91240B29-F687-4F45-9708-019B960494DF}">
              <a14:hiddenLine xmlns:a14="http://schemas.microsoft.com/office/drawing/2010/main" w="25400">
                <a:solidFill>
                  <a:schemeClr val="tx1"/>
                </a:solidFill>
                <a:miter lim="800000"/>
                <a:headEnd/>
                <a:tailEnd type="none" w="med" len="lg"/>
              </a14:hiddenLine>
            </a:ext>
          </a:extLst>
        </p:spPr>
        <p:txBody>
          <a:bodyPr/>
          <a:lstStyle/>
          <a:p>
            <a:pPr algn="ctr"/>
            <a:r>
              <a:rPr lang="uk-UA" altLang="uk-UA" sz="2400" b="1" i="1" dirty="0">
                <a:solidFill>
                  <a:schemeClr val="bg1"/>
                </a:solidFill>
              </a:rPr>
              <a:t>предмети</a:t>
            </a:r>
          </a:p>
        </p:txBody>
      </p:sp>
      <p:sp>
        <p:nvSpPr>
          <p:cNvPr id="15" name="Rectangle 203">
            <a:extLst>
              <a:ext uri="{FF2B5EF4-FFF2-40B4-BE49-F238E27FC236}">
                <a16:creationId xmlns:a16="http://schemas.microsoft.com/office/drawing/2014/main" id="{F23D6ACB-3242-4F77-91B4-903028BE46DA}"/>
              </a:ext>
            </a:extLst>
          </p:cNvPr>
          <p:cNvSpPr>
            <a:spLocks noChangeArrowheads="1"/>
          </p:cNvSpPr>
          <p:nvPr/>
        </p:nvSpPr>
        <p:spPr bwMode="auto">
          <a:xfrm>
            <a:off x="5453586" y="5083358"/>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6" name="Rectangle 204">
            <a:extLst>
              <a:ext uri="{FF2B5EF4-FFF2-40B4-BE49-F238E27FC236}">
                <a16:creationId xmlns:a16="http://schemas.microsoft.com/office/drawing/2014/main" id="{A8A0F85A-92B6-4770-A02C-88B2D4B35738}"/>
              </a:ext>
            </a:extLst>
          </p:cNvPr>
          <p:cNvSpPr>
            <a:spLocks noChangeArrowheads="1"/>
          </p:cNvSpPr>
          <p:nvPr/>
        </p:nvSpPr>
        <p:spPr bwMode="auto">
          <a:xfrm>
            <a:off x="6179073" y="5083358"/>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a:solidFill>
                  <a:srgbClr val="4040C0"/>
                </a:solidFill>
                <a:sym typeface="Symbol" panose="05050102010706020507" pitchFamily="18" charset="2"/>
              </a:rPr>
              <a:t>Б</a:t>
            </a:r>
          </a:p>
        </p:txBody>
      </p:sp>
      <p:pic>
        <p:nvPicPr>
          <p:cNvPr id="17" name="Рисунок 16">
            <a:extLst>
              <a:ext uri="{FF2B5EF4-FFF2-40B4-BE49-F238E27FC236}">
                <a16:creationId xmlns:a16="http://schemas.microsoft.com/office/drawing/2014/main" id="{E0CCC528-5F65-4584-81BD-B56CFFF6CC40}"/>
              </a:ext>
            </a:extLst>
          </p:cNvPr>
          <p:cNvPicPr>
            <a:picLocks noChangeAspect="1"/>
          </p:cNvPicPr>
          <p:nvPr/>
        </p:nvPicPr>
        <p:blipFill>
          <a:blip r:embed="rId3"/>
          <a:stretch>
            <a:fillRect/>
          </a:stretch>
        </p:blipFill>
        <p:spPr>
          <a:xfrm>
            <a:off x="7304567" y="1196762"/>
            <a:ext cx="4815425" cy="2724385"/>
          </a:xfrm>
          <a:prstGeom prst="rect">
            <a:avLst/>
          </a:prstGeom>
        </p:spPr>
      </p:pic>
    </p:spTree>
    <p:extLst>
      <p:ext uri="{BB962C8B-B14F-4D97-AF65-F5344CB8AC3E}">
        <p14:creationId xmlns:p14="http://schemas.microsoft.com/office/powerpoint/2010/main" val="1248442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9"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Наведемо декілька прикладів. </a:t>
            </a:r>
          </a:p>
        </p:txBody>
      </p:sp>
      <p:sp>
        <p:nvSpPr>
          <p:cNvPr id="8" name="TextBox 7">
            <a:extLst>
              <a:ext uri="{FF2B5EF4-FFF2-40B4-BE49-F238E27FC236}">
                <a16:creationId xmlns:a16="http://schemas.microsoft.com/office/drawing/2014/main" id="{E83927EA-9627-43B3-B1D8-BE7D9FBAAB92}"/>
              </a:ext>
            </a:extLst>
          </p:cNvPr>
          <p:cNvSpPr txBox="1"/>
          <p:nvPr/>
        </p:nvSpPr>
        <p:spPr>
          <a:xfrm>
            <a:off x="72007" y="1827947"/>
            <a:ext cx="6264997"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Учень отримав у шкільній бібліотеці підручник з алгебри для 10 класу. Зв’язок між читацьким формуляром учня та книгою обліку підручників — «</a:t>
            </a:r>
            <a:r>
              <a:rPr lang="uk-UA" sz="2800" b="1" i="1" kern="0" dirty="0">
                <a:solidFill>
                  <a:srgbClr val="FFFF00"/>
                </a:solidFill>
              </a:rPr>
              <a:t>один-до-одного</a:t>
            </a:r>
            <a:r>
              <a:rPr lang="uk-UA" sz="2800" b="1" i="1" kern="0" dirty="0">
                <a:solidFill>
                  <a:srgbClr val="FFFFFF"/>
                </a:solidFill>
              </a:rPr>
              <a:t>», оскільки один учень користується підручником з таким інвентарним номером.</a:t>
            </a:r>
          </a:p>
        </p:txBody>
      </p:sp>
      <p:pic>
        <p:nvPicPr>
          <p:cNvPr id="2050" name="Picture 2" descr="school textbook, textbook icon">
            <a:extLst>
              <a:ext uri="{FF2B5EF4-FFF2-40B4-BE49-F238E27FC236}">
                <a16:creationId xmlns:a16="http://schemas.microsoft.com/office/drawing/2014/main" id="{D34B1A75-B92D-4296-A47F-30327D490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974" y="2784539"/>
            <a:ext cx="2488019" cy="2488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 ÐµÐ·ÑÐ»ÑÑÐ°Ñ Ð¿Ð¾ÑÑÐºÑ Ð·Ð¾Ð±ÑÐ°Ð¶ÐµÐ½Ñ Ð·Ð° Ð·Ð°Ð¿Ð¸ÑÐ¾Ð¼ &quot;student vector&quot;">
            <a:extLst>
              <a:ext uri="{FF2B5EF4-FFF2-40B4-BE49-F238E27FC236}">
                <a16:creationId xmlns:a16="http://schemas.microsoft.com/office/drawing/2014/main" id="{4230AB1D-AC1E-41BF-9835-56C38625B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34" t="4651" r="29711" b="11783"/>
          <a:stretch/>
        </p:blipFill>
        <p:spPr bwMode="auto">
          <a:xfrm>
            <a:off x="6570921" y="1801824"/>
            <a:ext cx="1486728" cy="4427328"/>
          </a:xfrm>
          <a:prstGeom prst="rect">
            <a:avLst/>
          </a:prstGeom>
          <a:noFill/>
          <a:extLst>
            <a:ext uri="{909E8E84-426E-40DD-AFC4-6F175D3DCCD1}">
              <a14:hiddenFill xmlns:a14="http://schemas.microsoft.com/office/drawing/2010/main">
                <a:solidFill>
                  <a:srgbClr val="FFFFFF"/>
                </a:solidFill>
              </a14:hiddenFill>
            </a:ext>
          </a:extLst>
        </p:spPr>
      </p:pic>
      <p:sp>
        <p:nvSpPr>
          <p:cNvPr id="10" name="Стрілка вліво 20">
            <a:extLst>
              <a:ext uri="{FF2B5EF4-FFF2-40B4-BE49-F238E27FC236}">
                <a16:creationId xmlns:a16="http://schemas.microsoft.com/office/drawing/2014/main" id="{237E7395-B266-4102-8D90-BDCCFF553C83}"/>
              </a:ext>
            </a:extLst>
          </p:cNvPr>
          <p:cNvSpPr/>
          <p:nvPr/>
        </p:nvSpPr>
        <p:spPr>
          <a:xfrm rot="10800000">
            <a:off x="8268747" y="3464981"/>
            <a:ext cx="1152128" cy="1127133"/>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298338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ppt_w</p:attrName>
                                        </p:attrNameLst>
                                      </p:cBhvr>
                                      <p:tavLst>
                                        <p:tav tm="0">
                                          <p:val>
                                            <p:fltVal val="0"/>
                                          </p:val>
                                        </p:tav>
                                        <p:tav tm="100000">
                                          <p:val>
                                            <p:strVal val="#ppt_w"/>
                                          </p:val>
                                        </p:tav>
                                      </p:tavLst>
                                    </p:anim>
                                    <p:anim calcmode="lin" valueType="num">
                                      <p:cBhvr>
                                        <p:cTn id="16" dur="1000" fill="hold"/>
                                        <p:tgtEl>
                                          <p:spTgt spid="2052"/>
                                        </p:tgtEl>
                                        <p:attrNameLst>
                                          <p:attrName>ppt_h</p:attrName>
                                        </p:attrNameLst>
                                      </p:cBhvr>
                                      <p:tavLst>
                                        <p:tav tm="0">
                                          <p:val>
                                            <p:fltVal val="0"/>
                                          </p:val>
                                        </p:tav>
                                        <p:tav tm="100000">
                                          <p:val>
                                            <p:strVal val="#ppt_h"/>
                                          </p:val>
                                        </p:tav>
                                      </p:tavLst>
                                    </p:anim>
                                    <p:animEffect transition="in" filter="fade">
                                      <p:cBhvr>
                                        <p:cTn id="17" dur="1000"/>
                                        <p:tgtEl>
                                          <p:spTgt spid="205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Effect transition="in" filter="fade">
                                      <p:cBhvr>
                                        <p:cTn id="2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уроках</a:t>
            </a:r>
            <a:r>
              <a:rPr lang="uk-UA" sz="2800" b="1" i="1" kern="0" dirty="0">
                <a:solidFill>
                  <a:srgbClr val="FFFFFF"/>
                </a:solidFill>
              </a:rPr>
              <a:t> української літератури учні вивчають творчість сучасного українського поета. </a:t>
            </a:r>
          </a:p>
        </p:txBody>
      </p:sp>
      <p:pic>
        <p:nvPicPr>
          <p:cNvPr id="7" name="Picture 2" descr="school textbook, textbook icon">
            <a:extLst>
              <a:ext uri="{FF2B5EF4-FFF2-40B4-BE49-F238E27FC236}">
                <a16:creationId xmlns:a16="http://schemas.microsoft.com/office/drawing/2014/main" id="{8FD4B802-E468-4837-A30A-ACF4B2E10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974" y="2784539"/>
            <a:ext cx="2488019" cy="2488019"/>
          </a:xfrm>
          <a:prstGeom prst="rect">
            <a:avLst/>
          </a:prstGeom>
          <a:noFill/>
          <a:extLst>
            <a:ext uri="{909E8E84-426E-40DD-AFC4-6F175D3DCCD1}">
              <a14:hiddenFill xmlns:a14="http://schemas.microsoft.com/office/drawing/2010/main">
                <a:solidFill>
                  <a:srgbClr val="FFFFFF"/>
                </a:solidFill>
              </a14:hiddenFill>
            </a:ext>
          </a:extLst>
        </p:spPr>
      </p:pic>
      <p:sp>
        <p:nvSpPr>
          <p:cNvPr id="9" name="Стрілка вліво 20">
            <a:extLst>
              <a:ext uri="{FF2B5EF4-FFF2-40B4-BE49-F238E27FC236}">
                <a16:creationId xmlns:a16="http://schemas.microsoft.com/office/drawing/2014/main" id="{80AF9159-54F9-4AA8-BF20-F87029F708B6}"/>
              </a:ext>
            </a:extLst>
          </p:cNvPr>
          <p:cNvSpPr/>
          <p:nvPr/>
        </p:nvSpPr>
        <p:spPr>
          <a:xfrm rot="10800000">
            <a:off x="8268747" y="3464981"/>
            <a:ext cx="1152128" cy="1127133"/>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
        <p:nvSpPr>
          <p:cNvPr id="10" name="TextBox 9">
            <a:extLst>
              <a:ext uri="{FF2B5EF4-FFF2-40B4-BE49-F238E27FC236}">
                <a16:creationId xmlns:a16="http://schemas.microsoft.com/office/drawing/2014/main" id="{878FA3DB-BD30-4815-A5AD-945F50A9E77E}"/>
              </a:ext>
            </a:extLst>
          </p:cNvPr>
          <p:cNvSpPr txBox="1"/>
          <p:nvPr/>
        </p:nvSpPr>
        <p:spPr>
          <a:xfrm>
            <a:off x="69851" y="2240242"/>
            <a:ext cx="5001879"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У бібліотеці твори цього автора видають на короткий проміжок часу. Тому в багатьох читацьких формулярах є запис про одну й ту саму книжку (маємо зв’язок «</a:t>
            </a:r>
            <a:r>
              <a:rPr lang="uk-UA" sz="2800" b="1" i="1" kern="0" dirty="0">
                <a:solidFill>
                  <a:srgbClr val="FFFF00"/>
                </a:solidFill>
              </a:rPr>
              <a:t>багато-до-одного</a:t>
            </a:r>
            <a:r>
              <a:rPr lang="uk-UA" sz="2800" b="1" i="1" kern="0" dirty="0">
                <a:solidFill>
                  <a:srgbClr val="FFFFFF"/>
                </a:solidFill>
              </a:rPr>
              <a:t>»).</a:t>
            </a:r>
          </a:p>
        </p:txBody>
      </p:sp>
      <p:grpSp>
        <p:nvGrpSpPr>
          <p:cNvPr id="3" name="Групувати 2">
            <a:extLst>
              <a:ext uri="{FF2B5EF4-FFF2-40B4-BE49-F238E27FC236}">
                <a16:creationId xmlns:a16="http://schemas.microsoft.com/office/drawing/2014/main" id="{156EEE39-304A-4D21-AAE4-5B70BA825D7E}"/>
              </a:ext>
            </a:extLst>
          </p:cNvPr>
          <p:cNvGrpSpPr/>
          <p:nvPr/>
        </p:nvGrpSpPr>
        <p:grpSpPr>
          <a:xfrm>
            <a:off x="5286012" y="2180050"/>
            <a:ext cx="2771636" cy="4030510"/>
            <a:chOff x="5286012" y="2180050"/>
            <a:chExt cx="2771636" cy="4030510"/>
          </a:xfrm>
        </p:grpSpPr>
        <p:pic>
          <p:nvPicPr>
            <p:cNvPr id="8" name="Picture 4" descr="Ð ÐµÐ·ÑÐ»ÑÑÐ°Ñ Ð¿Ð¾ÑÑÐºÑ Ð·Ð¾Ð±ÑÐ°Ð¶ÐµÐ½Ñ Ð·Ð° Ð·Ð°Ð¿Ð¸ÑÐ¾Ð¼ &quot;student vector&quot;">
              <a:extLst>
                <a:ext uri="{FF2B5EF4-FFF2-40B4-BE49-F238E27FC236}">
                  <a16:creationId xmlns:a16="http://schemas.microsoft.com/office/drawing/2014/main" id="{F15281DC-6016-4617-B6D7-F58F4544288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334" t="4651" r="29711" b="11783"/>
            <a:stretch/>
          </p:blipFill>
          <p:spPr bwMode="auto">
            <a:xfrm>
              <a:off x="5286012" y="2180050"/>
              <a:ext cx="809988" cy="2412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Ð ÐµÐ·ÑÐ»ÑÑÐ°Ñ Ð¿Ð¾ÑÑÐºÑ Ð·Ð¾Ð±ÑÐ°Ð¶ÐµÐ½Ñ Ð·Ð° Ð·Ð°Ð¿Ð¸ÑÐ¾Ð¼ &quot;student vector&quot;">
              <a:extLst>
                <a:ext uri="{FF2B5EF4-FFF2-40B4-BE49-F238E27FC236}">
                  <a16:creationId xmlns:a16="http://schemas.microsoft.com/office/drawing/2014/main" id="{FDA94C50-CF94-47D2-A6F8-8022CCFC81B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334" t="4651" r="29711" b="11783"/>
            <a:stretch/>
          </p:blipFill>
          <p:spPr bwMode="auto">
            <a:xfrm>
              <a:off x="6332123" y="3798496"/>
              <a:ext cx="809988" cy="2412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Ð ÐµÐ·ÑÐ»ÑÑÐ°Ñ Ð¿Ð¾ÑÑÐºÑ Ð·Ð¾Ð±ÑÐ°Ð¶ÐµÐ½Ñ Ð·Ð° Ð·Ð°Ð¿Ð¸ÑÐ¾Ð¼ &quot;student vector&quot;">
              <a:extLst>
                <a:ext uri="{FF2B5EF4-FFF2-40B4-BE49-F238E27FC236}">
                  <a16:creationId xmlns:a16="http://schemas.microsoft.com/office/drawing/2014/main" id="{E119E83F-924C-4F30-A130-D96D3AE3544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334" t="4651" r="29711" b="11783"/>
            <a:stretch/>
          </p:blipFill>
          <p:spPr bwMode="auto">
            <a:xfrm>
              <a:off x="7247660" y="2258949"/>
              <a:ext cx="809988" cy="24120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3723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декількох читацьких формулярах є записи щодо користування бібліотечним фондом за різними рубриками: підручники, художня література, періодичні видання (зв’язок «</a:t>
            </a:r>
            <a:r>
              <a:rPr lang="uk-UA" sz="2800" b="1" i="1" kern="0" dirty="0">
                <a:solidFill>
                  <a:srgbClr val="FFFF00"/>
                </a:solidFill>
              </a:rPr>
              <a:t>багато-до-багатьох</a:t>
            </a:r>
            <a:r>
              <a:rPr lang="uk-UA" sz="2800" b="1" i="1" kern="0" dirty="0">
                <a:solidFill>
                  <a:srgbClr val="FFFFFF"/>
                </a:solidFill>
              </a:rPr>
              <a:t>»). </a:t>
            </a:r>
          </a:p>
        </p:txBody>
      </p:sp>
      <p:sp>
        <p:nvSpPr>
          <p:cNvPr id="7" name="TextBox 6">
            <a:extLst>
              <a:ext uri="{FF2B5EF4-FFF2-40B4-BE49-F238E27FC236}">
                <a16:creationId xmlns:a16="http://schemas.microsoft.com/office/drawing/2014/main" id="{333265CF-9E79-4DCE-AE72-BDC87F409D79}"/>
              </a:ext>
            </a:extLst>
          </p:cNvPr>
          <p:cNvSpPr txBox="1"/>
          <p:nvPr/>
        </p:nvSpPr>
        <p:spPr>
          <a:xfrm>
            <a:off x="72008" y="3131888"/>
            <a:ext cx="674346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 одному читацькому формулярі записано дані про всі підручники, якими користується читач протягом навчального року (зв’язок «</a:t>
            </a:r>
            <a:r>
              <a:rPr lang="uk-UA" sz="2800" b="1" i="1" kern="0" dirty="0">
                <a:solidFill>
                  <a:srgbClr val="FFFF00"/>
                </a:solidFill>
              </a:rPr>
              <a:t>один-до-багатьох</a:t>
            </a:r>
            <a:r>
              <a:rPr lang="uk-UA" sz="2800" b="1" i="1" kern="0" dirty="0">
                <a:solidFill>
                  <a:srgbClr val="FFFFFF"/>
                </a:solidFill>
              </a:rPr>
              <a:t>»).</a:t>
            </a:r>
          </a:p>
        </p:txBody>
      </p:sp>
      <p:pic>
        <p:nvPicPr>
          <p:cNvPr id="3074" name="Picture 2" descr="Ð ÐµÐ·ÑÐ»ÑÑÐ°Ñ Ð¿Ð¾ÑÑÐºÑ Ð·Ð¾Ð±ÑÐ°Ð¶ÐµÐ½Ñ Ð·Ð° Ð·Ð°Ð¿Ð¸ÑÐ¾Ð¼ &quot;library vector&quot;">
            <a:extLst>
              <a:ext uri="{FF2B5EF4-FFF2-40B4-BE49-F238E27FC236}">
                <a16:creationId xmlns:a16="http://schemas.microsoft.com/office/drawing/2014/main" id="{8B3E6E3E-EAE6-4700-8056-705065680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97" b="17039"/>
          <a:stretch/>
        </p:blipFill>
        <p:spPr bwMode="auto">
          <a:xfrm>
            <a:off x="6985591" y="3131888"/>
            <a:ext cx="5134401" cy="352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35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Effect transition="in" filter="fade">
                                      <p:cBhvr>
                                        <p:cTn id="1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68820</TotalTime>
  <Words>2271</Words>
  <Application>Microsoft Office PowerPoint</Application>
  <PresentationFormat>Широкоэкранный</PresentationFormat>
  <Paragraphs>320</Paragraphs>
  <Slides>40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Calibri</vt:lpstr>
      <vt:lpstr>Comic Sans MS</vt:lpstr>
      <vt:lpstr>Symbol</vt:lpstr>
      <vt:lpstr>Times New Roman</vt:lpstr>
      <vt:lpstr>Verdana</vt:lpstr>
      <vt:lpstr>Wingdings</vt:lpstr>
      <vt:lpstr>Тема Office</vt:lpstr>
      <vt:lpstr>  Ключі й зовнішні ключі. Зв’язки між записами і таблицями  09.02.2022 </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Як змінити структуру таблиці бази даних?</vt:lpstr>
      <vt:lpstr>Як змінити структуру таблиці бази даних?</vt:lpstr>
      <vt:lpstr>Як змінити структуру таблиці бази даних?</vt:lpstr>
      <vt:lpstr>Як змінити структуру таблиці бази даних?</vt:lpstr>
      <vt:lpstr>Як налаштувати параметри зв’язків між таблицями?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User</cp:lastModifiedBy>
  <cp:revision>520</cp:revision>
  <dcterms:created xsi:type="dcterms:W3CDTF">2016-06-06T19:48:43Z</dcterms:created>
  <dcterms:modified xsi:type="dcterms:W3CDTF">2022-02-09T09:26:03Z</dcterms:modified>
</cp:coreProperties>
</file>