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779" r:id="rId3"/>
    <p:sldId id="1640" r:id="rId4"/>
    <p:sldId id="1641" r:id="rId5"/>
    <p:sldId id="1642" r:id="rId6"/>
    <p:sldId id="1643" r:id="rId7"/>
    <p:sldId id="1644" r:id="rId8"/>
    <p:sldId id="1645" r:id="rId9"/>
    <p:sldId id="1646" r:id="rId10"/>
    <p:sldId id="1648" r:id="rId11"/>
    <p:sldId id="1649" r:id="rId12"/>
    <p:sldId id="1650" r:id="rId13"/>
    <p:sldId id="1651" r:id="rId14"/>
    <p:sldId id="1652" r:id="rId15"/>
    <p:sldId id="1657" r:id="rId16"/>
    <p:sldId id="1658" r:id="rId17"/>
    <p:sldId id="1659" r:id="rId18"/>
    <p:sldId id="1655" r:id="rId19"/>
    <p:sldId id="1656" r:id="rId20"/>
    <p:sldId id="1653" r:id="rId21"/>
    <p:sldId id="1665" r:id="rId22"/>
    <p:sldId id="1654" r:id="rId23"/>
    <p:sldId id="1660" r:id="rId24"/>
    <p:sldId id="335" r:id="rId25"/>
    <p:sldId id="643" r:id="rId26"/>
    <p:sldId id="64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електронна таблиця;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ru-RU" i="1" noProof="0">
              <a:solidFill>
                <a:schemeClr val="bg1"/>
              </a:solidFill>
            </a:rPr>
            <a:t>які особливості мають реляційні бази даних;</a:t>
          </a:r>
          <a:endParaRPr lang="uk-UA" i="1" noProof="0" dirty="0">
            <a:solidFill>
              <a:schemeClr val="bg1"/>
            </a:solidFill>
          </a:endParaRP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B0B4565C-4EA7-49E2-B2F0-A4814AB0C2C4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здійснюється доступ до клітинок електронної таблиці.</a:t>
          </a:r>
        </a:p>
      </dgm:t>
    </dgm:pt>
    <dgm:pt modelId="{29918748-4EBE-4E97-BC4E-D99B010E1335}" type="parTrans" cxnId="{C0E78924-6E50-42CD-AEF3-06CA479ED767}">
      <dgm:prSet/>
      <dgm:spPr/>
      <dgm:t>
        <a:bodyPr/>
        <a:lstStyle/>
        <a:p>
          <a:endParaRPr lang="uk-UA"/>
        </a:p>
      </dgm:t>
    </dgm:pt>
    <dgm:pt modelId="{6CE2E6C2-B387-4123-A81F-FBD0A7B51392}" type="sibTrans" cxnId="{C0E78924-6E50-42CD-AEF3-06CA479ED767}">
      <dgm:prSet/>
      <dgm:spPr/>
      <dgm:t>
        <a:bodyPr/>
        <a:lstStyle/>
        <a:p>
          <a:endParaRPr lang="uk-UA"/>
        </a:p>
      </dgm:t>
    </dgm:pt>
    <dgm:pt modelId="{19D823C0-3C14-4D9A-A45C-392754E8A3BC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які об’єкти може містити база даних в СКБД </a:t>
          </a:r>
          <a:r>
            <a:rPr lang="en-AU" i="1" noProof="0" dirty="0">
              <a:solidFill>
                <a:schemeClr val="bg1"/>
              </a:solidFill>
            </a:rPr>
            <a:t>Microsoft Access</a:t>
          </a:r>
          <a:r>
            <a:rPr lang="uk-UA" i="1" noProof="0" dirty="0">
              <a:solidFill>
                <a:schemeClr val="bg1"/>
              </a:solidFill>
            </a:rPr>
            <a:t>.</a:t>
          </a:r>
        </a:p>
      </dgm:t>
    </dgm:pt>
    <dgm:pt modelId="{59266497-7952-41A6-A700-944FDDB22B9A}" type="parTrans" cxnId="{AAABD9E0-B385-410D-8C81-874EF117837D}">
      <dgm:prSet/>
      <dgm:spPr/>
      <dgm:t>
        <a:bodyPr/>
        <a:lstStyle/>
        <a:p>
          <a:endParaRPr lang="uk-UA"/>
        </a:p>
      </dgm:t>
    </dgm:pt>
    <dgm:pt modelId="{7CAD5FA3-5798-4088-A505-C316D150AE2A}" type="sibTrans" cxnId="{AAABD9E0-B385-410D-8C81-874EF117837D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15F166-505D-443C-BA61-9B57CC7BDD6A}" type="presOf" srcId="{B0B4565C-4EA7-49E2-B2F0-A4814AB0C2C4}" destId="{025CB6B8-CA2B-431B-8414-06FEB88A9357}" srcOrd="0" destOrd="1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C0E78924-6E50-42CD-AEF3-06CA479ED767}" srcId="{60CDE318-31FA-4F04-9607-291D96EE6197}" destId="{B0B4565C-4EA7-49E2-B2F0-A4814AB0C2C4}" srcOrd="1" destOrd="0" parTransId="{29918748-4EBE-4E97-BC4E-D99B010E1335}" sibTransId="{6CE2E6C2-B387-4123-A81F-FBD0A7B51392}"/>
    <dgm:cxn modelId="{5F165172-073C-4AFC-BB05-02FF42BA5438}" type="presOf" srcId="{19D823C0-3C14-4D9A-A45C-392754E8A3BC}" destId="{FAB089FA-E62B-4CA2-81E6-4269C82BD344}" srcOrd="0" destOrd="1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AAABD9E0-B385-410D-8C81-874EF117837D}" srcId="{03BE68DC-2A40-40DE-8DA8-DFADED8E1DB4}" destId="{19D823C0-3C14-4D9A-A45C-392754E8A3BC}" srcOrd="1" destOrd="0" parTransId="{59266497-7952-41A6-A700-944FDDB22B9A}" sibTransId="{7CAD5FA3-5798-4088-A505-C316D150AE2A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3423"/>
          <a:ext cx="12050141" cy="100737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i="1" kern="1200" dirty="0"/>
            <a:t>Пригадай</a:t>
          </a:r>
        </a:p>
      </dsp:txBody>
      <dsp:txXfrm>
        <a:off x="49176" y="52599"/>
        <a:ext cx="11951789" cy="909018"/>
      </dsp:txXfrm>
    </dsp:sp>
    <dsp:sp modelId="{025CB6B8-CA2B-431B-8414-06FEB88A9357}">
      <dsp:nvSpPr>
        <dsp:cNvPr id="0" name=""/>
        <dsp:cNvSpPr/>
      </dsp:nvSpPr>
      <dsp:spPr>
        <a:xfrm>
          <a:off x="0" y="1040387"/>
          <a:ext cx="12050141" cy="1608389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300" i="1" kern="1200" noProof="0" dirty="0"/>
            <a:t>що таке електронна таблиця;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300" i="1" kern="1200" noProof="0" dirty="0"/>
            <a:t>як здійснюється доступ до клітинок електронної таблиці.</a:t>
          </a:r>
        </a:p>
      </dsp:txBody>
      <dsp:txXfrm>
        <a:off x="0" y="1040387"/>
        <a:ext cx="12050141" cy="1608389"/>
      </dsp:txXfrm>
    </dsp:sp>
    <dsp:sp modelId="{79A6FD81-FCF4-4CE0-8871-588E983C05B5}">
      <dsp:nvSpPr>
        <dsp:cNvPr id="0" name=""/>
        <dsp:cNvSpPr/>
      </dsp:nvSpPr>
      <dsp:spPr>
        <a:xfrm>
          <a:off x="0" y="2648777"/>
          <a:ext cx="12050141" cy="100737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i="1" kern="1200" dirty="0"/>
            <a:t>Ти дізнаєшся</a:t>
          </a:r>
        </a:p>
      </dsp:txBody>
      <dsp:txXfrm>
        <a:off x="49176" y="2697953"/>
        <a:ext cx="11951789" cy="909018"/>
      </dsp:txXfrm>
    </dsp:sp>
    <dsp:sp modelId="{FAB089FA-E62B-4CA2-81E6-4269C82BD344}">
      <dsp:nvSpPr>
        <dsp:cNvPr id="0" name=""/>
        <dsp:cNvSpPr/>
      </dsp:nvSpPr>
      <dsp:spPr>
        <a:xfrm>
          <a:off x="0" y="3656147"/>
          <a:ext cx="12050141" cy="1608389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ru-RU" sz="3300" i="1" kern="1200" noProof="0">
              <a:solidFill>
                <a:schemeClr val="bg1"/>
              </a:solidFill>
            </a:rPr>
            <a:t>які особливості мають реляційні бази даних;</a:t>
          </a:r>
          <a:endParaRPr lang="uk-UA" sz="3300" i="1" kern="1200" noProof="0" dirty="0">
            <a:solidFill>
              <a:schemeClr val="bg1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300" i="1" kern="1200" noProof="0" dirty="0">
              <a:solidFill>
                <a:schemeClr val="bg1"/>
              </a:solidFill>
            </a:rPr>
            <a:t>які об’єкти може містити база даних в СКБД </a:t>
          </a:r>
          <a:r>
            <a:rPr lang="en-AU" sz="3300" i="1" kern="1200" noProof="0" dirty="0">
              <a:solidFill>
                <a:schemeClr val="bg1"/>
              </a:solidFill>
            </a:rPr>
            <a:t>Microsoft Access</a:t>
          </a:r>
          <a:r>
            <a:rPr lang="uk-UA" sz="3300" i="1" kern="1200" noProof="0" dirty="0">
              <a:solidFill>
                <a:schemeClr val="bg1"/>
              </a:solidFill>
            </a:rPr>
            <a:t>.</a:t>
          </a:r>
        </a:p>
      </dsp:txBody>
      <dsp:txXfrm>
        <a:off x="0" y="3656147"/>
        <a:ext cx="12050141" cy="160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0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34</a:t>
            </a:r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Access new icon&quot;">
            <a:extLst>
              <a:ext uri="{FF2B5EF4-FFF2-40B4-BE49-F238E27FC236}">
                <a16:creationId xmlns:a16="http://schemas.microsoft.com/office/drawing/2014/main" id="{FBE35BB1-04A0-4A41-A73B-56642D23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14" y="3727938"/>
            <a:ext cx="2274998" cy="22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780C1F-836B-4DF6-91BF-AA9E2ADC1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Реляційні бази даних, їхні об’єкти</a:t>
            </a:r>
            <a:endParaRPr lang="uk-UA" sz="7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341FA8-8C55-438F-96AB-FD7F14C2A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93" l="0" r="100000">
                        <a14:backgroundMark x1="2800" y1="12037" x2="14800" y2="3333"/>
                        <a14:backgroundMark x1="30100" y1="2685" x2="10100" y2="12037"/>
                        <a14:backgroundMark x1="3600" y1="74352" x2="18500" y2="92037"/>
                        <a14:backgroundMark x1="79900" y1="88426" x2="96800" y2="77037"/>
                        <a14:backgroundMark x1="79900" y1="1852" x2="95100" y2="1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>
          <a:xfrm>
            <a:off x="9294458" y="3662320"/>
            <a:ext cx="2330216" cy="2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F53B1-7845-483E-A69B-F56E393B4E2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збереження баз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BD569EE-3108-49D6-A669-CEDF65717CBD}"/>
              </a:ext>
            </a:extLst>
          </p:cNvPr>
          <p:cNvSpPr/>
          <p:nvPr/>
        </p:nvSpPr>
        <p:spPr>
          <a:xfrm>
            <a:off x="72008" y="1849888"/>
            <a:ext cx="2531343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основний формат файлів </a:t>
            </a:r>
            <a:r>
              <a:rPr lang="en-US" sz="2600" b="1" i="1" kern="0" dirty="0">
                <a:solidFill>
                  <a:srgbClr val="FFFF00"/>
                </a:solidFill>
              </a:rPr>
              <a:t>ACCDB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Acc</a:t>
            </a:r>
            <a:r>
              <a:rPr lang="en-US" sz="2600" b="1" i="1" kern="0" dirty="0">
                <a:solidFill>
                  <a:srgbClr val="FFFFFF"/>
                </a:solidFill>
              </a:rPr>
              <a:t>ess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uk-UA" sz="2600" dirty="0"/>
              <a:t>  </a:t>
            </a:r>
            <a:r>
              <a:rPr lang="en-US" sz="2600" b="1" i="1" kern="0" dirty="0">
                <a:solidFill>
                  <a:srgbClr val="FFFFFF"/>
                </a:solidFill>
              </a:rPr>
              <a:t>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Access)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5CBFB1A-A41A-4D2A-9988-71F9520E8194}"/>
              </a:ext>
            </a:extLst>
          </p:cNvPr>
          <p:cNvSpPr/>
          <p:nvPr/>
        </p:nvSpPr>
        <p:spPr>
          <a:xfrm>
            <a:off x="5520492" y="1849888"/>
            <a:ext cx="3603020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забезпечуючи роботу і з форматами файлів попередніх версій програми, наприклад </a:t>
            </a:r>
            <a:r>
              <a:rPr lang="en-US" sz="2600" b="1" i="1" kern="0" dirty="0">
                <a:solidFill>
                  <a:srgbClr val="FFFF00"/>
                </a:solidFill>
              </a:rPr>
              <a:t>MDB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M</a:t>
            </a:r>
            <a:r>
              <a:rPr lang="en-US" sz="2600" b="1" i="1" kern="0" dirty="0">
                <a:solidFill>
                  <a:srgbClr val="FFFFFF"/>
                </a:solidFill>
              </a:rPr>
              <a:t>icrosoft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en-US" sz="2600" b="1" i="1" kern="0" dirty="0">
                <a:solidFill>
                  <a:srgbClr val="FFFFFF"/>
                </a:solidFill>
              </a:rPr>
              <a:t> 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Microsoft)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47B0E69F-CA1F-4637-9872-20EC26C0C1D9}"/>
              </a:ext>
            </a:extLst>
          </p:cNvPr>
          <p:cNvGrpSpPr/>
          <p:nvPr/>
        </p:nvGrpSpPr>
        <p:grpSpPr>
          <a:xfrm>
            <a:off x="2740039" y="1849888"/>
            <a:ext cx="2643764" cy="4120606"/>
            <a:chOff x="2740039" y="1849888"/>
            <a:chExt cx="2643764" cy="412060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6FE2BDA-B454-4227-A482-6F2BEC44C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039" y="1849888"/>
              <a:ext cx="2643764" cy="2969538"/>
            </a:xfrm>
            <a:prstGeom prst="rect">
              <a:avLst/>
            </a:prstGeom>
          </p:spPr>
        </p:pic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DB2528B0-FFD6-4E89-82EF-2CD6DF940E4F}"/>
                </a:ext>
              </a:extLst>
            </p:cNvPr>
            <p:cNvSpPr/>
            <p:nvPr/>
          </p:nvSpPr>
          <p:spPr>
            <a:xfrm>
              <a:off x="2852460" y="4797910"/>
              <a:ext cx="253134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ACCDB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042F9707-549A-4B4A-990B-827F716FE365}"/>
              </a:ext>
            </a:extLst>
          </p:cNvPr>
          <p:cNvGrpSpPr/>
          <p:nvPr/>
        </p:nvGrpSpPr>
        <p:grpSpPr>
          <a:xfrm>
            <a:off x="9123511" y="1857022"/>
            <a:ext cx="2996481" cy="4113472"/>
            <a:chOff x="9123511" y="1857022"/>
            <a:chExt cx="2996481" cy="411347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07FD7FD-3FAE-4DC8-B3A5-5B60F72E5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99"/>
            <a:stretch/>
          </p:blipFill>
          <p:spPr>
            <a:xfrm>
              <a:off x="9123511" y="1857022"/>
              <a:ext cx="2996481" cy="2933754"/>
            </a:xfrm>
            <a:prstGeom prst="rect">
              <a:avLst/>
            </a:prstGeom>
          </p:spPr>
        </p:pic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A4927111-88D4-44CE-9B2B-4C37B1597CF5}"/>
                </a:ext>
              </a:extLst>
            </p:cNvPr>
            <p:cNvSpPr/>
            <p:nvPr/>
          </p:nvSpPr>
          <p:spPr>
            <a:xfrm>
              <a:off x="9260200" y="4797910"/>
              <a:ext cx="264376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MDB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7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" y="1196763"/>
            <a:ext cx="686041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база даних може містити об’єкти різних категорій.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F738A-C3A6-48FC-AA85-417709F66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04" b="1"/>
          <a:stretch/>
        </p:blipFill>
        <p:spPr>
          <a:xfrm>
            <a:off x="7068756" y="1196763"/>
            <a:ext cx="5008704" cy="546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5257B1B-B7CF-424D-BB2B-B87362D4AE9C}"/>
              </a:ext>
            </a:extLst>
          </p:cNvPr>
          <p:cNvSpPr/>
          <p:nvPr/>
        </p:nvSpPr>
        <p:spPr>
          <a:xfrm>
            <a:off x="9085569" y="1217726"/>
            <a:ext cx="469911" cy="4942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7246F652-F6C6-41E4-BB1E-C6E83E649AFF}"/>
              </a:ext>
            </a:extLst>
          </p:cNvPr>
          <p:cNvSpPr/>
          <p:nvPr/>
        </p:nvSpPr>
        <p:spPr>
          <a:xfrm rot="2700000" flipV="1">
            <a:off x="9219643" y="162487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7C7FE-7F82-42E2-97D8-8CFFCD523FB2}"/>
              </a:ext>
            </a:extLst>
          </p:cNvPr>
          <p:cNvSpPr txBox="1"/>
          <p:nvPr/>
        </p:nvSpPr>
        <p:spPr>
          <a:xfrm>
            <a:off x="72008" y="2736502"/>
            <a:ext cx="686041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лівій частині вікна бази даних можна відобразити список категорій об’єктів.</a:t>
            </a:r>
          </a:p>
        </p:txBody>
      </p:sp>
      <p:pic>
        <p:nvPicPr>
          <p:cNvPr id="1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CFE230C-2E2C-448E-87B1-B240166D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09" y="4260686"/>
            <a:ext cx="4160215" cy="23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виборі зі списку відповідної категорії у правій частині вікна бази даних відображаються всі доступні об’єкти цієї категорії, які можна відкрити для перегляду або редагування: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84CBC44-DB1D-4E76-9C03-CEE96D4FEC75}"/>
              </a:ext>
            </a:extLst>
          </p:cNvPr>
          <p:cNvSpPr/>
          <p:nvPr/>
        </p:nvSpPr>
        <p:spPr>
          <a:xfrm>
            <a:off x="76154" y="3127095"/>
            <a:ext cx="2887061" cy="7163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таблиці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F8C9051-1404-4B81-9C96-2B7D211C14CD}"/>
              </a:ext>
            </a:extLst>
          </p:cNvPr>
          <p:cNvSpPr/>
          <p:nvPr/>
        </p:nvSpPr>
        <p:spPr>
          <a:xfrm>
            <a:off x="3129284" y="3127095"/>
            <a:ext cx="2887061" cy="7163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88CB9D9-BF22-4434-BD0C-B9823F292C2F}"/>
              </a:ext>
            </a:extLst>
          </p:cNvPr>
          <p:cNvSpPr/>
          <p:nvPr/>
        </p:nvSpPr>
        <p:spPr>
          <a:xfrm>
            <a:off x="6182413" y="3127095"/>
            <a:ext cx="2887061" cy="7163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запити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55C3AFB-291D-445E-80C5-D1FC61C602C5}"/>
              </a:ext>
            </a:extLst>
          </p:cNvPr>
          <p:cNvSpPr/>
          <p:nvPr/>
        </p:nvSpPr>
        <p:spPr>
          <a:xfrm>
            <a:off x="9233696" y="3129013"/>
            <a:ext cx="2887061" cy="7163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звіти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4" descr="dialog, field, fields, form, popup, window icon">
            <a:extLst>
              <a:ext uri="{FF2B5EF4-FFF2-40B4-BE49-F238E27FC236}">
                <a16:creationId xmlns:a16="http://schemas.microsoft.com/office/drawing/2014/main" id="{BFC8F2FE-21A5-4773-BA70-47DBF306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06" y="4018174"/>
            <a:ext cx="263681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ells, empty, new, table icon">
            <a:extLst>
              <a:ext uri="{FF2B5EF4-FFF2-40B4-BE49-F238E27FC236}">
                <a16:creationId xmlns:a16="http://schemas.microsoft.com/office/drawing/2014/main" id="{428DF76E-5188-4324-A3BF-A8CADBCF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3895633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id="{36C45917-CC21-4318-BD67-635DE540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56" y="3918865"/>
            <a:ext cx="2527340" cy="28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id="{ED81781E-D4C6-4E75-9001-DA1885C83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6400490" y="4018174"/>
            <a:ext cx="245090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Наявність об’єктів усіх зазначених категорій у кожній базі даних не є обов’язковою, але більшість із них використовується майже в усіх базах даних.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94993-DDDE-43D0-9FA9-DC0049F6B350}"/>
              </a:ext>
            </a:extLst>
          </p:cNvPr>
          <p:cNvSpPr txBox="1"/>
          <p:nvPr/>
        </p:nvSpPr>
        <p:spPr>
          <a:xfrm>
            <a:off x="72008" y="2704603"/>
            <a:ext cx="563767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об’єкт, створений у базі користувачем, може бути змінений або видалений, що дає змогу швидко коригувати внутрішню будову бази відповідно до вимог користувача. </a:t>
            </a:r>
          </a:p>
        </p:txBody>
      </p:sp>
      <p:pic>
        <p:nvPicPr>
          <p:cNvPr id="8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77330F9-C9F0-4492-BCEE-B2219A9A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72" y="2704604"/>
            <a:ext cx="6292320" cy="35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основні категорії об’єктів, з якими працює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0CB96-D68D-4820-8CAF-65BD5808E55D}"/>
              </a:ext>
            </a:extLst>
          </p:cNvPr>
          <p:cNvSpPr txBox="1"/>
          <p:nvPr/>
        </p:nvSpPr>
        <p:spPr>
          <a:xfrm>
            <a:off x="3115340" y="2260018"/>
            <a:ext cx="9001925" cy="353943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Двовимірні таблиці, які використовують для збереження даних у реляційних базах даних. Дані зберігаються в записах, які складаються з окремих полів. Кожна таблиця містить дані про сутності певного типу (наприклад, учнів). Одна база даних може містити кілька таблиць.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55F8C16-98CA-4F01-9990-2089DDA99CE4}"/>
              </a:ext>
            </a:extLst>
          </p:cNvPr>
          <p:cNvSpPr/>
          <p:nvPr/>
        </p:nvSpPr>
        <p:spPr>
          <a:xfrm>
            <a:off x="69850" y="2260018"/>
            <a:ext cx="2887061" cy="8659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Таблиці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6" descr="cells, empty, new, table icon">
            <a:extLst>
              <a:ext uri="{FF2B5EF4-FFF2-40B4-BE49-F238E27FC236}">
                <a16:creationId xmlns:a16="http://schemas.microsoft.com/office/drawing/2014/main" id="{E0FE1FFC-79A6-4831-B5BF-5620AE26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2981231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Розглянемо основні категорії об’єктів, з якими працює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0CB96-D68D-4820-8CAF-65BD5808E55D}"/>
              </a:ext>
            </a:extLst>
          </p:cNvPr>
          <p:cNvSpPr txBox="1"/>
          <p:nvPr/>
        </p:nvSpPr>
        <p:spPr>
          <a:xfrm>
            <a:off x="3115340" y="2260018"/>
            <a:ext cx="9001926" cy="449353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Засіб для відбору даних, які задовольняють певним умовам. За допомогою запитів можна дібрати з бази даних лише необхідні відомості або вносити зміни до таблиць бази даних в автоматичному режимі. Користувач може задавати запиту умови, відповідно до яких з бази вибираються дані, які задовольняють даним умовам, або формується нова таблиця, що містить дані з раніше створених таблиць відповідно до заданих умов.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55F8C16-98CA-4F01-9990-2089DDA99CE4}"/>
              </a:ext>
            </a:extLst>
          </p:cNvPr>
          <p:cNvSpPr/>
          <p:nvPr/>
        </p:nvSpPr>
        <p:spPr>
          <a:xfrm>
            <a:off x="69850" y="2260017"/>
            <a:ext cx="2887061" cy="8659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Запит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id="{A5C8797E-8F4C-403B-BFB3-353D7C3BB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287927" y="3209397"/>
            <a:ext cx="245090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Розглянемо основні категорії об’єктів, з якими працює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0CB96-D68D-4820-8CAF-65BD5808E55D}"/>
              </a:ext>
            </a:extLst>
          </p:cNvPr>
          <p:cNvSpPr txBox="1"/>
          <p:nvPr/>
        </p:nvSpPr>
        <p:spPr>
          <a:xfrm>
            <a:off x="2188592" y="2260018"/>
            <a:ext cx="9928674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Засіб, який дає змогу спростити процес введення чи зміни даних у таблицях БД та забезпечує виведення на екран даних не лише у вигляді таблиць, а й у вигляді форм.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55F8C16-98CA-4F01-9990-2089DDA99CE4}"/>
              </a:ext>
            </a:extLst>
          </p:cNvPr>
          <p:cNvSpPr/>
          <p:nvPr/>
        </p:nvSpPr>
        <p:spPr>
          <a:xfrm>
            <a:off x="69850" y="2260018"/>
            <a:ext cx="2061593" cy="6456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1EAD7-59BC-428F-AAB8-AEB606730743}"/>
              </a:ext>
            </a:extLst>
          </p:cNvPr>
          <p:cNvSpPr txBox="1"/>
          <p:nvPr/>
        </p:nvSpPr>
        <p:spPr>
          <a:xfrm>
            <a:off x="2188592" y="4185048"/>
            <a:ext cx="9928674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Засіб, який дає можливість вибрати з бази потрібні відомості й подати їх у вигляді, зручному для сприйняття та перегляду. Звіт може бути надрукований або включений у документ іншої програми.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648A683-6BB0-45DF-83FE-E2BB192C1EE9}"/>
              </a:ext>
            </a:extLst>
          </p:cNvPr>
          <p:cNvSpPr/>
          <p:nvPr/>
        </p:nvSpPr>
        <p:spPr>
          <a:xfrm>
            <a:off x="69850" y="4185048"/>
            <a:ext cx="2061593" cy="6456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Звіт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4" descr="dialog, field, fields, form, popup, window icon">
            <a:extLst>
              <a:ext uri="{FF2B5EF4-FFF2-40B4-BE49-F238E27FC236}">
                <a16:creationId xmlns:a16="http://schemas.microsoft.com/office/drawing/2014/main" id="{8AC9C229-8A93-4C51-82C5-5F1968E3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" y="2925937"/>
            <a:ext cx="1202310" cy="12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id="{C8427ED3-4F87-4F01-8042-DEDA9184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2" y="4845546"/>
            <a:ext cx="1480466" cy="165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Розглянемо основні категорії об’єктів, з якими працює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0CB96-D68D-4820-8CAF-65BD5808E55D}"/>
              </a:ext>
            </a:extLst>
          </p:cNvPr>
          <p:cNvSpPr txBox="1"/>
          <p:nvPr/>
        </p:nvSpPr>
        <p:spPr>
          <a:xfrm>
            <a:off x="3115339" y="2260018"/>
            <a:ext cx="9001926" cy="353943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Набір </a:t>
            </a:r>
            <a:r>
              <a:rPr lang="uk-UA" sz="2800" b="1" i="1" kern="0" dirty="0" err="1">
                <a:solidFill>
                  <a:schemeClr val="bg1"/>
                </a:solidFill>
              </a:rPr>
              <a:t>макровказівок</a:t>
            </a:r>
            <a:r>
              <a:rPr lang="uk-UA" sz="2800" b="1" i="1" kern="0" dirty="0">
                <a:solidFill>
                  <a:schemeClr val="bg1"/>
                </a:solidFill>
              </a:rPr>
              <a:t>, які створюються користувачем для автоматизації виконання конкретних операцій. Макроси запускаються натисненням декількох клавіш і швидко виконують найбільш уживані операції, наприклад, відкриття таблиць і форм, виконання вказівок меню, управління вікнами та ін.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55F8C16-98CA-4F01-9990-2089DDA99CE4}"/>
              </a:ext>
            </a:extLst>
          </p:cNvPr>
          <p:cNvSpPr/>
          <p:nvPr/>
        </p:nvSpPr>
        <p:spPr>
          <a:xfrm>
            <a:off x="69850" y="2260018"/>
            <a:ext cx="2887061" cy="8659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Макрос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Macros icon&quot;">
            <a:extLst>
              <a:ext uri="{FF2B5EF4-FFF2-40B4-BE49-F238E27FC236}">
                <a16:creationId xmlns:a16="http://schemas.microsoft.com/office/drawing/2014/main" id="{4A0DAB8E-B160-4192-9693-3F79FFFE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" y="3235120"/>
            <a:ext cx="2564328" cy="25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СКБД </a:t>
            </a:r>
            <a:r>
              <a:rPr lang="en-AU" sz="2800" b="1" i="1" kern="0" dirty="0">
                <a:solidFill>
                  <a:srgbClr val="FFFF00"/>
                </a:solidFill>
              </a:rPr>
              <a:t>MS Access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велику кількість вбудованих програм, що мають назву майстри: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5F682-29E7-4F94-A0A8-7FD0D6430030}"/>
              </a:ext>
            </a:extLst>
          </p:cNvPr>
          <p:cNvSpPr txBox="1"/>
          <p:nvPr/>
        </p:nvSpPr>
        <p:spPr>
          <a:xfrm>
            <a:off x="70930" y="469367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майстра здійснюється послідовне конструювання об’єкта відповідно до вказівок користувача.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C4B7365C-33CD-43AC-AD0C-B67CA17EAC69}"/>
              </a:ext>
            </a:extLst>
          </p:cNvPr>
          <p:cNvGrpSpPr/>
          <p:nvPr/>
        </p:nvGrpSpPr>
        <p:grpSpPr>
          <a:xfrm>
            <a:off x="70929" y="2278064"/>
            <a:ext cx="3973050" cy="2145080"/>
            <a:chOff x="70929" y="2278064"/>
            <a:chExt cx="3973050" cy="2145080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1CB531D6-D8DE-4734-9DC7-2F5F2EFAE5AD}"/>
                </a:ext>
              </a:extLst>
            </p:cNvPr>
            <p:cNvSpPr/>
            <p:nvPr/>
          </p:nvSpPr>
          <p:spPr>
            <a:xfrm>
              <a:off x="70929" y="2278064"/>
              <a:ext cx="3973050" cy="214508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майстер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запитів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AECAA3-A36C-48A7-A522-46FBB89C3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7680" y="2381605"/>
              <a:ext cx="1462871" cy="1904051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8C3A2043-DB10-430D-B455-19C9F67CCB2E}"/>
              </a:ext>
            </a:extLst>
          </p:cNvPr>
          <p:cNvGrpSpPr/>
          <p:nvPr/>
        </p:nvGrpSpPr>
        <p:grpSpPr>
          <a:xfrm>
            <a:off x="8148022" y="2278064"/>
            <a:ext cx="3973050" cy="2145080"/>
            <a:chOff x="8148022" y="2278064"/>
            <a:chExt cx="3973050" cy="2145080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8EB7F9CC-0CFB-4CB8-95E3-27149C1731BA}"/>
                </a:ext>
              </a:extLst>
            </p:cNvPr>
            <p:cNvSpPr/>
            <p:nvPr/>
          </p:nvSpPr>
          <p:spPr>
            <a:xfrm>
              <a:off x="8148022" y="2278064"/>
              <a:ext cx="3973050" cy="214508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майстер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звітів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тощо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154B3EC-9A16-46E9-BFE2-26BFE76C2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3069" y="2381603"/>
              <a:ext cx="1480932" cy="1904051"/>
            </a:xfrm>
            <a:prstGeom prst="rect">
              <a:avLst/>
            </a:prstGeom>
          </p:spPr>
        </p:pic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A9A2878-8E0F-41DD-9ED3-6D2101EBD39D}"/>
              </a:ext>
            </a:extLst>
          </p:cNvPr>
          <p:cNvGrpSpPr/>
          <p:nvPr/>
        </p:nvGrpSpPr>
        <p:grpSpPr>
          <a:xfrm>
            <a:off x="4108400" y="2278064"/>
            <a:ext cx="3974124" cy="2145080"/>
            <a:chOff x="4108400" y="2278064"/>
            <a:chExt cx="3974124" cy="2145080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853AEAC7-1BFC-491B-AE72-EC3899A0E315}"/>
                </a:ext>
              </a:extLst>
            </p:cNvPr>
            <p:cNvSpPr/>
            <p:nvPr/>
          </p:nvSpPr>
          <p:spPr>
            <a:xfrm>
              <a:off x="4108400" y="2278064"/>
              <a:ext cx="3974124" cy="214508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майстер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форм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39C3197-5E7C-437F-A6CE-A9009ED3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2940" y="2381603"/>
              <a:ext cx="1462870" cy="1904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3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MS  Access </a:t>
            </a:r>
            <a:r>
              <a:rPr lang="uk-UA" sz="2800" b="1" i="1" kern="0" dirty="0">
                <a:solidFill>
                  <a:srgbClr val="FFFFFF"/>
                </a:solidFill>
              </a:rPr>
              <a:t>усі об’єкти бази даних мають візуальне відображення у вікні бази даних. Майже всі об’єкти бази даних передбачають роботу з ними в одному з двох режимів: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AE3B1C-9394-4728-8815-9FA0B2321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21" y="3131072"/>
            <a:ext cx="7668173" cy="316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E9F209F0-3846-43D3-906A-6B456C7872C6}"/>
              </a:ext>
            </a:extLst>
          </p:cNvPr>
          <p:cNvSpPr/>
          <p:nvPr/>
        </p:nvSpPr>
        <p:spPr>
          <a:xfrm>
            <a:off x="72007" y="3107099"/>
            <a:ext cx="4159751" cy="1292661"/>
          </a:xfrm>
          <a:prstGeom prst="wedgeRectCallout">
            <a:avLst>
              <a:gd name="adj1" fmla="val 66584"/>
              <a:gd name="adj2" fmla="val 11843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подання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CDE115A1-8C45-4CF5-99C2-1DF3763D9606}"/>
              </a:ext>
            </a:extLst>
          </p:cNvPr>
          <p:cNvSpPr/>
          <p:nvPr/>
        </p:nvSpPr>
        <p:spPr>
          <a:xfrm>
            <a:off x="72007" y="5020921"/>
            <a:ext cx="4159751" cy="1292661"/>
          </a:xfrm>
          <a:prstGeom prst="wedgeRectCallout">
            <a:avLst>
              <a:gd name="adj1" fmla="val 62750"/>
              <a:gd name="adj2" fmla="val 23018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конструктора</a:t>
            </a:r>
          </a:p>
        </p:txBody>
      </p:sp>
    </p:spTree>
    <p:extLst>
      <p:ext uri="{BB962C8B-B14F-4D97-AF65-F5344CB8AC3E}">
        <p14:creationId xmlns:p14="http://schemas.microsoft.com/office/powerpoint/2010/main" val="26754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Реляційні бази даних, їхні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70C2758A-4764-45D0-8265-9389B7989438}"/>
              </a:ext>
            </a:extLst>
          </p:cNvPr>
          <p:cNvGraphicFramePr/>
          <p:nvPr/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52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Більшість операцій з використання можливостей СКБД можна виконувати за допомогою пунктів меню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2A82E-C085-4017-92E9-C8A7929E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592" y="2266344"/>
            <a:ext cx="7371479" cy="342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C0C0CB-853D-4BC9-A3FF-3B8F8BC01674}"/>
              </a:ext>
            </a:extLst>
          </p:cNvPr>
          <p:cNvSpPr txBox="1"/>
          <p:nvPr/>
        </p:nvSpPr>
        <p:spPr>
          <a:xfrm>
            <a:off x="70929" y="2150870"/>
            <a:ext cx="442664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та вказівок контекстного меню під час роботи з об’єктами, деякі з них — за допомогою кнопок панелі інструментів.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603FAEE-252B-473F-983F-8E8445CB9B7F}"/>
              </a:ext>
            </a:extLst>
          </p:cNvPr>
          <p:cNvSpPr/>
          <p:nvPr/>
        </p:nvSpPr>
        <p:spPr>
          <a:xfrm>
            <a:off x="7141707" y="4259543"/>
            <a:ext cx="1621293" cy="14016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C5B8E73-B8B5-4BA0-98E0-F9EECFAD804F}"/>
              </a:ext>
            </a:extLst>
          </p:cNvPr>
          <p:cNvSpPr/>
          <p:nvPr/>
        </p:nvSpPr>
        <p:spPr>
          <a:xfrm rot="18900000">
            <a:off x="7473549" y="357691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Пункти меню можуть змінюватися залежно від об’єкта, який опрацьовується в даний момент, та режиму його відображення, наприклад, пункт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 з’являється в меню лише в тому разі, якщо відкрита таблиця бази даних.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D72D06-0A9E-46CC-AA4C-9C1E5867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4" y="3595975"/>
            <a:ext cx="11260351" cy="246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9F2CCB1-4BC8-4A86-9B3C-6ACE921DDEB2}"/>
              </a:ext>
            </a:extLst>
          </p:cNvPr>
          <p:cNvSpPr/>
          <p:nvPr/>
        </p:nvSpPr>
        <p:spPr>
          <a:xfrm>
            <a:off x="10561319" y="4098916"/>
            <a:ext cx="1119135" cy="54136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11533E5B-D13C-42CD-A63B-555609A446E3}"/>
              </a:ext>
            </a:extLst>
          </p:cNvPr>
          <p:cNvSpPr/>
          <p:nvPr/>
        </p:nvSpPr>
        <p:spPr>
          <a:xfrm rot="18900000">
            <a:off x="10931463" y="348106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638215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робочій області вікна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,  </a:t>
            </a:r>
            <a:r>
              <a:rPr lang="uk-UA" sz="2800" b="1" i="1" kern="0" dirty="0">
                <a:solidFill>
                  <a:srgbClr val="FFFFFF"/>
                </a:solidFill>
              </a:rPr>
              <a:t>крім списку режимів створення об’єктів, відображаються створені об’єкти (наприклад, таблиці, форми тощо), які можна переглядати чи редагувати. </a:t>
            </a:r>
          </a:p>
        </p:txBody>
      </p:sp>
      <p:pic>
        <p:nvPicPr>
          <p:cNvPr id="7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10A859E-410C-484A-8AF2-00A4C0001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9922"/>
          <a:stretch/>
        </p:blipFill>
        <p:spPr bwMode="auto">
          <a:xfrm>
            <a:off x="4826137" y="1196763"/>
            <a:ext cx="7293855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коли виділена таблиця, то обрання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rgbClr val="FFFFFF"/>
                </a:solidFill>
              </a:rPr>
              <a:t> вказівки: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28315C-F31A-41B5-AD22-FE2AFBAA6289}"/>
              </a:ext>
            </a:extLst>
          </p:cNvPr>
          <p:cNvSpPr/>
          <p:nvPr/>
        </p:nvSpPr>
        <p:spPr>
          <a:xfrm>
            <a:off x="72006" y="3697919"/>
            <a:ext cx="5972332" cy="25221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задає режим таблиці, у якому можна переглядати та редагувати дані у вибраній таблиці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4C21013-1E72-4818-9378-DA0B5CDF36DA}"/>
              </a:ext>
            </a:extLst>
          </p:cNvPr>
          <p:cNvSpPr/>
          <p:nvPr/>
        </p:nvSpPr>
        <p:spPr>
          <a:xfrm>
            <a:off x="6149818" y="3697919"/>
            <a:ext cx="5972332" cy="25221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відкриває таблицю в режимі конструктора, який призначено для перегляду та змін структури таблиці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B96BEBF-3843-4AC1-BD53-47946B5EE6A6}"/>
              </a:ext>
            </a:extLst>
          </p:cNvPr>
          <p:cNvGrpSpPr/>
          <p:nvPr/>
        </p:nvGrpSpPr>
        <p:grpSpPr>
          <a:xfrm>
            <a:off x="72006" y="2278064"/>
            <a:ext cx="5972332" cy="1292661"/>
            <a:chOff x="72006" y="2278064"/>
            <a:chExt cx="5972332" cy="1292661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AD499209-0166-49E2-8DCF-70DD72CD7F9E}"/>
                </a:ext>
              </a:extLst>
            </p:cNvPr>
            <p:cNvSpPr/>
            <p:nvPr/>
          </p:nvSpPr>
          <p:spPr>
            <a:xfrm>
              <a:off x="72006" y="2278064"/>
              <a:ext cx="5972332" cy="129266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00"/>
                  </a:solidFill>
                </a:rPr>
                <a:t>Подання таблиці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D7317E4-6FA1-4411-AA41-14CC3887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0792" y="2361581"/>
              <a:ext cx="1195977" cy="1125626"/>
            </a:xfrm>
            <a:prstGeom prst="rect">
              <a:avLst/>
            </a:prstGeom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06CFAD73-2E00-43A1-949F-50183F38EDAF}"/>
              </a:ext>
            </a:extLst>
          </p:cNvPr>
          <p:cNvGrpSpPr/>
          <p:nvPr/>
        </p:nvGrpSpPr>
        <p:grpSpPr>
          <a:xfrm>
            <a:off x="6061864" y="2263841"/>
            <a:ext cx="5972332" cy="1292661"/>
            <a:chOff x="6149818" y="2278064"/>
            <a:chExt cx="5972332" cy="1292661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BFC09EF9-4D61-4957-8E93-D49D8BE975CA}"/>
                </a:ext>
              </a:extLst>
            </p:cNvPr>
            <p:cNvSpPr/>
            <p:nvPr/>
          </p:nvSpPr>
          <p:spPr>
            <a:xfrm>
              <a:off x="6149818" y="2278064"/>
              <a:ext cx="5972332" cy="129266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00"/>
                  </a:solidFill>
                </a:rPr>
                <a:t>Конструктор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A6E4B06-BA5A-4FE0-BCD7-B9B92322E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3341" y="2361581"/>
              <a:ext cx="1152424" cy="1125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7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сутність реляційної моделі даних?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0182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дані має містити таблиця, щоб вона стала основою побудови реляційної бази даних?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11718-4141-4386-90A0-05B65C8460DD}"/>
              </a:ext>
            </a:extLst>
          </p:cNvPr>
          <p:cNvSpPr txBox="1"/>
          <p:nvPr/>
        </p:nvSpPr>
        <p:spPr>
          <a:xfrm>
            <a:off x="69850" y="2877910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яких об’єктів може складатись база даних? Яке призначення цих об’єктів?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2DB47-E45A-4DC3-8438-989E0158FFA7}"/>
              </a:ext>
            </a:extLst>
          </p:cNvPr>
          <p:cNvSpPr txBox="1"/>
          <p:nvPr/>
        </p:nvSpPr>
        <p:spPr>
          <a:xfrm>
            <a:off x="72522" y="3929972"/>
            <a:ext cx="1045217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об’єкти є обов’язковими складовими бази даних і чому?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49436-4EC0-464E-9431-D3E1A8E5CCB6}"/>
              </a:ext>
            </a:extLst>
          </p:cNvPr>
          <p:cNvSpPr txBox="1"/>
          <p:nvPr/>
        </p:nvSpPr>
        <p:spPr>
          <a:xfrm>
            <a:off x="69850" y="5029636"/>
            <a:ext cx="1045217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особливості режимів роботи з об’єктами бази даних?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0" grpId="0" animBg="1"/>
      <p:bldP spid="13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742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5351" y="695332"/>
            <a:ext cx="4663795" cy="282630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Скачайте</a:t>
            </a:r>
            <a:r>
              <a:rPr kumimoji="0" lang="uk-UA" sz="32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онлайн підручник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3200" b="1" i="1" kern="0" baseline="0" dirty="0">
              <a:solidFill>
                <a:srgbClr val="FFFFFF"/>
              </a:solidFill>
              <a:latin typeface="Verdana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52-157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1</a:t>
            </a:r>
            <a:r>
              <a:rPr lang="uk-UA" dirty="0"/>
              <a:t>56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2525837"/>
            <a:ext cx="5733369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Кожний рядок таблиці містить дані про один окремий об’єкт системи (про конкретну книжку, співробітника установи тощо), а кожний стовпець</a:t>
            </a:r>
            <a:r>
              <a:rPr lang="uk-UA" sz="2600" dirty="0"/>
              <a:t> </a:t>
            </a:r>
            <a:r>
              <a:rPr lang="uk-UA" sz="2600" b="1" i="1" kern="0" dirty="0">
                <a:solidFill>
                  <a:srgbClr val="FFFFFF"/>
                </a:solidFill>
              </a:rPr>
              <a:t>— певні характеристики (властивості, атрибути) цих об’єктів.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9BD87-B207-4960-BB3C-CC5862C421A6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Реляційна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орієнтована на організацію даних у вигляді таблиць.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EA13DF6-6086-4A78-AD64-573FD213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A0FBE023-0B67-42AA-AB8B-41AD35E0B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r="2337"/>
          <a:stretch/>
        </p:blipFill>
        <p:spPr bwMode="auto">
          <a:xfrm>
            <a:off x="5877383" y="2525837"/>
            <a:ext cx="6242609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атрибутами об’єктів можуть бути автор книжки, посада співробітника, відділ, у якому він працює тощо.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736BC29-A357-4FA3-BC7A-2D45AB301EC9}"/>
              </a:ext>
            </a:extLst>
          </p:cNvPr>
          <p:cNvSpPr/>
          <p:nvPr/>
        </p:nvSpPr>
        <p:spPr>
          <a:xfrm>
            <a:off x="72008" y="2697734"/>
            <a:ext cx="5972332" cy="10236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Рядки такої таблиці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записами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598A959-0D2E-4A93-8880-39915085982A}"/>
              </a:ext>
            </a:extLst>
          </p:cNvPr>
          <p:cNvSpPr/>
          <p:nvPr/>
        </p:nvSpPr>
        <p:spPr>
          <a:xfrm>
            <a:off x="6151978" y="2697734"/>
            <a:ext cx="5972332" cy="10236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Стовпці такої таблиці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полями</a:t>
            </a:r>
          </a:p>
        </p:txBody>
      </p:sp>
      <p:pic>
        <p:nvPicPr>
          <p:cNvPr id="9" name="Picture 2" descr="row, table icon">
            <a:extLst>
              <a:ext uri="{FF2B5EF4-FFF2-40B4-BE49-F238E27FC236}">
                <a16:creationId xmlns:a16="http://schemas.microsoft.com/office/drawing/2014/main" id="{9719DC0D-4E1A-494E-B72F-BF108A0D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50" y="3857292"/>
            <a:ext cx="3264848" cy="24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lumn, table icon">
            <a:extLst>
              <a:ext uri="{FF2B5EF4-FFF2-40B4-BE49-F238E27FC236}">
                <a16:creationId xmlns:a16="http://schemas.microsoft.com/office/drawing/2014/main" id="{049F05C7-84D3-42B2-8F4A-58ED5E54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01" y="3874836"/>
            <a:ext cx="3264850" cy="24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запис має відрізнятися від інших значеннями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основного ключа </a:t>
            </a:r>
            <a:r>
              <a:rPr lang="uk-UA" sz="2800" b="1" i="1" kern="0" dirty="0">
                <a:solidFill>
                  <a:srgbClr val="FFFFFF"/>
                </a:solidFill>
              </a:rPr>
              <a:t>— певного поля або сукупності полів, що ідентифікують запис, роблять його унікальним. Для кожного поля визначається тип і формат.</a:t>
            </a: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9E145B7B-4590-4E2E-8323-379EAC2E7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0"/>
          <a:stretch/>
        </p:blipFill>
        <p:spPr bwMode="auto">
          <a:xfrm>
            <a:off x="1147315" y="3082483"/>
            <a:ext cx="9897370" cy="35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Будь-яка комп’ютерна </a:t>
            </a:r>
            <a:r>
              <a:rPr lang="uk-UA" sz="2800" b="1" i="1" kern="0" dirty="0">
                <a:solidFill>
                  <a:srgbClr val="FFFF00"/>
                </a:solidFill>
              </a:rPr>
              <a:t>реляційна модель</a:t>
            </a:r>
            <a:r>
              <a:rPr lang="uk-UA" sz="2800" b="1" i="1" kern="0" dirty="0">
                <a:solidFill>
                  <a:srgbClr val="FFFFFF"/>
                </a:solidFill>
              </a:rPr>
              <a:t>, подана у вигляді таблиці, має такі властивості: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EEF3C-7B59-40DB-AC61-B28AB7FDD568}"/>
              </a:ext>
            </a:extLst>
          </p:cNvPr>
          <p:cNvSpPr txBox="1"/>
          <p:nvPr/>
        </p:nvSpPr>
        <p:spPr>
          <a:xfrm>
            <a:off x="170120" y="2217779"/>
            <a:ext cx="11952029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кожний елемент таблиці — це один неподільний елемент даних — запис;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AD57E-67C2-46E0-865A-3C27340BA5BE}"/>
              </a:ext>
            </a:extLst>
          </p:cNvPr>
          <p:cNvSpPr txBox="1"/>
          <p:nvPr/>
        </p:nvSpPr>
        <p:spPr>
          <a:xfrm>
            <a:off x="170120" y="3177240"/>
            <a:ext cx="11952029" cy="12926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усі стовпці таблиці однорідні, тобто всі елементи в стовпці містять дані однакового типу (числовий, символьний тощо) і не перевищують визначеної довжини;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906F3-0F10-4C62-883E-AA326945AE63}"/>
              </a:ext>
            </a:extLst>
          </p:cNvPr>
          <p:cNvSpPr txBox="1"/>
          <p:nvPr/>
        </p:nvSpPr>
        <p:spPr>
          <a:xfrm>
            <a:off x="170120" y="4536811"/>
            <a:ext cx="11952029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кожний стовпець має унікальне ім’я;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D1E03-6FD7-4350-BAAA-6990B9A5FE36}"/>
              </a:ext>
            </a:extLst>
          </p:cNvPr>
          <p:cNvSpPr txBox="1"/>
          <p:nvPr/>
        </p:nvSpPr>
        <p:spPr>
          <a:xfrm>
            <a:off x="170120" y="5096163"/>
            <a:ext cx="11952029" cy="492443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однакові рядки в таблиці відсутні;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84D30-DA47-469E-985D-3C0E3B103825}"/>
              </a:ext>
            </a:extLst>
          </p:cNvPr>
          <p:cNvSpPr txBox="1"/>
          <p:nvPr/>
        </p:nvSpPr>
        <p:spPr>
          <a:xfrm>
            <a:off x="178828" y="5658683"/>
            <a:ext cx="11952029" cy="89255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порядок розміщення рядків і стовпців може бути довільним.</a:t>
            </a:r>
          </a:p>
        </p:txBody>
      </p:sp>
    </p:spTree>
    <p:extLst>
      <p:ext uri="{BB962C8B-B14F-4D97-AF65-F5344CB8AC3E}">
        <p14:creationId xmlns:p14="http://schemas.microsoft.com/office/powerpoint/2010/main" val="2426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Частіше за все реляційна база даних — це сукупність таблиць, що зберігається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6A045-264C-4C7B-BC52-1CB3E5EEC157}"/>
              </a:ext>
            </a:extLst>
          </p:cNvPr>
          <p:cNvSpPr txBox="1"/>
          <p:nvPr/>
        </p:nvSpPr>
        <p:spPr>
          <a:xfrm>
            <a:off x="69850" y="2319884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 диску комп’ютера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C9EF0-94AE-4313-AB53-B81D6005CBE1}"/>
              </a:ext>
            </a:extLst>
          </p:cNvPr>
          <p:cNvSpPr txBox="1"/>
          <p:nvPr/>
        </p:nvSpPr>
        <p:spPr>
          <a:xfrm>
            <a:off x="5174421" y="2566104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DF2AB9B-7CE5-4071-9B14-A8E863696C95}"/>
              </a:ext>
            </a:extLst>
          </p:cNvPr>
          <p:cNvSpPr/>
          <p:nvPr/>
        </p:nvSpPr>
        <p:spPr>
          <a:xfrm>
            <a:off x="7134478" y="2319884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 хмарі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hard drive vector&quot;">
            <a:extLst>
              <a:ext uri="{FF2B5EF4-FFF2-40B4-BE49-F238E27FC236}">
                <a16:creationId xmlns:a16="http://schemas.microsoft.com/office/drawing/2014/main" id="{7F8786CB-58B6-4F4B-9ADF-D47E60F73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2563"/>
          <a:stretch/>
        </p:blipFill>
        <p:spPr bwMode="auto">
          <a:xfrm>
            <a:off x="558668" y="3513540"/>
            <a:ext cx="4018667" cy="30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one drive icon&quot;">
            <a:extLst>
              <a:ext uri="{FF2B5EF4-FFF2-40B4-BE49-F238E27FC236}">
                <a16:creationId xmlns:a16="http://schemas.microsoft.com/office/drawing/2014/main" id="{094C8F89-A0D7-4B23-8F75-524FBEC29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9840"/>
          <a:stretch/>
        </p:blipFill>
        <p:spPr bwMode="auto">
          <a:xfrm>
            <a:off x="7308976" y="3460899"/>
            <a:ext cx="4638675" cy="29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Різні таблиці можуть бути зв’язаними між собою через спільні поля.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2C566-9C22-486B-9749-5C8EC2CFB9A8}"/>
              </a:ext>
            </a:extLst>
          </p:cNvPr>
          <p:cNvSpPr txBox="1"/>
          <p:nvPr/>
        </p:nvSpPr>
        <p:spPr>
          <a:xfrm>
            <a:off x="72008" y="225679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шкільний журнал оцінок можна розглядати як реляційну базу даних, що складається з декількох взаємопов’язаних таблиць: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223CFE0-7E25-449B-B89A-C90953D25605}"/>
              </a:ext>
            </a:extLst>
          </p:cNvPr>
          <p:cNvSpPr/>
          <p:nvPr/>
        </p:nvSpPr>
        <p:spPr>
          <a:xfrm>
            <a:off x="70082" y="5204505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таблиця зведеної успішності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C882161-55DD-428F-ACCA-729DDB124F80}"/>
              </a:ext>
            </a:extLst>
          </p:cNvPr>
          <p:cNvSpPr/>
          <p:nvPr/>
        </p:nvSpPr>
        <p:spPr>
          <a:xfrm>
            <a:off x="4108627" y="5204505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таблиця відомостей про учнів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5CF8556-B21F-4769-9341-6C896DA6B9FF}"/>
              </a:ext>
            </a:extLst>
          </p:cNvPr>
          <p:cNvSpPr/>
          <p:nvPr/>
        </p:nvSpPr>
        <p:spPr>
          <a:xfrm>
            <a:off x="8147175" y="5204505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таблиця реєстрації факультативних   занять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A712044-A0D4-44CB-9FD5-A05290E7FEB0}"/>
              </a:ext>
            </a:extLst>
          </p:cNvPr>
          <p:cNvSpPr/>
          <p:nvPr/>
        </p:nvSpPr>
        <p:spPr>
          <a:xfrm>
            <a:off x="67923" y="3763516"/>
            <a:ext cx="12050141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більше десяти таблиць із успішністю учнів класу з кожного навчального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36575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Зокрема, у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Відомості про учнів </a:t>
            </a:r>
            <a:r>
              <a:rPr lang="uk-UA" sz="2800" b="1" i="1" kern="0" dirty="0">
                <a:solidFill>
                  <a:srgbClr val="FFFFFF"/>
                </a:solidFill>
              </a:rPr>
              <a:t>основним ключем є поле </a:t>
            </a:r>
            <a:r>
              <a:rPr lang="uk-UA" sz="2800" b="1" i="1" kern="0" dirty="0">
                <a:solidFill>
                  <a:srgbClr val="FFFF00"/>
                </a:solidFill>
              </a:rPr>
              <a:t>Шифр учня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00C90-7A79-4645-A190-6CEFB6C1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78065"/>
            <a:ext cx="12050142" cy="42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68802</TotalTime>
  <Words>1218</Words>
  <Application>Microsoft Office PowerPoint</Application>
  <PresentationFormat>Широкоэкранный</PresentationFormat>
  <Paragraphs>142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Реляційні бази даних, їхні об’єкти</vt:lpstr>
      <vt:lpstr>Реляційні бази даних, їхні об’єкти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Дайте відповіді на запитання</vt:lpstr>
      <vt:lpstr>Домашнє завдання</vt:lpstr>
      <vt:lpstr>Працюємо за комп’ютером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508</cp:revision>
  <dcterms:created xsi:type="dcterms:W3CDTF">2016-06-06T19:48:43Z</dcterms:created>
  <dcterms:modified xsi:type="dcterms:W3CDTF">2022-02-02T13:35:18Z</dcterms:modified>
</cp:coreProperties>
</file>