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3" r:id="rId6"/>
    <p:sldId id="262" r:id="rId7"/>
    <p:sldId id="261" r:id="rId8"/>
    <p:sldId id="265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53" d="100"/>
          <a:sy n="53" d="100"/>
        </p:scale>
        <p:origin x="-10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5.wmf"/><Relationship Id="rId7" Type="http://schemas.openxmlformats.org/officeDocument/2006/relationships/image" Target="../media/image26.wmf"/><Relationship Id="rId2" Type="http://schemas.openxmlformats.org/officeDocument/2006/relationships/image" Target="../media/image24.wmf"/><Relationship Id="rId1" Type="http://schemas.openxmlformats.org/officeDocument/2006/relationships/image" Target="../media/image21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8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A261-B2ED-4011-A67B-1C255EE13C39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51247-E0D2-440C-92D2-EB73FBDEF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17.jpeg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7.jpeg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27.jpeg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27.jpeg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image" Target="../media/image27.jpeg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3.bin"/><Relationship Id="rId4" Type="http://schemas.openxmlformats.org/officeDocument/2006/relationships/image" Target="../media/image36.png"/><Relationship Id="rId9" Type="http://schemas.openxmlformats.org/officeDocument/2006/relationships/oleObject" Target="../embeddings/oleObject6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00392" cy="316835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Презентація на тему: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5400" b="1" i="1" dirty="0" err="1" smtClean="0"/>
              <a:t>“Тригонометричні</a:t>
            </a:r>
            <a:r>
              <a:rPr lang="uk-UA" sz="5400" b="1" i="1" dirty="0" smtClean="0"/>
              <a:t> функції та </a:t>
            </a:r>
            <a:br>
              <a:rPr lang="uk-UA" sz="5400" b="1" i="1" dirty="0" smtClean="0"/>
            </a:br>
            <a:r>
              <a:rPr lang="uk-UA" sz="5400" b="1" i="1" dirty="0" smtClean="0"/>
              <a:t>їх </a:t>
            </a:r>
            <a:r>
              <a:rPr lang="uk-UA" sz="5400" b="1" i="1" dirty="0" err="1" smtClean="0"/>
              <a:t>властивості”</a:t>
            </a:r>
            <a:endParaRPr lang="ru-RU" sz="5400" b="1" i="1" dirty="0"/>
          </a:p>
        </p:txBody>
      </p:sp>
      <p:pic>
        <p:nvPicPr>
          <p:cNvPr id="4" name="Picture 2" descr="C:\Users\Елена\Desktop\школа\Ире\картинки\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645024"/>
            <a:ext cx="7704856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512" y="134076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Тригонометричні функції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математичні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кута.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геометрії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тригонометричні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прямокутного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трикугника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довжини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відрізків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сучасніші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тригонометричні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розв′язки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диференціальных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рівнянь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область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дійсні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Функція </a:t>
            </a:r>
            <a:r>
              <a:rPr lang="en-US" b="1" i="1" dirty="0" smtClean="0"/>
              <a:t>y</a:t>
            </a:r>
            <a:r>
              <a:rPr lang="ru-RU" b="1" i="1" dirty="0" smtClean="0"/>
              <a:t> </a:t>
            </a:r>
            <a:r>
              <a:rPr lang="en-US" b="1" i="1" dirty="0" smtClean="0"/>
              <a:t>=</a:t>
            </a:r>
            <a:r>
              <a:rPr lang="ru-RU" b="1" i="1" dirty="0" smtClean="0"/>
              <a:t> </a:t>
            </a:r>
            <a:r>
              <a:rPr lang="en-US" b="1" i="1" dirty="0" smtClean="0"/>
              <a:t>sin</a:t>
            </a:r>
            <a:r>
              <a:rPr lang="ru-RU" b="1" i="1" dirty="0" smtClean="0"/>
              <a:t> </a:t>
            </a:r>
            <a:r>
              <a:rPr lang="en-US" b="1" i="1" dirty="0" smtClean="0"/>
              <a:t>x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pPr algn="ctr">
              <a:buNone/>
            </a:pPr>
            <a:r>
              <a:rPr lang="uk-UA" b="1" i="1" dirty="0" smtClean="0"/>
              <a:t>Побудова графіка функції</a:t>
            </a:r>
            <a:endParaRPr lang="ru-RU" b="1" i="1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468313" y="2708275"/>
            <a:ext cx="7667625" cy="3457575"/>
            <a:chOff x="793" y="709"/>
            <a:chExt cx="3991" cy="1772"/>
          </a:xfrm>
        </p:grpSpPr>
        <p:graphicFrame>
          <p:nvGraphicFramePr>
            <p:cNvPr id="6" name="Object 9"/>
            <p:cNvGraphicFramePr>
              <a:graphicFrameLocks noChangeAspect="1"/>
            </p:cNvGraphicFramePr>
            <p:nvPr/>
          </p:nvGraphicFramePr>
          <p:xfrm>
            <a:off x="827" y="725"/>
            <a:ext cx="1670" cy="1634"/>
          </p:xfrm>
          <a:graphic>
            <a:graphicData uri="http://schemas.openxmlformats.org/presentationml/2006/ole">
              <p:oleObj spid="_x0000_s1027" name="GraphC" r:id="rId4" imgW="3495675" imgH="3419475" progId="">
                <p:embed/>
              </p:oleObj>
            </a:graphicData>
          </a:graphic>
        </p:graphicFrame>
        <p:graphicFrame>
          <p:nvGraphicFramePr>
            <p:cNvPr id="7" name="Object 10"/>
            <p:cNvGraphicFramePr>
              <a:graphicFrameLocks noChangeAspect="1"/>
            </p:cNvGraphicFramePr>
            <p:nvPr/>
          </p:nvGraphicFramePr>
          <p:xfrm>
            <a:off x="2530" y="725"/>
            <a:ext cx="2254" cy="1649"/>
          </p:xfrm>
          <a:graphic>
            <a:graphicData uri="http://schemas.openxmlformats.org/presentationml/2006/ole">
              <p:oleObj spid="_x0000_s1028" name="GraphC" r:id="rId5" imgW="4762500" imgH="3486150" progId="">
                <p:embed/>
              </p:oleObj>
            </a:graphicData>
          </a:graphic>
        </p:graphicFrame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3484" y="1679"/>
            <a:ext cx="104" cy="103"/>
          </p:xfrm>
          <a:graphic>
            <a:graphicData uri="http://schemas.openxmlformats.org/presentationml/2006/ole">
              <p:oleObj spid="_x0000_s1029" name="Формула" r:id="rId6" imgW="139700" imgH="139700" progId="Equation.3">
                <p:embed/>
              </p:oleObj>
            </a:graphicData>
          </a:graphic>
        </p:graphicFrame>
        <p:graphicFrame>
          <p:nvGraphicFramePr>
            <p:cNvPr id="9" name="Object 12"/>
            <p:cNvGraphicFramePr>
              <a:graphicFrameLocks noChangeAspect="1"/>
            </p:cNvGraphicFramePr>
            <p:nvPr/>
          </p:nvGraphicFramePr>
          <p:xfrm>
            <a:off x="4302" y="1679"/>
            <a:ext cx="172" cy="130"/>
          </p:xfrm>
          <a:graphic>
            <a:graphicData uri="http://schemas.openxmlformats.org/presentationml/2006/ole">
              <p:oleObj spid="_x0000_s1030" name="Формула" r:id="rId7" imgW="228402" imgH="177646" progId="Equation.3">
                <p:embed/>
              </p:oleObj>
            </a:graphicData>
          </a:graphic>
        </p:graphicFrame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968" y="1304"/>
              <a:ext cx="2993" cy="1"/>
            </a:xfrm>
            <a:custGeom>
              <a:avLst/>
              <a:gdLst>
                <a:gd name="T0" fmla="*/ 0 w 3984"/>
                <a:gd name="T1" fmla="*/ 0 h 1"/>
                <a:gd name="T2" fmla="*/ 2993 w 3984"/>
                <a:gd name="T3" fmla="*/ 0 h 1"/>
                <a:gd name="T4" fmla="*/ 0 60000 65536"/>
                <a:gd name="T5" fmla="*/ 0 60000 65536"/>
                <a:gd name="T6" fmla="*/ 0 w 3984"/>
                <a:gd name="T7" fmla="*/ 0 h 1"/>
                <a:gd name="T8" fmla="*/ 3984 w 398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84" h="1">
                  <a:moveTo>
                    <a:pt x="0" y="0"/>
                  </a:moveTo>
                  <a:lnTo>
                    <a:pt x="3984" y="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701" y="1577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1605" y="997"/>
              <a:ext cx="403" cy="583"/>
            </a:xfrm>
            <a:custGeom>
              <a:avLst/>
              <a:gdLst>
                <a:gd name="T0" fmla="*/ 0 w 536"/>
                <a:gd name="T1" fmla="*/ 583 h 776"/>
                <a:gd name="T2" fmla="*/ 403 w 536"/>
                <a:gd name="T3" fmla="*/ 0 h 776"/>
                <a:gd name="T4" fmla="*/ 0 60000 65536"/>
                <a:gd name="T5" fmla="*/ 0 60000 65536"/>
                <a:gd name="T6" fmla="*/ 0 w 536"/>
                <a:gd name="T7" fmla="*/ 0 h 776"/>
                <a:gd name="T8" fmla="*/ 536 w 536"/>
                <a:gd name="T9" fmla="*/ 776 h 7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6" h="776">
                  <a:moveTo>
                    <a:pt x="0" y="776"/>
                  </a:moveTo>
                  <a:lnTo>
                    <a:pt x="536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13" name="Object 16"/>
            <p:cNvGraphicFramePr>
              <a:graphicFrameLocks noChangeAspect="1"/>
            </p:cNvGraphicFramePr>
            <p:nvPr/>
          </p:nvGraphicFramePr>
          <p:xfrm>
            <a:off x="1474" y="895"/>
            <a:ext cx="127" cy="293"/>
          </p:xfrm>
          <a:graphic>
            <a:graphicData uri="http://schemas.openxmlformats.org/presentationml/2006/ole">
              <p:oleObj spid="_x0000_s1031" name="Формула" r:id="rId8" imgW="164957" imgH="393359" progId="Equation.3">
                <p:embed/>
              </p:oleObj>
            </a:graphicData>
          </a:graphic>
        </p:graphicFrame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1605" y="877"/>
              <a:ext cx="1893" cy="6"/>
            </a:xfrm>
            <a:custGeom>
              <a:avLst/>
              <a:gdLst>
                <a:gd name="T0" fmla="*/ 0 w 2520"/>
                <a:gd name="T1" fmla="*/ 0 h 8"/>
                <a:gd name="T2" fmla="*/ 1893 w 2520"/>
                <a:gd name="T3" fmla="*/ 6 h 8"/>
                <a:gd name="T4" fmla="*/ 0 60000 65536"/>
                <a:gd name="T5" fmla="*/ 0 60000 65536"/>
                <a:gd name="T6" fmla="*/ 0 w 2520"/>
                <a:gd name="T7" fmla="*/ 0 h 8"/>
                <a:gd name="T8" fmla="*/ 2520 w 2520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0" h="8">
                  <a:moveTo>
                    <a:pt x="0" y="0"/>
                  </a:moveTo>
                  <a:lnTo>
                    <a:pt x="2520" y="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3131" y="727"/>
              <a:ext cx="6" cy="865"/>
            </a:xfrm>
            <a:custGeom>
              <a:avLst/>
              <a:gdLst>
                <a:gd name="T0" fmla="*/ 0 w 8"/>
                <a:gd name="T1" fmla="*/ 0 h 1152"/>
                <a:gd name="T2" fmla="*/ 6 w 8"/>
                <a:gd name="T3" fmla="*/ 865 h 1152"/>
                <a:gd name="T4" fmla="*/ 0 60000 65536"/>
                <a:gd name="T5" fmla="*/ 0 60000 65536"/>
                <a:gd name="T6" fmla="*/ 0 w 8"/>
                <a:gd name="T7" fmla="*/ 0 h 1152"/>
                <a:gd name="T8" fmla="*/ 8 w 8"/>
                <a:gd name="T9" fmla="*/ 1152 h 1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52">
                  <a:moveTo>
                    <a:pt x="0" y="0"/>
                  </a:moveTo>
                  <a:lnTo>
                    <a:pt x="8" y="1152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 flipH="1">
              <a:off x="3110" y="861"/>
              <a:ext cx="33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1190" y="1003"/>
              <a:ext cx="2374" cy="6"/>
            </a:xfrm>
            <a:custGeom>
              <a:avLst/>
              <a:gdLst>
                <a:gd name="T0" fmla="*/ 0 w 3160"/>
                <a:gd name="T1" fmla="*/ 0 h 8"/>
                <a:gd name="T2" fmla="*/ 2374 w 3160"/>
                <a:gd name="T3" fmla="*/ 6 h 8"/>
                <a:gd name="T4" fmla="*/ 0 60000 65536"/>
                <a:gd name="T5" fmla="*/ 0 60000 65536"/>
                <a:gd name="T6" fmla="*/ 0 w 3160"/>
                <a:gd name="T7" fmla="*/ 0 h 8"/>
                <a:gd name="T8" fmla="*/ 3160 w 3160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60" h="8">
                  <a:moveTo>
                    <a:pt x="0" y="0"/>
                  </a:moveTo>
                  <a:lnTo>
                    <a:pt x="3160" y="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1605" y="2289"/>
              <a:ext cx="2644" cy="1"/>
            </a:xfrm>
            <a:custGeom>
              <a:avLst/>
              <a:gdLst>
                <a:gd name="T0" fmla="*/ 0 w 3520"/>
                <a:gd name="T1" fmla="*/ 0 h 1"/>
                <a:gd name="T2" fmla="*/ 2644 w 3520"/>
                <a:gd name="T3" fmla="*/ 0 h 1"/>
                <a:gd name="T4" fmla="*/ 0 60000 65536"/>
                <a:gd name="T5" fmla="*/ 0 60000 65536"/>
                <a:gd name="T6" fmla="*/ 0 w 3520"/>
                <a:gd name="T7" fmla="*/ 0 h 1"/>
                <a:gd name="T8" fmla="*/ 3520 w 35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20" h="1">
                  <a:moveTo>
                    <a:pt x="0" y="0"/>
                  </a:moveTo>
                  <a:lnTo>
                    <a:pt x="3520" y="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19" name="Object 22"/>
            <p:cNvGraphicFramePr>
              <a:graphicFrameLocks noChangeAspect="1"/>
            </p:cNvGraphicFramePr>
            <p:nvPr/>
          </p:nvGraphicFramePr>
          <p:xfrm>
            <a:off x="1406" y="1985"/>
            <a:ext cx="180" cy="293"/>
          </p:xfrm>
          <a:graphic>
            <a:graphicData uri="http://schemas.openxmlformats.org/presentationml/2006/ole">
              <p:oleObj spid="_x0000_s1032" name="Формула" r:id="rId9" imgW="241195" imgH="393529" progId="Equation.3">
                <p:embed/>
              </p:oleObj>
            </a:graphicData>
          </a:graphic>
        </p:graphicFrame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3967" y="1586"/>
              <a:ext cx="0" cy="856"/>
            </a:xfrm>
            <a:custGeom>
              <a:avLst/>
              <a:gdLst>
                <a:gd name="T0" fmla="*/ 0 w 1"/>
                <a:gd name="T1" fmla="*/ 0 h 1139"/>
                <a:gd name="T2" fmla="*/ 0 w 1"/>
                <a:gd name="T3" fmla="*/ 856 h 1139"/>
                <a:gd name="T4" fmla="*/ 0 60000 65536"/>
                <a:gd name="T5" fmla="*/ 0 60000 65536"/>
                <a:gd name="T6" fmla="*/ 0 w 1"/>
                <a:gd name="T7" fmla="*/ 0 h 1139"/>
                <a:gd name="T8" fmla="*/ 0 w 1"/>
                <a:gd name="T9" fmla="*/ 1139 h 11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39">
                  <a:moveTo>
                    <a:pt x="0" y="0"/>
                  </a:moveTo>
                  <a:lnTo>
                    <a:pt x="1" y="1139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3961" y="2258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3553" y="1577"/>
              <a:ext cx="34" cy="39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2974" y="997"/>
              <a:ext cx="34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 flipH="1">
              <a:off x="3246" y="997"/>
              <a:ext cx="33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graphicFrame>
          <p:nvGraphicFramePr>
            <p:cNvPr id="25" name="Object 28"/>
            <p:cNvGraphicFramePr>
              <a:graphicFrameLocks noChangeAspect="1"/>
            </p:cNvGraphicFramePr>
            <p:nvPr/>
          </p:nvGraphicFramePr>
          <p:xfrm>
            <a:off x="793" y="1474"/>
            <a:ext cx="104" cy="104"/>
          </p:xfrm>
          <a:graphic>
            <a:graphicData uri="http://schemas.openxmlformats.org/presentationml/2006/ole">
              <p:oleObj spid="_x0000_s1033" name="Формула" r:id="rId10" imgW="139700" imgH="139700" progId="Equation.3">
                <p:embed/>
              </p:oleObj>
            </a:graphicData>
          </a:graphic>
        </p:graphicFrame>
        <p:graphicFrame>
          <p:nvGraphicFramePr>
            <p:cNvPr id="26" name="Object 29"/>
            <p:cNvGraphicFramePr>
              <a:graphicFrameLocks noChangeAspect="1"/>
            </p:cNvGraphicFramePr>
            <p:nvPr/>
          </p:nvGraphicFramePr>
          <p:xfrm>
            <a:off x="1781" y="895"/>
            <a:ext cx="126" cy="293"/>
          </p:xfrm>
          <a:graphic>
            <a:graphicData uri="http://schemas.openxmlformats.org/presentationml/2006/ole">
              <p:oleObj spid="_x0000_s1034" name="Формула" r:id="rId11" imgW="164957" imgH="393359" progId="Equation.3">
                <p:embed/>
              </p:oleObj>
            </a:graphicData>
          </a:graphic>
        </p:graphicFrame>
        <p:graphicFrame>
          <p:nvGraphicFramePr>
            <p:cNvPr id="27" name="Object 30"/>
            <p:cNvGraphicFramePr>
              <a:graphicFrameLocks noChangeAspect="1"/>
            </p:cNvGraphicFramePr>
            <p:nvPr/>
          </p:nvGraphicFramePr>
          <p:xfrm>
            <a:off x="1133" y="997"/>
            <a:ext cx="190" cy="293"/>
          </p:xfrm>
          <a:graphic>
            <a:graphicData uri="http://schemas.openxmlformats.org/presentationml/2006/ole">
              <p:oleObj spid="_x0000_s1035" name="Формула" r:id="rId12" imgW="253890" imgH="393529" progId="Equation.3">
                <p:embed/>
              </p:oleObj>
            </a:graphicData>
          </a:graphic>
        </p:graphicFrame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987" y="709"/>
              <a:ext cx="1" cy="871"/>
            </a:xfrm>
            <a:custGeom>
              <a:avLst/>
              <a:gdLst>
                <a:gd name="T0" fmla="*/ 0 w 1"/>
                <a:gd name="T1" fmla="*/ 0 h 1160"/>
                <a:gd name="T2" fmla="*/ 0 w 1"/>
                <a:gd name="T3" fmla="*/ 871 h 1160"/>
                <a:gd name="T4" fmla="*/ 0 60000 65536"/>
                <a:gd name="T5" fmla="*/ 0 60000 65536"/>
                <a:gd name="T6" fmla="*/ 0 w 1"/>
                <a:gd name="T7" fmla="*/ 0 h 1160"/>
                <a:gd name="T8" fmla="*/ 1 w 1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60">
                  <a:moveTo>
                    <a:pt x="0" y="0"/>
                  </a:moveTo>
                  <a:lnTo>
                    <a:pt x="0" y="116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3264" y="739"/>
              <a:ext cx="6" cy="847"/>
            </a:xfrm>
            <a:custGeom>
              <a:avLst/>
              <a:gdLst>
                <a:gd name="T0" fmla="*/ 0 w 8"/>
                <a:gd name="T1" fmla="*/ 0 h 1128"/>
                <a:gd name="T2" fmla="*/ 6 w 8"/>
                <a:gd name="T3" fmla="*/ 847 h 1128"/>
                <a:gd name="T4" fmla="*/ 0 60000 65536"/>
                <a:gd name="T5" fmla="*/ 0 60000 65536"/>
                <a:gd name="T6" fmla="*/ 0 w 8"/>
                <a:gd name="T7" fmla="*/ 0 h 1128"/>
                <a:gd name="T8" fmla="*/ 8 w 8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28">
                  <a:moveTo>
                    <a:pt x="0" y="0"/>
                  </a:moveTo>
                  <a:lnTo>
                    <a:pt x="8" y="112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3382" y="1269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2837" y="1269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1599" y="1304"/>
              <a:ext cx="655" cy="282"/>
            </a:xfrm>
            <a:custGeom>
              <a:avLst/>
              <a:gdLst>
                <a:gd name="T0" fmla="*/ 0 w 872"/>
                <a:gd name="T1" fmla="*/ 282 h 376"/>
                <a:gd name="T2" fmla="*/ 655 w 872"/>
                <a:gd name="T3" fmla="*/ 0 h 376"/>
                <a:gd name="T4" fmla="*/ 0 60000 65536"/>
                <a:gd name="T5" fmla="*/ 0 60000 65536"/>
                <a:gd name="T6" fmla="*/ 0 w 872"/>
                <a:gd name="T7" fmla="*/ 0 h 376"/>
                <a:gd name="T8" fmla="*/ 872 w 872"/>
                <a:gd name="T9" fmla="*/ 376 h 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72" h="376">
                  <a:moveTo>
                    <a:pt x="0" y="376"/>
                  </a:moveTo>
                  <a:lnTo>
                    <a:pt x="872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33" name="Object 36"/>
            <p:cNvGraphicFramePr>
              <a:graphicFrameLocks noChangeAspect="1"/>
            </p:cNvGraphicFramePr>
            <p:nvPr/>
          </p:nvGraphicFramePr>
          <p:xfrm>
            <a:off x="2019" y="1100"/>
            <a:ext cx="126" cy="293"/>
          </p:xfrm>
          <a:graphic>
            <a:graphicData uri="http://schemas.openxmlformats.org/presentationml/2006/ole">
              <p:oleObj spid="_x0000_s1036" name="Формула" r:id="rId13" imgW="164957" imgH="393359" progId="Equation.3">
                <p:embed/>
              </p:oleObj>
            </a:graphicData>
          </a:graphic>
        </p:graphicFrame>
        <p:graphicFrame>
          <p:nvGraphicFramePr>
            <p:cNvPr id="34" name="Object 37"/>
            <p:cNvGraphicFramePr>
              <a:graphicFrameLocks noChangeAspect="1"/>
            </p:cNvGraphicFramePr>
            <p:nvPr/>
          </p:nvGraphicFramePr>
          <p:xfrm>
            <a:off x="929" y="1304"/>
            <a:ext cx="180" cy="293"/>
          </p:xfrm>
          <a:graphic>
            <a:graphicData uri="http://schemas.openxmlformats.org/presentationml/2006/ole">
              <p:oleObj spid="_x0000_s1037" name="Формула" r:id="rId14" imgW="241195" imgH="393529" progId="Equation.3">
                <p:embed/>
              </p:oleObj>
            </a:graphicData>
          </a:graphic>
        </p:graphicFrame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849" y="745"/>
              <a:ext cx="1" cy="847"/>
            </a:xfrm>
            <a:custGeom>
              <a:avLst/>
              <a:gdLst>
                <a:gd name="T0" fmla="*/ 0 w 1"/>
                <a:gd name="T1" fmla="*/ 0 h 1128"/>
                <a:gd name="T2" fmla="*/ 0 w 1"/>
                <a:gd name="T3" fmla="*/ 847 h 1128"/>
                <a:gd name="T4" fmla="*/ 0 60000 65536"/>
                <a:gd name="T5" fmla="*/ 0 60000 65536"/>
                <a:gd name="T6" fmla="*/ 0 w 1"/>
                <a:gd name="T7" fmla="*/ 0 h 1128"/>
                <a:gd name="T8" fmla="*/ 1 w 1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28">
                  <a:moveTo>
                    <a:pt x="0" y="0"/>
                  </a:moveTo>
                  <a:lnTo>
                    <a:pt x="0" y="112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3416" y="725"/>
              <a:ext cx="6" cy="847"/>
            </a:xfrm>
            <a:custGeom>
              <a:avLst/>
              <a:gdLst>
                <a:gd name="T0" fmla="*/ 0 w 8"/>
                <a:gd name="T1" fmla="*/ 0 h 1128"/>
                <a:gd name="T2" fmla="*/ 6 w 8"/>
                <a:gd name="T3" fmla="*/ 847 h 1128"/>
                <a:gd name="T4" fmla="*/ 0 60000 65536"/>
                <a:gd name="T5" fmla="*/ 0 60000 65536"/>
                <a:gd name="T6" fmla="*/ 0 w 8"/>
                <a:gd name="T7" fmla="*/ 0 h 1128"/>
                <a:gd name="T8" fmla="*/ 8 w 8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28">
                  <a:moveTo>
                    <a:pt x="0" y="0"/>
                  </a:moveTo>
                  <a:lnTo>
                    <a:pt x="8" y="112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37" name="Object 40"/>
            <p:cNvGraphicFramePr>
              <a:graphicFrameLocks noChangeAspect="1"/>
            </p:cNvGraphicFramePr>
            <p:nvPr/>
          </p:nvGraphicFramePr>
          <p:xfrm>
            <a:off x="3484" y="1678"/>
            <a:ext cx="104" cy="104"/>
          </p:xfrm>
          <a:graphic>
            <a:graphicData uri="http://schemas.openxmlformats.org/presentationml/2006/ole">
              <p:oleObj spid="_x0000_s1038" name="Формула" r:id="rId15" imgW="139700" imgH="139700" progId="Equation.3">
                <p:embed/>
              </p:oleObj>
            </a:graphicData>
          </a:graphic>
        </p:graphicFrame>
        <p:sp>
          <p:nvSpPr>
            <p:cNvPr id="38" name="Oval 41"/>
            <p:cNvSpPr>
              <a:spLocks noChangeArrowheads="1"/>
            </p:cNvSpPr>
            <p:nvPr/>
          </p:nvSpPr>
          <p:spPr bwMode="auto">
            <a:xfrm flipH="1">
              <a:off x="3110" y="860"/>
              <a:ext cx="33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graphicFrame>
          <p:nvGraphicFramePr>
            <p:cNvPr id="39" name="Object 43"/>
            <p:cNvGraphicFramePr>
              <a:graphicFrameLocks noChangeAspect="1"/>
            </p:cNvGraphicFramePr>
            <p:nvPr/>
          </p:nvGraphicFramePr>
          <p:xfrm>
            <a:off x="1406" y="1984"/>
            <a:ext cx="180" cy="293"/>
          </p:xfrm>
          <a:graphic>
            <a:graphicData uri="http://schemas.openxmlformats.org/presentationml/2006/ole">
              <p:oleObj spid="_x0000_s1039" name="Формула" r:id="rId16" imgW="241195" imgH="393529" progId="Equation.3">
                <p:embed/>
              </p:oleObj>
            </a:graphicData>
          </a:graphic>
        </p:graphicFrame>
        <p:sp>
          <p:nvSpPr>
            <p:cNvPr id="40" name="Oval 45"/>
            <p:cNvSpPr>
              <a:spLocks noChangeArrowheads="1"/>
            </p:cNvSpPr>
            <p:nvPr/>
          </p:nvSpPr>
          <p:spPr bwMode="auto">
            <a:xfrm>
              <a:off x="3961" y="2257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962" y="1868"/>
              <a:ext cx="3588" cy="6"/>
            </a:xfrm>
            <a:custGeom>
              <a:avLst/>
              <a:gdLst>
                <a:gd name="T0" fmla="*/ 0 w 4776"/>
                <a:gd name="T1" fmla="*/ 0 h 8"/>
                <a:gd name="T2" fmla="*/ 3588 w 4776"/>
                <a:gd name="T3" fmla="*/ 6 h 8"/>
                <a:gd name="T4" fmla="*/ 0 60000 65536"/>
                <a:gd name="T5" fmla="*/ 0 60000 65536"/>
                <a:gd name="T6" fmla="*/ 0 w 4776"/>
                <a:gd name="T7" fmla="*/ 0 h 8"/>
                <a:gd name="T8" fmla="*/ 4776 w 477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76" h="8">
                  <a:moveTo>
                    <a:pt x="0" y="0"/>
                  </a:moveTo>
                  <a:lnTo>
                    <a:pt x="4776" y="8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963" y="1575"/>
              <a:ext cx="655" cy="283"/>
            </a:xfrm>
            <a:custGeom>
              <a:avLst/>
              <a:gdLst>
                <a:gd name="T0" fmla="*/ 0 w 872"/>
                <a:gd name="T1" fmla="*/ 283 h 376"/>
                <a:gd name="T2" fmla="*/ 655 w 872"/>
                <a:gd name="T3" fmla="*/ 0 h 376"/>
                <a:gd name="T4" fmla="*/ 0 60000 65536"/>
                <a:gd name="T5" fmla="*/ 0 60000 65536"/>
                <a:gd name="T6" fmla="*/ 0 w 872"/>
                <a:gd name="T7" fmla="*/ 0 h 376"/>
                <a:gd name="T8" fmla="*/ 872 w 872"/>
                <a:gd name="T9" fmla="*/ 376 h 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72" h="376">
                  <a:moveTo>
                    <a:pt x="0" y="376"/>
                  </a:moveTo>
                  <a:lnTo>
                    <a:pt x="872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43" name="Object 48"/>
            <p:cNvGraphicFramePr>
              <a:graphicFrameLocks noChangeAspect="1"/>
            </p:cNvGraphicFramePr>
            <p:nvPr/>
          </p:nvGraphicFramePr>
          <p:xfrm>
            <a:off x="929" y="1575"/>
            <a:ext cx="189" cy="293"/>
          </p:xfrm>
          <a:graphic>
            <a:graphicData uri="http://schemas.openxmlformats.org/presentationml/2006/ole">
              <p:oleObj spid="_x0000_s1040" name="Формула" r:id="rId17" imgW="253890" imgH="393529" progId="Equation.3">
                <p:embed/>
              </p:oleObj>
            </a:graphicData>
          </a:graphic>
        </p:graphicFrame>
        <p:sp>
          <p:nvSpPr>
            <p:cNvPr id="44" name="Freeform 49"/>
            <p:cNvSpPr>
              <a:spLocks/>
            </p:cNvSpPr>
            <p:nvPr/>
          </p:nvSpPr>
          <p:spPr bwMode="auto">
            <a:xfrm>
              <a:off x="3689" y="1576"/>
              <a:ext cx="1" cy="855"/>
            </a:xfrm>
            <a:custGeom>
              <a:avLst/>
              <a:gdLst>
                <a:gd name="T0" fmla="*/ 0 w 1"/>
                <a:gd name="T1" fmla="*/ 0 h 1139"/>
                <a:gd name="T2" fmla="*/ 1 w 1"/>
                <a:gd name="T3" fmla="*/ 855 h 1139"/>
                <a:gd name="T4" fmla="*/ 0 60000 65536"/>
                <a:gd name="T5" fmla="*/ 0 60000 65536"/>
                <a:gd name="T6" fmla="*/ 0 w 1"/>
                <a:gd name="T7" fmla="*/ 0 h 1139"/>
                <a:gd name="T8" fmla="*/ 1 w 1"/>
                <a:gd name="T9" fmla="*/ 1139 h 11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39">
                  <a:moveTo>
                    <a:pt x="0" y="0"/>
                  </a:moveTo>
                  <a:lnTo>
                    <a:pt x="1" y="1139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4249" y="1580"/>
              <a:ext cx="6" cy="871"/>
            </a:xfrm>
            <a:custGeom>
              <a:avLst/>
              <a:gdLst>
                <a:gd name="T0" fmla="*/ 0 w 8"/>
                <a:gd name="T1" fmla="*/ 0 h 1160"/>
                <a:gd name="T2" fmla="*/ 6 w 8"/>
                <a:gd name="T3" fmla="*/ 871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46" name="Object 51"/>
            <p:cNvGraphicFramePr>
              <a:graphicFrameLocks noChangeAspect="1"/>
            </p:cNvGraphicFramePr>
            <p:nvPr/>
          </p:nvGraphicFramePr>
          <p:xfrm>
            <a:off x="2053" y="1609"/>
            <a:ext cx="221" cy="293"/>
          </p:xfrm>
          <a:graphic>
            <a:graphicData uri="http://schemas.openxmlformats.org/presentationml/2006/ole">
              <p:oleObj spid="_x0000_s1041" name="Формула" r:id="rId18" imgW="291973" imgH="393529" progId="Equation.3">
                <p:embed/>
              </p:oleObj>
            </a:graphicData>
          </a:graphic>
        </p:graphicFrame>
        <p:sp>
          <p:nvSpPr>
            <p:cNvPr id="47" name="Oval 52"/>
            <p:cNvSpPr>
              <a:spLocks noChangeArrowheads="1"/>
            </p:cNvSpPr>
            <p:nvPr/>
          </p:nvSpPr>
          <p:spPr bwMode="auto">
            <a:xfrm flipH="1">
              <a:off x="3655" y="1849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48" name="Oval 53"/>
            <p:cNvSpPr>
              <a:spLocks noChangeArrowheads="1"/>
            </p:cNvSpPr>
            <p:nvPr/>
          </p:nvSpPr>
          <p:spPr bwMode="auto">
            <a:xfrm flipH="1">
              <a:off x="4234" y="1849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49" name="Oval 54"/>
            <p:cNvSpPr>
              <a:spLocks noChangeArrowheads="1"/>
            </p:cNvSpPr>
            <p:nvPr/>
          </p:nvSpPr>
          <p:spPr bwMode="auto">
            <a:xfrm flipH="1">
              <a:off x="3791" y="2120"/>
              <a:ext cx="34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50" name="Oval 55"/>
            <p:cNvSpPr>
              <a:spLocks noChangeArrowheads="1"/>
            </p:cNvSpPr>
            <p:nvPr/>
          </p:nvSpPr>
          <p:spPr bwMode="auto">
            <a:xfrm flipH="1">
              <a:off x="4097" y="2120"/>
              <a:ext cx="34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51" name="Freeform 56"/>
            <p:cNvSpPr>
              <a:spLocks/>
            </p:cNvSpPr>
            <p:nvPr/>
          </p:nvSpPr>
          <p:spPr bwMode="auto">
            <a:xfrm>
              <a:off x="1202" y="1575"/>
              <a:ext cx="402" cy="583"/>
            </a:xfrm>
            <a:custGeom>
              <a:avLst/>
              <a:gdLst>
                <a:gd name="T0" fmla="*/ 0 w 536"/>
                <a:gd name="T1" fmla="*/ 583 h 776"/>
                <a:gd name="T2" fmla="*/ 402 w 536"/>
                <a:gd name="T3" fmla="*/ 0 h 776"/>
                <a:gd name="T4" fmla="*/ 0 60000 65536"/>
                <a:gd name="T5" fmla="*/ 0 60000 65536"/>
                <a:gd name="T6" fmla="*/ 0 w 536"/>
                <a:gd name="T7" fmla="*/ 0 h 776"/>
                <a:gd name="T8" fmla="*/ 536 w 536"/>
                <a:gd name="T9" fmla="*/ 776 h 7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6" h="776">
                  <a:moveTo>
                    <a:pt x="0" y="776"/>
                  </a:moveTo>
                  <a:lnTo>
                    <a:pt x="536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52" name="Object 57"/>
            <p:cNvGraphicFramePr>
              <a:graphicFrameLocks noChangeAspect="1"/>
            </p:cNvGraphicFramePr>
            <p:nvPr/>
          </p:nvGraphicFramePr>
          <p:xfrm>
            <a:off x="1099" y="1848"/>
            <a:ext cx="190" cy="293"/>
          </p:xfrm>
          <a:graphic>
            <a:graphicData uri="http://schemas.openxmlformats.org/presentationml/2006/ole">
              <p:oleObj spid="_x0000_s1042" name="Формула" r:id="rId19" imgW="253890" imgH="393529" progId="Equation.3">
                <p:embed/>
              </p:oleObj>
            </a:graphicData>
          </a:graphic>
        </p:graphicFrame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202" y="2150"/>
              <a:ext cx="2999" cy="5"/>
            </a:xfrm>
            <a:custGeom>
              <a:avLst/>
              <a:gdLst>
                <a:gd name="T0" fmla="*/ 0 w 3993"/>
                <a:gd name="T1" fmla="*/ 5 h 6"/>
                <a:gd name="T2" fmla="*/ 2999 w 3993"/>
                <a:gd name="T3" fmla="*/ 0 h 6"/>
                <a:gd name="T4" fmla="*/ 0 60000 65536"/>
                <a:gd name="T5" fmla="*/ 0 60000 65536"/>
                <a:gd name="T6" fmla="*/ 0 w 3993"/>
                <a:gd name="T7" fmla="*/ 0 h 6"/>
                <a:gd name="T8" fmla="*/ 3993 w 3993"/>
                <a:gd name="T9" fmla="*/ 6 h 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93" h="6">
                  <a:moveTo>
                    <a:pt x="0" y="6"/>
                  </a:moveTo>
                  <a:lnTo>
                    <a:pt x="3993" y="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3825" y="1576"/>
              <a:ext cx="7" cy="871"/>
            </a:xfrm>
            <a:custGeom>
              <a:avLst/>
              <a:gdLst>
                <a:gd name="T0" fmla="*/ 0 w 8"/>
                <a:gd name="T1" fmla="*/ 0 h 1160"/>
                <a:gd name="T2" fmla="*/ 7 w 8"/>
                <a:gd name="T3" fmla="*/ 871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graphicFrame>
          <p:nvGraphicFramePr>
            <p:cNvPr id="55" name="Object 61"/>
            <p:cNvGraphicFramePr>
              <a:graphicFrameLocks noChangeAspect="1"/>
            </p:cNvGraphicFramePr>
            <p:nvPr/>
          </p:nvGraphicFramePr>
          <p:xfrm>
            <a:off x="1883" y="1848"/>
            <a:ext cx="180" cy="293"/>
          </p:xfrm>
          <a:graphic>
            <a:graphicData uri="http://schemas.openxmlformats.org/presentationml/2006/ole">
              <p:oleObj spid="_x0000_s1043" name="Формула" r:id="rId20" imgW="241195" imgH="393529" progId="Equation.3">
                <p:embed/>
              </p:oleObj>
            </a:graphicData>
          </a:graphic>
        </p:graphicFrame>
        <p:graphicFrame>
          <p:nvGraphicFramePr>
            <p:cNvPr id="56" name="Object 62"/>
            <p:cNvGraphicFramePr>
              <a:graphicFrameLocks noChangeAspect="1"/>
            </p:cNvGraphicFramePr>
            <p:nvPr/>
          </p:nvGraphicFramePr>
          <p:xfrm>
            <a:off x="3893" y="1644"/>
            <a:ext cx="180" cy="293"/>
          </p:xfrm>
          <a:graphic>
            <a:graphicData uri="http://schemas.openxmlformats.org/presentationml/2006/ole">
              <p:oleObj spid="_x0000_s1044" name="Формула" r:id="rId21" imgW="241195" imgH="393529" progId="Equation.3">
                <p:embed/>
              </p:oleObj>
            </a:graphicData>
          </a:graphic>
        </p:graphicFrame>
        <p:graphicFrame>
          <p:nvGraphicFramePr>
            <p:cNvPr id="57" name="Object 63"/>
            <p:cNvGraphicFramePr>
              <a:graphicFrameLocks noChangeAspect="1"/>
            </p:cNvGraphicFramePr>
            <p:nvPr/>
          </p:nvGraphicFramePr>
          <p:xfrm>
            <a:off x="3076" y="1644"/>
            <a:ext cx="126" cy="293"/>
          </p:xfrm>
          <a:graphic>
            <a:graphicData uri="http://schemas.openxmlformats.org/presentationml/2006/ole">
              <p:oleObj spid="_x0000_s1045" name="Формула" r:id="rId22" imgW="164957" imgH="393359" progId="Equation.3">
                <p:embed/>
              </p:oleObj>
            </a:graphicData>
          </a:graphic>
        </p:graphicFrame>
        <p:graphicFrame>
          <p:nvGraphicFramePr>
            <p:cNvPr id="58" name="Object 64"/>
            <p:cNvGraphicFramePr>
              <a:graphicFrameLocks noChangeAspect="1"/>
            </p:cNvGraphicFramePr>
            <p:nvPr/>
          </p:nvGraphicFramePr>
          <p:xfrm>
            <a:off x="2803" y="1644"/>
            <a:ext cx="126" cy="293"/>
          </p:xfrm>
          <a:graphic>
            <a:graphicData uri="http://schemas.openxmlformats.org/presentationml/2006/ole">
              <p:oleObj spid="_x0000_s1046" name="Формула" r:id="rId23" imgW="164957" imgH="393359" progId="Equation.3">
                <p:embed/>
              </p:oleObj>
            </a:graphicData>
          </a:graphic>
        </p:graphicFrame>
        <p:graphicFrame>
          <p:nvGraphicFramePr>
            <p:cNvPr id="59" name="Object 65"/>
            <p:cNvGraphicFramePr>
              <a:graphicFrameLocks noChangeAspect="1"/>
            </p:cNvGraphicFramePr>
            <p:nvPr/>
          </p:nvGraphicFramePr>
          <p:xfrm>
            <a:off x="2939" y="1644"/>
            <a:ext cx="126" cy="293"/>
          </p:xfrm>
          <a:graphic>
            <a:graphicData uri="http://schemas.openxmlformats.org/presentationml/2006/ole">
              <p:oleObj spid="_x0000_s1047" name="Формула" r:id="rId24" imgW="164957" imgH="393359" progId="Equation.3">
                <p:embed/>
              </p:oleObj>
            </a:graphicData>
          </a:graphic>
        </p:graphicFrame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4097" y="1610"/>
              <a:ext cx="6" cy="871"/>
            </a:xfrm>
            <a:custGeom>
              <a:avLst/>
              <a:gdLst>
                <a:gd name="T0" fmla="*/ 0 w 8"/>
                <a:gd name="T1" fmla="*/ 0 h 1160"/>
                <a:gd name="T2" fmla="*/ 6 w 8"/>
                <a:gd name="T3" fmla="*/ 871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</p:grpSp>
      <p:sp>
        <p:nvSpPr>
          <p:cNvPr id="61" name="Freeform 103"/>
          <p:cNvSpPr>
            <a:spLocks/>
          </p:cNvSpPr>
          <p:nvPr/>
        </p:nvSpPr>
        <p:spPr bwMode="auto">
          <a:xfrm>
            <a:off x="3924300" y="3068638"/>
            <a:ext cx="3816350" cy="2665412"/>
          </a:xfrm>
          <a:custGeom>
            <a:avLst/>
            <a:gdLst>
              <a:gd name="T0" fmla="*/ 0 w 2672"/>
              <a:gd name="T1" fmla="*/ 1798197 h 1881"/>
              <a:gd name="T2" fmla="*/ 491326 w 2672"/>
              <a:gd name="T3" fmla="*/ 789280 h 1881"/>
              <a:gd name="T4" fmla="*/ 728420 w 2672"/>
              <a:gd name="T5" fmla="*/ 297574 h 1881"/>
              <a:gd name="T6" fmla="*/ 1016932 w 2672"/>
              <a:gd name="T7" fmla="*/ 7085 h 1881"/>
              <a:gd name="T8" fmla="*/ 1291160 w 2672"/>
              <a:gd name="T9" fmla="*/ 256480 h 1881"/>
              <a:gd name="T10" fmla="*/ 1576815 w 2672"/>
              <a:gd name="T11" fmla="*/ 800616 h 1881"/>
              <a:gd name="T12" fmla="*/ 1851044 w 2672"/>
              <a:gd name="T13" fmla="*/ 1378759 h 1881"/>
              <a:gd name="T14" fmla="*/ 2079568 w 2672"/>
              <a:gd name="T15" fmla="*/ 1888886 h 1881"/>
              <a:gd name="T16" fmla="*/ 2319518 w 2672"/>
              <a:gd name="T17" fmla="*/ 2387676 h 1881"/>
              <a:gd name="T18" fmla="*/ 2616599 w 2672"/>
              <a:gd name="T19" fmla="*/ 2659744 h 1881"/>
              <a:gd name="T20" fmla="*/ 2879401 w 2672"/>
              <a:gd name="T21" fmla="*/ 2421685 h 1881"/>
              <a:gd name="T22" fmla="*/ 3165057 w 2672"/>
              <a:gd name="T23" fmla="*/ 1900222 h 1881"/>
              <a:gd name="T24" fmla="*/ 3427859 w 2672"/>
              <a:gd name="T25" fmla="*/ 1401431 h 1881"/>
              <a:gd name="T26" fmla="*/ 3577828 w 2672"/>
              <a:gd name="T27" fmla="*/ 1068432 h 1881"/>
              <a:gd name="T28" fmla="*/ 3816350 w 2672"/>
              <a:gd name="T29" fmla="*/ 494540 h 188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672"/>
              <a:gd name="T46" fmla="*/ 0 h 1881"/>
              <a:gd name="T47" fmla="*/ 2672 w 2672"/>
              <a:gd name="T48" fmla="*/ 1881 h 188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672" h="1881">
                <a:moveTo>
                  <a:pt x="0" y="1269"/>
                </a:moveTo>
                <a:cubicBezTo>
                  <a:pt x="57" y="1152"/>
                  <a:pt x="259" y="733"/>
                  <a:pt x="344" y="557"/>
                </a:cubicBezTo>
                <a:cubicBezTo>
                  <a:pt x="429" y="381"/>
                  <a:pt x="449" y="302"/>
                  <a:pt x="510" y="210"/>
                </a:cubicBezTo>
                <a:cubicBezTo>
                  <a:pt x="571" y="118"/>
                  <a:pt x="646" y="10"/>
                  <a:pt x="712" y="5"/>
                </a:cubicBezTo>
                <a:cubicBezTo>
                  <a:pt x="778" y="0"/>
                  <a:pt x="839" y="88"/>
                  <a:pt x="904" y="181"/>
                </a:cubicBezTo>
                <a:cubicBezTo>
                  <a:pt x="969" y="274"/>
                  <a:pt x="1039" y="433"/>
                  <a:pt x="1104" y="565"/>
                </a:cubicBezTo>
                <a:cubicBezTo>
                  <a:pt x="1169" y="697"/>
                  <a:pt x="1237" y="845"/>
                  <a:pt x="1296" y="973"/>
                </a:cubicBezTo>
                <a:cubicBezTo>
                  <a:pt x="1355" y="1101"/>
                  <a:pt x="1401" y="1214"/>
                  <a:pt x="1456" y="1333"/>
                </a:cubicBezTo>
                <a:cubicBezTo>
                  <a:pt x="1511" y="1452"/>
                  <a:pt x="1561" y="1594"/>
                  <a:pt x="1624" y="1685"/>
                </a:cubicBezTo>
                <a:cubicBezTo>
                  <a:pt x="1687" y="1776"/>
                  <a:pt x="1767" y="1873"/>
                  <a:pt x="1832" y="1877"/>
                </a:cubicBezTo>
                <a:cubicBezTo>
                  <a:pt x="1897" y="1881"/>
                  <a:pt x="1952" y="1798"/>
                  <a:pt x="2016" y="1709"/>
                </a:cubicBezTo>
                <a:cubicBezTo>
                  <a:pt x="2080" y="1620"/>
                  <a:pt x="2152" y="1461"/>
                  <a:pt x="2216" y="1341"/>
                </a:cubicBezTo>
                <a:cubicBezTo>
                  <a:pt x="2280" y="1221"/>
                  <a:pt x="2352" y="1087"/>
                  <a:pt x="2400" y="989"/>
                </a:cubicBezTo>
                <a:cubicBezTo>
                  <a:pt x="2448" y="891"/>
                  <a:pt x="2460" y="861"/>
                  <a:pt x="2505" y="754"/>
                </a:cubicBezTo>
                <a:cubicBezTo>
                  <a:pt x="2550" y="647"/>
                  <a:pt x="2637" y="433"/>
                  <a:pt x="2672" y="349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SzPct val="75000"/>
              <a:buFontTx/>
              <a:buChar char="•"/>
            </a:pPr>
            <a:endParaRPr lang="ru-RU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ln/>
        </p:spPr>
        <p:txBody>
          <a:bodyPr/>
          <a:lstStyle/>
          <a:p>
            <a:pPr>
              <a:defRPr/>
            </a:pPr>
            <a:fld id="{70D28B98-53DA-4B0B-94E3-97392529AADF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/>
              <a:t>Властивості і графік </a:t>
            </a:r>
            <a:r>
              <a:rPr lang="en-US" sz="4000" smtClean="0"/>
              <a:t>y=sinx</a:t>
            </a:r>
            <a:endParaRPr lang="ru-RU" sz="40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980728"/>
            <a:ext cx="8497639" cy="410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Область визначення - проміжок (-∞;+∞).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Область значень – проміжок [-1;1].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Функція непарна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sin(-x)=-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sinx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(графік функції симетричний відносно початку координат)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4.Функція періодична з періодом Т=2П.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Функція зростає при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-П/2+2Пn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П/2+2Пn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 є 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Функція спадає при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П/2+2Пn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3П/2+2Пn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 є 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Функція має максимум у точках (П/2+2Пn;1),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мінімум у точках (-П/2+2Пn;-1), </a:t>
            </a:r>
            <a:r>
              <a:rPr kumimoji="0" lang="uk-UA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nє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8.Проміжки </a:t>
            </a:r>
            <a:r>
              <a:rPr kumimoji="0" lang="uk-UA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знакосталості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uk-UA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&gt; 0, </a:t>
            </a:r>
            <a:r>
              <a:rPr kumimoji="1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якщо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 є</a:t>
            </a:r>
            <a:r>
              <a:rPr kumimoji="1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n; 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+ 2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n), </a:t>
            </a:r>
            <a:r>
              <a:rPr kumimoji="1" lang="uk-UA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nєZ</a:t>
            </a:r>
            <a:endParaRPr kumimoji="1" lang="uk-UA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</a:t>
            </a:r>
            <a:r>
              <a:rPr kumimoji="1" lang="uk-UA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&lt; 0, </a:t>
            </a:r>
            <a:r>
              <a:rPr kumimoji="1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якщо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є(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n; 2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n), </a:t>
            </a:r>
            <a:r>
              <a:rPr kumimoji="1" lang="uk-UA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nєZ</a:t>
            </a:r>
            <a:endParaRPr kumimoji="1" lang="uk-UA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Графіком функції є крива - синусоїда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323850" y="4652963"/>
            <a:ext cx="7989888" cy="2205037"/>
            <a:chOff x="478" y="845"/>
            <a:chExt cx="5033" cy="1769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i="1"/>
                <a:t>y</a:t>
              </a:r>
              <a:endParaRPr lang="ru-RU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/>
                <a:t>1</a:t>
              </a:r>
              <a:endParaRPr lang="ru-RU" sz="20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/>
                <a:t>-</a:t>
              </a:r>
              <a:r>
                <a:rPr lang="en-US" sz="2000"/>
                <a:t>1</a:t>
              </a:r>
              <a:endParaRPr lang="ru-RU" sz="2000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" name="Object 13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3074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16" name="Object 14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3075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17" name="Object 15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3076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18" name="Object 16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3077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19" name="Object 17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3078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20" name="Object 18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3079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21" name="Object 19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3080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22" name="Object 20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3081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23" name="Object 21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3082" name="Формула" r:id="rId12" imgW="126720" imgH="177480" progId="Equation.3">
                <p:embed/>
              </p:oleObj>
            </a:graphicData>
          </a:graphic>
        </p:graphicFrame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2" name="Group 57"/>
            <p:cNvGrpSpPr>
              <a:grpSpLocks/>
            </p:cNvGrpSpPr>
            <p:nvPr/>
          </p:nvGrpSpPr>
          <p:grpSpPr bwMode="auto">
            <a:xfrm>
              <a:off x="749" y="1571"/>
              <a:ext cx="4353" cy="726"/>
              <a:chOff x="749" y="1571"/>
              <a:chExt cx="4353" cy="726"/>
            </a:xfrm>
          </p:grpSpPr>
          <p:sp>
            <p:nvSpPr>
              <p:cNvPr id="54" name="Freeform 51"/>
              <p:cNvSpPr>
                <a:spLocks/>
              </p:cNvSpPr>
              <p:nvPr/>
            </p:nvSpPr>
            <p:spPr bwMode="auto">
              <a:xfrm>
                <a:off x="2925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55" name="Freeform 52"/>
              <p:cNvSpPr>
                <a:spLocks/>
              </p:cNvSpPr>
              <p:nvPr/>
            </p:nvSpPr>
            <p:spPr bwMode="auto">
              <a:xfrm rot="10800000">
                <a:off x="1836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56" name="Freeform 53"/>
              <p:cNvSpPr>
                <a:spLocks/>
              </p:cNvSpPr>
              <p:nvPr/>
            </p:nvSpPr>
            <p:spPr bwMode="auto">
              <a:xfrm>
                <a:off x="749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57" name="Freeform 54"/>
              <p:cNvSpPr>
                <a:spLocks/>
              </p:cNvSpPr>
              <p:nvPr/>
            </p:nvSpPr>
            <p:spPr bwMode="auto">
              <a:xfrm rot="10800000">
                <a:off x="4014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  <p:sp>
          <p:nvSpPr>
            <p:cNvPr id="53" name="Text Box 55"/>
            <p:cNvSpPr txBox="1">
              <a:spLocks noChangeArrowheads="1"/>
            </p:cNvSpPr>
            <p:nvPr/>
          </p:nvSpPr>
          <p:spPr bwMode="auto">
            <a:xfrm>
              <a:off x="5319" y="1935"/>
              <a:ext cx="1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i="1"/>
                <a:t>x</a:t>
              </a:r>
              <a:endParaRPr lang="ru-RU"/>
            </a:p>
          </p:txBody>
        </p:sp>
      </p:grpSp>
      <p:sp>
        <p:nvSpPr>
          <p:cNvPr id="58" name="Line 201"/>
          <p:cNvSpPr>
            <a:spLocks noChangeShapeType="1"/>
          </p:cNvSpPr>
          <p:nvPr/>
        </p:nvSpPr>
        <p:spPr bwMode="auto">
          <a:xfrm rot="5400000" flipV="1">
            <a:off x="4282282" y="2062956"/>
            <a:ext cx="0" cy="7916863"/>
          </a:xfrm>
          <a:prstGeom prst="line">
            <a:avLst/>
          </a:prstGeom>
          <a:noFill/>
          <a:ln w="57150">
            <a:solidFill>
              <a:srgbClr val="FFFF00"/>
            </a:solidFill>
            <a:miter lim="800000"/>
            <a:headEnd/>
            <a:tailEnd type="arrow" w="sm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9" name="Line 202"/>
          <p:cNvSpPr>
            <a:spLocks noChangeShapeType="1"/>
          </p:cNvSpPr>
          <p:nvPr/>
        </p:nvSpPr>
        <p:spPr bwMode="auto">
          <a:xfrm>
            <a:off x="4211638" y="5445125"/>
            <a:ext cx="0" cy="11525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207"/>
          <p:cNvSpPr>
            <a:spLocks noChangeShapeType="1"/>
          </p:cNvSpPr>
          <p:nvPr/>
        </p:nvSpPr>
        <p:spPr bwMode="auto">
          <a:xfrm>
            <a:off x="4211638" y="6021388"/>
            <a:ext cx="345757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61" name="Group 117"/>
          <p:cNvGrpSpPr>
            <a:grpSpLocks/>
          </p:cNvGrpSpPr>
          <p:nvPr/>
        </p:nvGrpSpPr>
        <p:grpSpPr bwMode="auto">
          <a:xfrm>
            <a:off x="684213" y="6021388"/>
            <a:ext cx="5184775" cy="0"/>
            <a:chOff x="748" y="1933"/>
            <a:chExt cx="3266" cy="0"/>
          </a:xfrm>
        </p:grpSpPr>
        <p:sp>
          <p:nvSpPr>
            <p:cNvPr id="62" name="Line 113"/>
            <p:cNvSpPr>
              <a:spLocks noChangeShapeType="1"/>
            </p:cNvSpPr>
            <p:nvPr/>
          </p:nvSpPr>
          <p:spPr bwMode="auto">
            <a:xfrm>
              <a:off x="748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Line 114"/>
            <p:cNvSpPr>
              <a:spLocks noChangeShapeType="1"/>
            </p:cNvSpPr>
            <p:nvPr/>
          </p:nvSpPr>
          <p:spPr bwMode="auto">
            <a:xfrm>
              <a:off x="2925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4" name="Group 183"/>
          <p:cNvGrpSpPr>
            <a:grpSpLocks/>
          </p:cNvGrpSpPr>
          <p:nvPr/>
        </p:nvGrpSpPr>
        <p:grpSpPr bwMode="auto">
          <a:xfrm>
            <a:off x="1619250" y="5589588"/>
            <a:ext cx="5113338" cy="863600"/>
            <a:chOff x="1293" y="1570"/>
            <a:chExt cx="3265" cy="726"/>
          </a:xfrm>
        </p:grpSpPr>
        <p:grpSp>
          <p:nvGrpSpPr>
            <p:cNvPr id="65" name="Group 179"/>
            <p:cNvGrpSpPr>
              <a:grpSpLocks/>
            </p:cNvGrpSpPr>
            <p:nvPr/>
          </p:nvGrpSpPr>
          <p:grpSpPr bwMode="auto">
            <a:xfrm>
              <a:off x="1293" y="1571"/>
              <a:ext cx="1088" cy="725"/>
              <a:chOff x="1293" y="1571"/>
              <a:chExt cx="1088" cy="725"/>
            </a:xfrm>
          </p:grpSpPr>
          <p:sp>
            <p:nvSpPr>
              <p:cNvPr id="69" name="Freeform 177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70" name="Freeform 178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  <p:grpSp>
          <p:nvGrpSpPr>
            <p:cNvPr id="66" name="Group 180"/>
            <p:cNvGrpSpPr>
              <a:grpSpLocks/>
            </p:cNvGrpSpPr>
            <p:nvPr/>
          </p:nvGrpSpPr>
          <p:grpSpPr bwMode="auto">
            <a:xfrm>
              <a:off x="3470" y="1570"/>
              <a:ext cx="1088" cy="725"/>
              <a:chOff x="1293" y="1571"/>
              <a:chExt cx="1088" cy="725"/>
            </a:xfrm>
          </p:grpSpPr>
          <p:sp>
            <p:nvSpPr>
              <p:cNvPr id="67" name="Freeform 181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68" name="Freeform 182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</p:grpSp>
      <p:grpSp>
        <p:nvGrpSpPr>
          <p:cNvPr id="71" name="Group 121"/>
          <p:cNvGrpSpPr>
            <a:grpSpLocks/>
          </p:cNvGrpSpPr>
          <p:nvPr/>
        </p:nvGrpSpPr>
        <p:grpSpPr bwMode="auto">
          <a:xfrm>
            <a:off x="3348038" y="5589588"/>
            <a:ext cx="1655762" cy="863600"/>
            <a:chOff x="2371" y="1567"/>
            <a:chExt cx="1108" cy="732"/>
          </a:xfrm>
        </p:grpSpPr>
        <p:sp>
          <p:nvSpPr>
            <p:cNvPr id="72" name="Freeform 116"/>
            <p:cNvSpPr>
              <a:spLocks/>
            </p:cNvSpPr>
            <p:nvPr/>
          </p:nvSpPr>
          <p:spPr bwMode="auto">
            <a:xfrm>
              <a:off x="2925" y="1567"/>
              <a:ext cx="554" cy="366"/>
            </a:xfrm>
            <a:custGeom>
              <a:avLst/>
              <a:gdLst>
                <a:gd name="T0" fmla="*/ 542 w 554"/>
                <a:gd name="T1" fmla="*/ 4 h 366"/>
                <a:gd name="T2" fmla="*/ 539 w 554"/>
                <a:gd name="T3" fmla="*/ 2 h 366"/>
                <a:gd name="T4" fmla="*/ 449 w 554"/>
                <a:gd name="T5" fmla="*/ 19 h 366"/>
                <a:gd name="T6" fmla="*/ 380 w 554"/>
                <a:gd name="T7" fmla="*/ 49 h 366"/>
                <a:gd name="T8" fmla="*/ 275 w 554"/>
                <a:gd name="T9" fmla="*/ 116 h 366"/>
                <a:gd name="T10" fmla="*/ 150 w 554"/>
                <a:gd name="T11" fmla="*/ 223 h 366"/>
                <a:gd name="T12" fmla="*/ 0 w 554"/>
                <a:gd name="T13" fmla="*/ 366 h 3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4"/>
                <a:gd name="T22" fmla="*/ 0 h 366"/>
                <a:gd name="T23" fmla="*/ 554 w 554"/>
                <a:gd name="T24" fmla="*/ 366 h 36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4" h="366">
                  <a:moveTo>
                    <a:pt x="542" y="4"/>
                  </a:moveTo>
                  <a:cubicBezTo>
                    <a:pt x="542" y="4"/>
                    <a:pt x="554" y="0"/>
                    <a:pt x="539" y="2"/>
                  </a:cubicBezTo>
                  <a:cubicBezTo>
                    <a:pt x="524" y="4"/>
                    <a:pt x="475" y="11"/>
                    <a:pt x="449" y="19"/>
                  </a:cubicBezTo>
                  <a:cubicBezTo>
                    <a:pt x="423" y="27"/>
                    <a:pt x="409" y="33"/>
                    <a:pt x="380" y="49"/>
                  </a:cubicBezTo>
                  <a:cubicBezTo>
                    <a:pt x="351" y="65"/>
                    <a:pt x="313" y="87"/>
                    <a:pt x="275" y="116"/>
                  </a:cubicBezTo>
                  <a:cubicBezTo>
                    <a:pt x="237" y="145"/>
                    <a:pt x="196" y="182"/>
                    <a:pt x="150" y="223"/>
                  </a:cubicBezTo>
                  <a:cubicBezTo>
                    <a:pt x="104" y="264"/>
                    <a:pt x="31" y="336"/>
                    <a:pt x="0" y="366"/>
                  </a:cubicBezTo>
                </a:path>
              </a:pathLst>
            </a:custGeom>
            <a:noFill/>
            <a:ln w="762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73" name="Freeform 120"/>
            <p:cNvSpPr>
              <a:spLocks/>
            </p:cNvSpPr>
            <p:nvPr/>
          </p:nvSpPr>
          <p:spPr bwMode="auto">
            <a:xfrm rot="10800000">
              <a:off x="2371" y="1933"/>
              <a:ext cx="554" cy="366"/>
            </a:xfrm>
            <a:custGeom>
              <a:avLst/>
              <a:gdLst>
                <a:gd name="T0" fmla="*/ 542 w 554"/>
                <a:gd name="T1" fmla="*/ 4 h 366"/>
                <a:gd name="T2" fmla="*/ 539 w 554"/>
                <a:gd name="T3" fmla="*/ 2 h 366"/>
                <a:gd name="T4" fmla="*/ 449 w 554"/>
                <a:gd name="T5" fmla="*/ 19 h 366"/>
                <a:gd name="T6" fmla="*/ 380 w 554"/>
                <a:gd name="T7" fmla="*/ 49 h 366"/>
                <a:gd name="T8" fmla="*/ 275 w 554"/>
                <a:gd name="T9" fmla="*/ 116 h 366"/>
                <a:gd name="T10" fmla="*/ 150 w 554"/>
                <a:gd name="T11" fmla="*/ 223 h 366"/>
                <a:gd name="T12" fmla="*/ 0 w 554"/>
                <a:gd name="T13" fmla="*/ 366 h 3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4"/>
                <a:gd name="T22" fmla="*/ 0 h 366"/>
                <a:gd name="T23" fmla="*/ 554 w 554"/>
                <a:gd name="T24" fmla="*/ 366 h 36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4" h="366">
                  <a:moveTo>
                    <a:pt x="542" y="4"/>
                  </a:moveTo>
                  <a:cubicBezTo>
                    <a:pt x="542" y="4"/>
                    <a:pt x="554" y="0"/>
                    <a:pt x="539" y="2"/>
                  </a:cubicBezTo>
                  <a:cubicBezTo>
                    <a:pt x="524" y="4"/>
                    <a:pt x="475" y="11"/>
                    <a:pt x="449" y="19"/>
                  </a:cubicBezTo>
                  <a:cubicBezTo>
                    <a:pt x="423" y="27"/>
                    <a:pt x="409" y="33"/>
                    <a:pt x="380" y="49"/>
                  </a:cubicBezTo>
                  <a:cubicBezTo>
                    <a:pt x="351" y="65"/>
                    <a:pt x="313" y="87"/>
                    <a:pt x="275" y="116"/>
                  </a:cubicBezTo>
                  <a:cubicBezTo>
                    <a:pt x="237" y="145"/>
                    <a:pt x="196" y="182"/>
                    <a:pt x="150" y="223"/>
                  </a:cubicBezTo>
                  <a:cubicBezTo>
                    <a:pt x="104" y="264"/>
                    <a:pt x="31" y="336"/>
                    <a:pt x="0" y="366"/>
                  </a:cubicBezTo>
                </a:path>
              </a:pathLst>
            </a:custGeom>
            <a:noFill/>
            <a:ln w="762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</p:grpSp>
      <p:grpSp>
        <p:nvGrpSpPr>
          <p:cNvPr id="74" name="Group 116"/>
          <p:cNvGrpSpPr>
            <a:grpSpLocks/>
          </p:cNvGrpSpPr>
          <p:nvPr/>
        </p:nvGrpSpPr>
        <p:grpSpPr bwMode="auto">
          <a:xfrm>
            <a:off x="1547813" y="5516563"/>
            <a:ext cx="3600450" cy="142875"/>
            <a:chOff x="1247" y="1525"/>
            <a:chExt cx="2268" cy="90"/>
          </a:xfrm>
        </p:grpSpPr>
        <p:sp>
          <p:nvSpPr>
            <p:cNvPr id="75" name="Oval 111"/>
            <p:cNvSpPr>
              <a:spLocks noChangeArrowheads="1"/>
            </p:cNvSpPr>
            <p:nvPr/>
          </p:nvSpPr>
          <p:spPr bwMode="auto">
            <a:xfrm>
              <a:off x="1247" y="1525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76" name="Oval 113"/>
            <p:cNvSpPr>
              <a:spLocks noChangeArrowheads="1"/>
            </p:cNvSpPr>
            <p:nvPr/>
          </p:nvSpPr>
          <p:spPr bwMode="auto">
            <a:xfrm>
              <a:off x="3425" y="1525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</p:grpSp>
      <p:grpSp>
        <p:nvGrpSpPr>
          <p:cNvPr id="77" name="Group 117"/>
          <p:cNvGrpSpPr>
            <a:grpSpLocks/>
          </p:cNvGrpSpPr>
          <p:nvPr/>
        </p:nvGrpSpPr>
        <p:grpSpPr bwMode="auto">
          <a:xfrm>
            <a:off x="3276600" y="6381750"/>
            <a:ext cx="3600450" cy="142875"/>
            <a:chOff x="2336" y="2251"/>
            <a:chExt cx="2268" cy="90"/>
          </a:xfrm>
        </p:grpSpPr>
        <p:sp>
          <p:nvSpPr>
            <p:cNvPr id="78" name="Oval 112"/>
            <p:cNvSpPr>
              <a:spLocks noChangeArrowheads="1"/>
            </p:cNvSpPr>
            <p:nvPr/>
          </p:nvSpPr>
          <p:spPr bwMode="auto">
            <a:xfrm>
              <a:off x="2336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79" name="Oval 114"/>
            <p:cNvSpPr>
              <a:spLocks noChangeArrowheads="1"/>
            </p:cNvSpPr>
            <p:nvPr/>
          </p:nvSpPr>
          <p:spPr bwMode="auto">
            <a:xfrm>
              <a:off x="4514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</p:grpSp>
      <p:grpSp>
        <p:nvGrpSpPr>
          <p:cNvPr id="80" name="Group 118"/>
          <p:cNvGrpSpPr>
            <a:grpSpLocks/>
          </p:cNvGrpSpPr>
          <p:nvPr/>
        </p:nvGrpSpPr>
        <p:grpSpPr bwMode="auto">
          <a:xfrm>
            <a:off x="2411413" y="6021388"/>
            <a:ext cx="5186362" cy="0"/>
            <a:chOff x="1836" y="1933"/>
            <a:chExt cx="3267" cy="0"/>
          </a:xfrm>
        </p:grpSpPr>
        <p:sp>
          <p:nvSpPr>
            <p:cNvPr id="81" name="Line 115"/>
            <p:cNvSpPr>
              <a:spLocks noChangeShapeType="1"/>
            </p:cNvSpPr>
            <p:nvPr/>
          </p:nvSpPr>
          <p:spPr bwMode="auto">
            <a:xfrm>
              <a:off x="4014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Line 116"/>
            <p:cNvSpPr>
              <a:spLocks noChangeShapeType="1"/>
            </p:cNvSpPr>
            <p:nvPr/>
          </p:nvSpPr>
          <p:spPr bwMode="auto">
            <a:xfrm>
              <a:off x="1836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50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500"/>
                            </p:stCondLst>
                            <p:childTnLst>
                              <p:par>
                                <p:cTn id="6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6500"/>
                            </p:stCondLst>
                            <p:childTnLst>
                              <p:par>
                                <p:cTn id="68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0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0"/>
                            </p:stCondLst>
                            <p:childTnLst>
                              <p:par>
                                <p:cTn id="8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3000"/>
                            </p:stCondLst>
                            <p:childTnLst>
                              <p:par>
                                <p:cTn id="8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40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7000"/>
                            </p:stCondLst>
                            <p:childTnLst>
                              <p:par>
                                <p:cTn id="9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0"/>
                            </p:stCondLst>
                            <p:childTnLst>
                              <p:par>
                                <p:cTn id="10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17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9000"/>
                            </p:stCondLst>
                            <p:childTnLst>
                              <p:par>
                                <p:cTn id="12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0"/>
                            </p:stCondLst>
                            <p:childTnLst>
                              <p:par>
                                <p:cTn id="1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3000"/>
                            </p:stCondLst>
                            <p:childTnLst>
                              <p:par>
                                <p:cTn id="13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8000"/>
                            </p:stCondLst>
                            <p:childTnLst>
                              <p:par>
                                <p:cTn id="13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9000"/>
                            </p:stCondLst>
                            <p:childTnLst>
                              <p:par>
                                <p:cTn id="1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2000"/>
                            </p:stCondLst>
                            <p:childTnLst>
                              <p:par>
                                <p:cTn id="1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2500"/>
                            </p:stCondLst>
                            <p:childTnLst>
                              <p:par>
                                <p:cTn id="15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65500"/>
                            </p:stCondLst>
                            <p:childTnLst>
                              <p:par>
                                <p:cTn id="1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500"/>
                            </p:stCondLst>
                            <p:childTnLst>
                              <p:par>
                                <p:cTn id="1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3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8500"/>
                            </p:stCondLst>
                            <p:childTnLst>
                              <p:par>
                                <p:cTn id="1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9000"/>
                            </p:stCondLst>
                            <p:childTnLst>
                              <p:par>
                                <p:cTn id="17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2000"/>
                            </p:stCondLst>
                            <p:childTnLst>
                              <p:par>
                                <p:cTn id="1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72000"/>
                            </p:stCondLst>
                            <p:childTnLst>
                              <p:par>
                                <p:cTn id="1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3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Функція </a:t>
            </a:r>
            <a:r>
              <a:rPr lang="en-US" b="1" i="1" dirty="0" smtClean="0"/>
              <a:t>y</a:t>
            </a:r>
            <a:r>
              <a:rPr lang="ru-RU" b="1" i="1" dirty="0" smtClean="0"/>
              <a:t> </a:t>
            </a:r>
            <a:r>
              <a:rPr lang="en-US" b="1" i="1" dirty="0" smtClean="0"/>
              <a:t>=</a:t>
            </a:r>
            <a:r>
              <a:rPr lang="ru-RU" b="1" i="1" dirty="0" smtClean="0"/>
              <a:t> </a:t>
            </a:r>
            <a:r>
              <a:rPr lang="en-US" b="1" i="1" dirty="0" err="1" smtClean="0"/>
              <a:t>cos</a:t>
            </a:r>
            <a:r>
              <a:rPr lang="ru-RU" b="1" i="1" dirty="0" smtClean="0"/>
              <a:t> </a:t>
            </a:r>
            <a:r>
              <a:rPr lang="en-US" b="1" i="1" dirty="0" smtClean="0"/>
              <a:t>x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pPr algn="ctr">
              <a:buNone/>
            </a:pPr>
            <a:r>
              <a:rPr lang="uk-UA" b="1" i="1" dirty="0" smtClean="0"/>
              <a:t>Побудова графіка функції</a:t>
            </a:r>
            <a:endParaRPr lang="ru-RU" b="1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8" name="TextBox 107"/>
          <p:cNvSpPr txBox="1"/>
          <p:nvPr/>
        </p:nvSpPr>
        <p:spPr>
          <a:xfrm>
            <a:off x="323528" y="256490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Графік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dirty="0" err="1" smtClean="0">
                <a:latin typeface="Comic Sans MS" pitchFamily="66" charset="0"/>
              </a:rPr>
              <a:t>функції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b="1" i="1" dirty="0" err="1" smtClean="0">
                <a:latin typeface="Comic Sans MS" pitchFamily="66" charset="0"/>
              </a:rPr>
              <a:t>у=</a:t>
            </a:r>
            <a:r>
              <a:rPr lang="en-US" b="1" i="1" dirty="0" err="1" smtClean="0">
                <a:latin typeface="Comic Sans MS" pitchFamily="66" charset="0"/>
              </a:rPr>
              <a:t>cosx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dirty="0" err="1" smtClean="0">
                <a:latin typeface="Comic Sans MS" pitchFamily="66" charset="0"/>
              </a:rPr>
              <a:t>отримаємо</a:t>
            </a:r>
            <a:r>
              <a:rPr lang="ru-RU" dirty="0" smtClean="0">
                <a:latin typeface="Comic Sans MS" pitchFamily="66" charset="0"/>
              </a:rPr>
              <a:t> шляхом </a:t>
            </a:r>
            <a:r>
              <a:rPr lang="ru-RU" dirty="0" err="1" smtClean="0">
                <a:latin typeface="Comic Sans MS" pitchFamily="66" charset="0"/>
              </a:rPr>
              <a:t>перенесення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графіка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dirty="0" err="1" smtClean="0">
                <a:latin typeface="Comic Sans MS" pitchFamily="66" charset="0"/>
              </a:rPr>
              <a:t>функції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b="1" i="1" dirty="0" err="1" smtClean="0">
                <a:latin typeface="Comic Sans MS" pitchFamily="66" charset="0"/>
              </a:rPr>
              <a:t>у=</a:t>
            </a:r>
            <a:r>
              <a:rPr lang="en-US" b="1" i="1" dirty="0" err="1" smtClean="0">
                <a:latin typeface="Comic Sans MS" pitchFamily="66" charset="0"/>
              </a:rPr>
              <a:t>sinx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dirty="0" err="1" smtClean="0">
                <a:latin typeface="Comic Sans MS" pitchFamily="66" charset="0"/>
              </a:rPr>
              <a:t>вліво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el-GR" b="1" i="1" dirty="0" smtClean="0">
                <a:latin typeface="Comic Sans MS" pitchFamily="66" charset="0"/>
              </a:rPr>
              <a:t>π</a:t>
            </a:r>
            <a:r>
              <a:rPr lang="ru-RU" b="1" i="1" dirty="0" smtClean="0">
                <a:latin typeface="Comic Sans MS" pitchFamily="66" charset="0"/>
              </a:rPr>
              <a:t>/2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(</a:t>
            </a:r>
            <a:r>
              <a:rPr lang="en-US" b="1" i="1" dirty="0" smtClean="0">
                <a:latin typeface="Comic Sans MS" pitchFamily="66" charset="0"/>
              </a:rPr>
              <a:t>sin (x + </a:t>
            </a:r>
            <a:r>
              <a:rPr lang="el-GR" b="1" i="1" dirty="0" smtClean="0">
                <a:latin typeface="Comic Sans MS" pitchFamily="66" charset="0"/>
              </a:rPr>
              <a:t>π</a:t>
            </a:r>
            <a:r>
              <a:rPr lang="en-US" b="1" i="1" dirty="0" smtClean="0">
                <a:latin typeface="Comic Sans MS" pitchFamily="66" charset="0"/>
              </a:rPr>
              <a:t>/2) = </a:t>
            </a:r>
            <a:r>
              <a:rPr lang="en-US" b="1" i="1" dirty="0" err="1" smtClean="0">
                <a:latin typeface="Comic Sans MS" pitchFamily="66" charset="0"/>
              </a:rPr>
              <a:t>cos</a:t>
            </a:r>
            <a:r>
              <a:rPr lang="en-US" b="1" i="1" dirty="0" smtClean="0">
                <a:latin typeface="Comic Sans MS" pitchFamily="66" charset="0"/>
              </a:rPr>
              <a:t> x</a:t>
            </a:r>
            <a:r>
              <a:rPr lang="uk-UA" b="1" i="1" dirty="0" smtClean="0">
                <a:latin typeface="Comic Sans MS" pitchFamily="66" charset="0"/>
              </a:rPr>
              <a:t>)</a:t>
            </a:r>
            <a:endParaRPr lang="el-GR" b="1" i="1" dirty="0" smtClean="0">
              <a:latin typeface="Comic Sans MS" pitchFamily="66" charset="0"/>
            </a:endParaRPr>
          </a:p>
          <a:p>
            <a:endParaRPr lang="ru-RU" dirty="0"/>
          </a:p>
        </p:txBody>
      </p:sp>
      <p:grpSp>
        <p:nvGrpSpPr>
          <p:cNvPr id="109" name="Group 117"/>
          <p:cNvGrpSpPr>
            <a:grpSpLocks/>
          </p:cNvGrpSpPr>
          <p:nvPr/>
        </p:nvGrpSpPr>
        <p:grpSpPr bwMode="auto">
          <a:xfrm>
            <a:off x="611188" y="3429000"/>
            <a:ext cx="7989887" cy="2808288"/>
            <a:chOff x="478" y="845"/>
            <a:chExt cx="5033" cy="1769"/>
          </a:xfrm>
        </p:grpSpPr>
        <p:sp>
          <p:nvSpPr>
            <p:cNvPr id="110" name="Line 63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1" name="Line 64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2" name="Text Box 65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i="1"/>
                <a:t>y</a:t>
              </a:r>
              <a:endParaRPr lang="ru-RU"/>
            </a:p>
          </p:txBody>
        </p:sp>
        <p:sp>
          <p:nvSpPr>
            <p:cNvPr id="113" name="Text Box 66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/>
                <a:t>1</a:t>
              </a:r>
              <a:endParaRPr lang="ru-RU" sz="2000"/>
            </a:p>
          </p:txBody>
        </p:sp>
        <p:sp>
          <p:nvSpPr>
            <p:cNvPr id="114" name="Text Box 67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/>
                <a:t>-</a:t>
              </a:r>
              <a:r>
                <a:rPr lang="en-US" sz="2000"/>
                <a:t>1</a:t>
              </a:r>
              <a:endParaRPr lang="ru-RU" sz="2000"/>
            </a:p>
          </p:txBody>
        </p:sp>
        <p:sp>
          <p:nvSpPr>
            <p:cNvPr id="115" name="Line 68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Line 69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7" name="Object 70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2080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118" name="Object 71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2081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119" name="Object 72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2082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120" name="Object 73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2083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121" name="Object 74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2084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122" name="Object 75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2085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123" name="Object 76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2086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124" name="Object 77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2087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125" name="Object 78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2088" name="Формула" r:id="rId12" imgW="126720" imgH="177480" progId="Equation.3">
                <p:embed/>
              </p:oleObj>
            </a:graphicData>
          </a:graphic>
        </p:graphicFrame>
        <p:sp>
          <p:nvSpPr>
            <p:cNvPr id="126" name="Line 79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Line 80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" name="Line 81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Line 82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Line 83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Line 84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" name="Line 85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Line 88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Line 89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Line 90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Line 91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9" name="Line 92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" name="Line 93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" name="Line 94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2" name="Line 95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" name="Line 96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" name="Line 97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5" name="Line 98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" name="Line 99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" name="Line 100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8" name="Line 101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" name="Line 102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" name="Line 103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1" name="Line 104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2" name="Line 105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Line 106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" name="Text Box 112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i="1"/>
                <a:t>x</a:t>
              </a:r>
              <a:endParaRPr lang="ru-RU"/>
            </a:p>
          </p:txBody>
        </p:sp>
      </p:grpSp>
      <p:grpSp>
        <p:nvGrpSpPr>
          <p:cNvPr id="155" name="Group 116"/>
          <p:cNvGrpSpPr>
            <a:grpSpLocks/>
          </p:cNvGrpSpPr>
          <p:nvPr/>
        </p:nvGrpSpPr>
        <p:grpSpPr bwMode="auto">
          <a:xfrm>
            <a:off x="1042988" y="4581525"/>
            <a:ext cx="8532812" cy="1154113"/>
            <a:chOff x="748" y="1570"/>
            <a:chExt cx="5443" cy="727"/>
          </a:xfrm>
        </p:grpSpPr>
        <p:sp>
          <p:nvSpPr>
            <p:cNvPr id="156" name="Freeform 108"/>
            <p:cNvSpPr>
              <a:spLocks/>
            </p:cNvSpPr>
            <p:nvPr/>
          </p:nvSpPr>
          <p:spPr bwMode="auto">
            <a:xfrm>
              <a:off x="2925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57" name="Freeform 109"/>
            <p:cNvSpPr>
              <a:spLocks/>
            </p:cNvSpPr>
            <p:nvPr/>
          </p:nvSpPr>
          <p:spPr bwMode="auto">
            <a:xfrm rot="10800000">
              <a:off x="1836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58" name="Freeform 110"/>
            <p:cNvSpPr>
              <a:spLocks/>
            </p:cNvSpPr>
            <p:nvPr/>
          </p:nvSpPr>
          <p:spPr bwMode="auto">
            <a:xfrm>
              <a:off x="5103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59" name="Freeform 111"/>
            <p:cNvSpPr>
              <a:spLocks/>
            </p:cNvSpPr>
            <p:nvPr/>
          </p:nvSpPr>
          <p:spPr bwMode="auto">
            <a:xfrm rot="10800000">
              <a:off x="4014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  <p:sp>
          <p:nvSpPr>
            <p:cNvPr id="160" name="Freeform 114"/>
            <p:cNvSpPr>
              <a:spLocks/>
            </p:cNvSpPr>
            <p:nvPr/>
          </p:nvSpPr>
          <p:spPr bwMode="auto">
            <a:xfrm>
              <a:off x="748" y="1570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SzPct val="75000"/>
                <a:buFontTx/>
                <a:buChar char="•"/>
              </a:pPr>
              <a:endParaRPr lang="ru-RU" i="1"/>
            </a:p>
          </p:txBody>
        </p:sp>
      </p:grpSp>
      <p:sp>
        <p:nvSpPr>
          <p:cNvPr id="161" name="Line 122"/>
          <p:cNvSpPr>
            <a:spLocks noChangeShapeType="1"/>
          </p:cNvSpPr>
          <p:nvPr/>
        </p:nvSpPr>
        <p:spPr bwMode="auto">
          <a:xfrm rot="5400000">
            <a:off x="4067175" y="4725988"/>
            <a:ext cx="0" cy="863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6 -3.7037E-6 L -0.09445 -3.7037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5600" y="6248312"/>
            <a:ext cx="1852600" cy="457288"/>
          </a:xfrm>
          <a:ln/>
        </p:spPr>
        <p:txBody>
          <a:bodyPr/>
          <a:lstStyle/>
          <a:p>
            <a:pPr>
              <a:defRPr/>
            </a:pPr>
            <a:fld id="{0B629FA7-A09F-44BC-A9CC-173B8EC47C6C}" type="slidenum">
              <a:rPr lang="ru-RU"/>
              <a:pPr>
                <a:defRPr/>
              </a:pPr>
              <a:t>6</a:t>
            </a:fld>
            <a:endParaRPr lang="ru-RU"/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759612" y="4365175"/>
            <a:ext cx="7773201" cy="2330900"/>
            <a:chOff x="478" y="845"/>
            <a:chExt cx="5033" cy="1769"/>
          </a:xfrm>
        </p:grpSpPr>
        <p:sp>
          <p:nvSpPr>
            <p:cNvPr id="4" name="Line 56"/>
            <p:cNvSpPr>
              <a:spLocks noChangeShapeType="1"/>
            </p:cNvSpPr>
            <p:nvPr/>
          </p:nvSpPr>
          <p:spPr bwMode="auto">
            <a:xfrm>
              <a:off x="2880" y="1570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Line 57"/>
            <p:cNvSpPr>
              <a:spLocks noChangeShapeType="1"/>
            </p:cNvSpPr>
            <p:nvPr/>
          </p:nvSpPr>
          <p:spPr bwMode="auto">
            <a:xfrm>
              <a:off x="2880" y="2295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78" y="845"/>
              <a:ext cx="5033" cy="1769"/>
              <a:chOff x="478" y="845"/>
              <a:chExt cx="5033" cy="1769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 flipV="1">
                <a:off x="2925" y="886"/>
                <a:ext cx="0" cy="17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arrow" w="sm" len="lg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 rot="5400000" flipV="1">
                <a:off x="2972" y="-560"/>
                <a:ext cx="0" cy="49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arrow" w="sm" len="lg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2925" y="845"/>
                <a:ext cx="192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i="1"/>
                  <a:t>y</a:t>
                </a:r>
                <a:endParaRPr lang="ru-RU"/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2880" y="1322"/>
                <a:ext cx="243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000"/>
                  <a:t>1</a:t>
                </a:r>
                <a:endParaRPr lang="ru-RU" sz="2000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2864" y="2252"/>
                <a:ext cx="288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ru-RU" sz="2000"/>
                  <a:t>-</a:t>
                </a:r>
                <a:r>
                  <a:rPr lang="en-US" sz="2000"/>
                  <a:t>1</a:t>
                </a:r>
                <a:endParaRPr lang="ru-RU" sz="2000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748" y="1571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748" y="1753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4" name="Object 12"/>
              <p:cNvGraphicFramePr>
                <a:graphicFrameLocks noChangeAspect="1"/>
              </p:cNvGraphicFramePr>
              <p:nvPr/>
            </p:nvGraphicFramePr>
            <p:xfrm>
              <a:off x="4020" y="2001"/>
              <a:ext cx="88" cy="88"/>
            </p:xfrm>
            <a:graphic>
              <a:graphicData uri="http://schemas.openxmlformats.org/presentationml/2006/ole">
                <p:oleObj spid="_x0000_s4098" name="Формула" r:id="rId4" imgW="139680" imgH="139680" progId="Equation.3">
                  <p:embed/>
                </p:oleObj>
              </a:graphicData>
            </a:graphic>
          </p:graphicFrame>
          <p:graphicFrame>
            <p:nvGraphicFramePr>
              <p:cNvPr id="15" name="Object 13"/>
              <p:cNvGraphicFramePr>
                <a:graphicFrameLocks noChangeAspect="1"/>
              </p:cNvGraphicFramePr>
              <p:nvPr/>
            </p:nvGraphicFramePr>
            <p:xfrm>
              <a:off x="3455" y="1940"/>
              <a:ext cx="104" cy="248"/>
            </p:xfrm>
            <a:graphic>
              <a:graphicData uri="http://schemas.openxmlformats.org/presentationml/2006/ole">
                <p:oleObj spid="_x0000_s4099" name="Формула" r:id="rId5" imgW="164880" imgH="393480" progId="Equation.3">
                  <p:embed/>
                </p:oleObj>
              </a:graphicData>
            </a:graphic>
          </p:graphicFrame>
          <p:graphicFrame>
            <p:nvGraphicFramePr>
              <p:cNvPr id="16" name="Object 14"/>
              <p:cNvGraphicFramePr>
                <a:graphicFrameLocks noChangeAspect="1"/>
              </p:cNvGraphicFramePr>
              <p:nvPr/>
            </p:nvGraphicFramePr>
            <p:xfrm>
              <a:off x="5112" y="1971"/>
              <a:ext cx="144" cy="112"/>
            </p:xfrm>
            <a:graphic>
              <a:graphicData uri="http://schemas.openxmlformats.org/presentationml/2006/ole">
                <p:oleObj spid="_x0000_s4100" name="Формула" r:id="rId6" imgW="228600" imgH="177480" progId="Equation.3">
                  <p:embed/>
                </p:oleObj>
              </a:graphicData>
            </a:graphic>
          </p:graphicFrame>
          <p:graphicFrame>
            <p:nvGraphicFramePr>
              <p:cNvPr id="17" name="Object 15"/>
              <p:cNvGraphicFramePr>
                <a:graphicFrameLocks noChangeAspect="1"/>
              </p:cNvGraphicFramePr>
              <p:nvPr/>
            </p:nvGraphicFramePr>
            <p:xfrm>
              <a:off x="4552" y="1952"/>
              <a:ext cx="163" cy="267"/>
            </p:xfrm>
            <a:graphic>
              <a:graphicData uri="http://schemas.openxmlformats.org/presentationml/2006/ole">
                <p:oleObj spid="_x0000_s4101" name="Формула" r:id="rId7" imgW="241200" imgH="393480" progId="Equation.3">
                  <p:embed/>
                </p:oleObj>
              </a:graphicData>
            </a:graphic>
          </p:graphicFrame>
          <p:graphicFrame>
            <p:nvGraphicFramePr>
              <p:cNvPr id="18" name="Object 16"/>
              <p:cNvGraphicFramePr>
                <a:graphicFrameLocks noChangeAspect="1"/>
              </p:cNvGraphicFramePr>
              <p:nvPr/>
            </p:nvGraphicFramePr>
            <p:xfrm>
              <a:off x="1771" y="1992"/>
              <a:ext cx="160" cy="88"/>
            </p:xfrm>
            <a:graphic>
              <a:graphicData uri="http://schemas.openxmlformats.org/presentationml/2006/ole">
                <p:oleObj spid="_x0000_s4102" name="Формула" r:id="rId8" imgW="253800" imgH="139680" progId="Equation.3">
                  <p:embed/>
                </p:oleObj>
              </a:graphicData>
            </a:graphic>
          </p:graphicFrame>
          <p:graphicFrame>
            <p:nvGraphicFramePr>
              <p:cNvPr id="19" name="Object 17"/>
              <p:cNvGraphicFramePr>
                <a:graphicFrameLocks noChangeAspect="1"/>
              </p:cNvGraphicFramePr>
              <p:nvPr/>
            </p:nvGraphicFramePr>
            <p:xfrm>
              <a:off x="2315" y="1935"/>
              <a:ext cx="176" cy="248"/>
            </p:xfrm>
            <a:graphic>
              <a:graphicData uri="http://schemas.openxmlformats.org/presentationml/2006/ole">
                <p:oleObj spid="_x0000_s4103" name="Формула" r:id="rId9" imgW="279360" imgH="393480" progId="Equation.3">
                  <p:embed/>
                </p:oleObj>
              </a:graphicData>
            </a:graphic>
          </p:graphicFrame>
          <p:graphicFrame>
            <p:nvGraphicFramePr>
              <p:cNvPr id="20" name="Object 18"/>
              <p:cNvGraphicFramePr>
                <a:graphicFrameLocks noChangeAspect="1"/>
              </p:cNvGraphicFramePr>
              <p:nvPr/>
            </p:nvGraphicFramePr>
            <p:xfrm>
              <a:off x="667" y="2010"/>
              <a:ext cx="208" cy="112"/>
            </p:xfrm>
            <a:graphic>
              <a:graphicData uri="http://schemas.openxmlformats.org/presentationml/2006/ole">
                <p:oleObj spid="_x0000_s4104" name="Формула" r:id="rId10" imgW="330120" imgH="177480" progId="Equation.3">
                  <p:embed/>
                </p:oleObj>
              </a:graphicData>
            </a:graphic>
          </p:graphicFrame>
          <p:graphicFrame>
            <p:nvGraphicFramePr>
              <p:cNvPr id="21" name="Object 19"/>
              <p:cNvGraphicFramePr>
                <a:graphicFrameLocks noChangeAspect="1"/>
              </p:cNvGraphicFramePr>
              <p:nvPr/>
            </p:nvGraphicFramePr>
            <p:xfrm>
              <a:off x="1226" y="1949"/>
              <a:ext cx="188" cy="216"/>
            </p:xfrm>
            <a:graphic>
              <a:graphicData uri="http://schemas.openxmlformats.org/presentationml/2006/ole">
                <p:oleObj spid="_x0000_s4105" name="Формула" r:id="rId11" imgW="342720" imgH="393480" progId="Equation.3">
                  <p:embed/>
                </p:oleObj>
              </a:graphicData>
            </a:graphic>
          </p:graphicFrame>
          <p:graphicFrame>
            <p:nvGraphicFramePr>
              <p:cNvPr id="22" name="Object 20"/>
              <p:cNvGraphicFramePr>
                <a:graphicFrameLocks noChangeAspect="1"/>
              </p:cNvGraphicFramePr>
              <p:nvPr/>
            </p:nvGraphicFramePr>
            <p:xfrm>
              <a:off x="2925" y="1997"/>
              <a:ext cx="80" cy="112"/>
            </p:xfrm>
            <a:graphic>
              <a:graphicData uri="http://schemas.openxmlformats.org/presentationml/2006/ole">
                <p:oleObj spid="_x0000_s4106" name="Формула" r:id="rId12" imgW="126720" imgH="177480" progId="Equation.3">
                  <p:embed/>
                </p:oleObj>
              </a:graphicData>
            </a:graphic>
          </p:graphicFrame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748" y="1934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>
                <a:off x="748" y="2116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748" y="2297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74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93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111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1292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147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165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>
                <a:off x="183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>
                <a:off x="201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>
                <a:off x="220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238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2562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274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>
                <a:off x="292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310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>
                <a:off x="328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auto">
              <a:xfrm>
                <a:off x="347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auto">
              <a:xfrm>
                <a:off x="365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>
                <a:off x="3833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>
                <a:off x="401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auto">
              <a:xfrm>
                <a:off x="419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auto">
              <a:xfrm>
                <a:off x="437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/>
            </p:nvSpPr>
            <p:spPr bwMode="auto">
              <a:xfrm>
                <a:off x="455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auto">
              <a:xfrm>
                <a:off x="474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>
                <a:off x="492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/>
            </p:nvSpPr>
            <p:spPr bwMode="auto">
              <a:xfrm>
                <a:off x="5103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Text Box 49"/>
              <p:cNvSpPr txBox="1">
                <a:spLocks noChangeArrowheads="1"/>
              </p:cNvSpPr>
              <p:nvPr/>
            </p:nvSpPr>
            <p:spPr bwMode="auto">
              <a:xfrm>
                <a:off x="5319" y="1934"/>
                <a:ext cx="192" cy="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i="1"/>
                  <a:t>x</a:t>
                </a:r>
                <a:endParaRPr lang="ru-RU"/>
              </a:p>
            </p:txBody>
          </p:sp>
          <p:grpSp>
            <p:nvGrpSpPr>
              <p:cNvPr id="52" name="Group 50"/>
              <p:cNvGrpSpPr>
                <a:grpSpLocks/>
              </p:cNvGrpSpPr>
              <p:nvPr/>
            </p:nvGrpSpPr>
            <p:grpSpPr bwMode="auto">
              <a:xfrm>
                <a:off x="748" y="1570"/>
                <a:ext cx="4355" cy="727"/>
                <a:chOff x="748" y="1570"/>
                <a:chExt cx="4355" cy="727"/>
              </a:xfrm>
            </p:grpSpPr>
            <p:sp>
              <p:nvSpPr>
                <p:cNvPr id="53" name="Freeform 51"/>
                <p:cNvSpPr>
                  <a:spLocks/>
                </p:cNvSpPr>
                <p:nvPr/>
              </p:nvSpPr>
              <p:spPr bwMode="auto">
                <a:xfrm>
                  <a:off x="2381" y="1571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buSzPct val="75000"/>
                    <a:buFontTx/>
                    <a:buChar char="•"/>
                  </a:pPr>
                  <a:endParaRPr lang="ru-RU" i="1"/>
                </a:p>
              </p:txBody>
            </p:sp>
            <p:sp>
              <p:nvSpPr>
                <p:cNvPr id="54" name="Freeform 52"/>
                <p:cNvSpPr>
                  <a:spLocks/>
                </p:cNvSpPr>
                <p:nvPr/>
              </p:nvSpPr>
              <p:spPr bwMode="auto">
                <a:xfrm rot="10800000">
                  <a:off x="1292" y="1934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buSzPct val="75000"/>
                    <a:buFontTx/>
                    <a:buChar char="•"/>
                  </a:pPr>
                  <a:endParaRPr lang="ru-RU" i="1"/>
                </a:p>
              </p:txBody>
            </p:sp>
            <p:sp>
              <p:nvSpPr>
                <p:cNvPr id="55" name="Freeform 53"/>
                <p:cNvSpPr>
                  <a:spLocks/>
                </p:cNvSpPr>
                <p:nvPr/>
              </p:nvSpPr>
              <p:spPr bwMode="auto">
                <a:xfrm>
                  <a:off x="4559" y="1571"/>
                  <a:ext cx="544" cy="363"/>
                </a:xfrm>
                <a:custGeom>
                  <a:avLst/>
                  <a:gdLst>
                    <a:gd name="T0" fmla="*/ 544 w 544"/>
                    <a:gd name="T1" fmla="*/ 0 h 363"/>
                    <a:gd name="T2" fmla="*/ 0 w 544"/>
                    <a:gd name="T3" fmla="*/ 363 h 363"/>
                    <a:gd name="T4" fmla="*/ 0 60000 65536"/>
                    <a:gd name="T5" fmla="*/ 0 60000 65536"/>
                    <a:gd name="T6" fmla="*/ 0 w 544"/>
                    <a:gd name="T7" fmla="*/ 0 h 363"/>
                    <a:gd name="T8" fmla="*/ 544 w 544"/>
                    <a:gd name="T9" fmla="*/ 363 h 36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4" h="363">
                      <a:moveTo>
                        <a:pt x="544" y="0"/>
                      </a:moveTo>
                      <a:cubicBezTo>
                        <a:pt x="361" y="1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buSzPct val="75000"/>
                    <a:buFontTx/>
                    <a:buChar char="•"/>
                  </a:pPr>
                  <a:endParaRPr lang="ru-RU" i="1"/>
                </a:p>
              </p:txBody>
            </p:sp>
            <p:sp>
              <p:nvSpPr>
                <p:cNvPr id="56" name="Freeform 54"/>
                <p:cNvSpPr>
                  <a:spLocks/>
                </p:cNvSpPr>
                <p:nvPr/>
              </p:nvSpPr>
              <p:spPr bwMode="auto">
                <a:xfrm rot="10800000">
                  <a:off x="3470" y="1934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buSzPct val="75000"/>
                    <a:buFontTx/>
                    <a:buChar char="•"/>
                  </a:pPr>
                  <a:endParaRPr lang="ru-RU" i="1"/>
                </a:p>
              </p:txBody>
            </p:sp>
            <p:sp>
              <p:nvSpPr>
                <p:cNvPr id="57" name="Freeform 55"/>
                <p:cNvSpPr>
                  <a:spLocks/>
                </p:cNvSpPr>
                <p:nvPr/>
              </p:nvSpPr>
              <p:spPr bwMode="auto">
                <a:xfrm>
                  <a:off x="748" y="1570"/>
                  <a:ext cx="544" cy="363"/>
                </a:xfrm>
                <a:custGeom>
                  <a:avLst/>
                  <a:gdLst>
                    <a:gd name="T0" fmla="*/ 544 w 544"/>
                    <a:gd name="T1" fmla="*/ 363 h 363"/>
                    <a:gd name="T2" fmla="*/ 0 w 544"/>
                    <a:gd name="T3" fmla="*/ 0 h 363"/>
                    <a:gd name="T4" fmla="*/ 0 60000 65536"/>
                    <a:gd name="T5" fmla="*/ 0 60000 65536"/>
                    <a:gd name="T6" fmla="*/ 0 w 544"/>
                    <a:gd name="T7" fmla="*/ 0 h 363"/>
                    <a:gd name="T8" fmla="*/ 544 w 544"/>
                    <a:gd name="T9" fmla="*/ 363 h 36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4" h="363">
                      <a:moveTo>
                        <a:pt x="544" y="363"/>
                      </a:moveTo>
                      <a:cubicBezTo>
                        <a:pt x="362" y="181"/>
                        <a:pt x="179" y="2"/>
                        <a:pt x="0" y="0"/>
                      </a:cubicBezTo>
                    </a:path>
                  </a:pathLst>
                </a:custGeom>
                <a:noFill/>
                <a:ln w="762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buSzPct val="75000"/>
                    <a:buFontTx/>
                    <a:buChar char="•"/>
                  </a:pPr>
                  <a:endParaRPr lang="ru-RU" i="1"/>
                </a:p>
              </p:txBody>
            </p:sp>
          </p:grpSp>
        </p:grpSp>
      </p:grpSp>
      <p:sp>
        <p:nvSpPr>
          <p:cNvPr id="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080" y="333195"/>
            <a:ext cx="7558608" cy="935218"/>
          </a:xfrm>
        </p:spPr>
        <p:txBody>
          <a:bodyPr/>
          <a:lstStyle/>
          <a:p>
            <a:pPr eaLnBrk="1" hangingPunct="1"/>
            <a:r>
              <a:rPr lang="uk-UA" sz="4000" b="1" i="1" smtClean="0"/>
              <a:t>Властивості функції y=cosх:</a:t>
            </a:r>
            <a:endParaRPr lang="ru-RU" sz="4000" b="1" i="1" smtClean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251520" y="1124744"/>
            <a:ext cx="8892480" cy="4115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Область визначення - проміжок (-∞;+∞).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Область значень – проміжок [-1;1].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Функція парна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cos(-x)=cosx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(графік функції симетричний відносно осі </a:t>
            </a:r>
            <a:r>
              <a:rPr kumimoji="0" lang="en-US" sz="18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OY</a:t>
            </a:r>
            <a:r>
              <a: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Функція періодична з періодом Т=2П (</a:t>
            </a: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 </a:t>
            </a:r>
            <a:r>
              <a:rPr kumimoji="0" lang="ru-RU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 </a:t>
            </a: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 x</a:t>
            </a:r>
            <a:r>
              <a:rPr kumimoji="0" lang="uk-UA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el-GR" sz="2000" b="1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Функція зростає при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-П+2Пn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2Пn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 є Z.</a:t>
            </a:r>
            <a:endParaRPr kumimoji="0" lang="en-US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Функція спадає при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2Пn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П+2Пn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 є Z.</a:t>
            </a:r>
            <a:endParaRPr kumimoji="0" lang="en-US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Функція має максимум у точках (2Пn;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мінімум у точках (П+2Пn;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nєZ.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8.Проміжки знакосталості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x &gt; 0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r>
              <a:rPr kumimoji="1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якщо</a:t>
            </a:r>
            <a:r>
              <a:rPr kumimoji="1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(-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 + 2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 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1" lang="ru-RU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 x &lt; 0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якщо</a:t>
            </a:r>
            <a:r>
              <a:rPr kumimoji="1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 + 2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 + 2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n), n</a:t>
            </a: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1" lang="ru-RU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Графіком функції є крива - косинусоїда</a:t>
            </a: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Line 66"/>
          <p:cNvSpPr>
            <a:spLocks noChangeShapeType="1"/>
          </p:cNvSpPr>
          <p:nvPr/>
        </p:nvSpPr>
        <p:spPr bwMode="auto">
          <a:xfrm rot="5400000" flipH="1" flipV="1">
            <a:off x="4714011" y="1991450"/>
            <a:ext cx="2" cy="7628078"/>
          </a:xfrm>
          <a:prstGeom prst="line">
            <a:avLst/>
          </a:prstGeom>
          <a:noFill/>
          <a:ln w="57150">
            <a:solidFill>
              <a:srgbClr val="FFFF00"/>
            </a:solidFill>
            <a:miter lim="800000"/>
            <a:headEnd/>
            <a:tailEnd type="arrow" w="sm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1" name="Line 67"/>
          <p:cNvSpPr>
            <a:spLocks noChangeShapeType="1"/>
          </p:cNvSpPr>
          <p:nvPr/>
        </p:nvSpPr>
        <p:spPr bwMode="auto">
          <a:xfrm>
            <a:off x="4427538" y="5300468"/>
            <a:ext cx="0" cy="100984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" name="Line 68"/>
          <p:cNvSpPr>
            <a:spLocks noChangeShapeType="1"/>
          </p:cNvSpPr>
          <p:nvPr/>
        </p:nvSpPr>
        <p:spPr bwMode="auto">
          <a:xfrm>
            <a:off x="4522644" y="5805488"/>
            <a:ext cx="3362469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63" name="Group 76"/>
          <p:cNvGrpSpPr>
            <a:grpSpLocks/>
          </p:cNvGrpSpPr>
          <p:nvPr/>
        </p:nvGrpSpPr>
        <p:grpSpPr bwMode="auto">
          <a:xfrm>
            <a:off x="2842953" y="5300468"/>
            <a:ext cx="5042160" cy="1008257"/>
            <a:chOff x="1817" y="1567"/>
            <a:chExt cx="3286" cy="735"/>
          </a:xfrm>
        </p:grpSpPr>
        <p:grpSp>
          <p:nvGrpSpPr>
            <p:cNvPr id="64" name="Group 61"/>
            <p:cNvGrpSpPr>
              <a:grpSpLocks/>
            </p:cNvGrpSpPr>
            <p:nvPr/>
          </p:nvGrpSpPr>
          <p:grpSpPr bwMode="auto">
            <a:xfrm>
              <a:off x="1817" y="1567"/>
              <a:ext cx="1108" cy="732"/>
              <a:chOff x="2371" y="1567"/>
              <a:chExt cx="1108" cy="732"/>
            </a:xfrm>
          </p:grpSpPr>
          <p:sp>
            <p:nvSpPr>
              <p:cNvPr id="68" name="Freeform 62"/>
              <p:cNvSpPr>
                <a:spLocks/>
              </p:cNvSpPr>
              <p:nvPr/>
            </p:nvSpPr>
            <p:spPr bwMode="auto">
              <a:xfrm>
                <a:off x="2925" y="1567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69" name="Freeform 63"/>
              <p:cNvSpPr>
                <a:spLocks/>
              </p:cNvSpPr>
              <p:nvPr/>
            </p:nvSpPr>
            <p:spPr bwMode="auto">
              <a:xfrm rot="10800000">
                <a:off x="2371" y="1933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  <p:grpSp>
          <p:nvGrpSpPr>
            <p:cNvPr id="65" name="Group 73"/>
            <p:cNvGrpSpPr>
              <a:grpSpLocks/>
            </p:cNvGrpSpPr>
            <p:nvPr/>
          </p:nvGrpSpPr>
          <p:grpSpPr bwMode="auto">
            <a:xfrm>
              <a:off x="3995" y="1570"/>
              <a:ext cx="1108" cy="732"/>
              <a:chOff x="2371" y="1567"/>
              <a:chExt cx="1108" cy="732"/>
            </a:xfrm>
          </p:grpSpPr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2925" y="1567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 rot="10800000">
                <a:off x="2371" y="1933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</p:grpSp>
      <p:grpSp>
        <p:nvGrpSpPr>
          <p:cNvPr id="70" name="Group 64"/>
          <p:cNvGrpSpPr>
            <a:grpSpLocks/>
          </p:cNvGrpSpPr>
          <p:nvPr/>
        </p:nvGrpSpPr>
        <p:grpSpPr bwMode="auto">
          <a:xfrm>
            <a:off x="1042728" y="5300483"/>
            <a:ext cx="5042160" cy="936806"/>
            <a:chOff x="1293" y="1570"/>
            <a:chExt cx="3265" cy="726"/>
          </a:xfrm>
        </p:grpSpPr>
        <p:grpSp>
          <p:nvGrpSpPr>
            <p:cNvPr id="71" name="Group 65"/>
            <p:cNvGrpSpPr>
              <a:grpSpLocks/>
            </p:cNvGrpSpPr>
            <p:nvPr/>
          </p:nvGrpSpPr>
          <p:grpSpPr bwMode="auto">
            <a:xfrm>
              <a:off x="1293" y="1571"/>
              <a:ext cx="1088" cy="725"/>
              <a:chOff x="1293" y="1571"/>
              <a:chExt cx="1088" cy="725"/>
            </a:xfrm>
          </p:grpSpPr>
          <p:sp>
            <p:nvSpPr>
              <p:cNvPr id="75" name="Freeform 66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76" name="Freeform 67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  <p:grpSp>
          <p:nvGrpSpPr>
            <p:cNvPr id="72" name="Group 68"/>
            <p:cNvGrpSpPr>
              <a:grpSpLocks/>
            </p:cNvGrpSpPr>
            <p:nvPr/>
          </p:nvGrpSpPr>
          <p:grpSpPr bwMode="auto">
            <a:xfrm>
              <a:off x="3470" y="1570"/>
              <a:ext cx="1088" cy="725"/>
              <a:chOff x="1293" y="1571"/>
              <a:chExt cx="1088" cy="725"/>
            </a:xfrm>
          </p:grpSpPr>
          <p:sp>
            <p:nvSpPr>
              <p:cNvPr id="73" name="Freeform 69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  <p:sp>
            <p:nvSpPr>
              <p:cNvPr id="74" name="Freeform 70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>
                <a:solidFill>
                  <a:srgbClr val="CC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  <a:buSzPct val="75000"/>
                  <a:buFontTx/>
                  <a:buChar char="•"/>
                </a:pPr>
                <a:endParaRPr lang="ru-RU" i="1"/>
              </a:p>
            </p:txBody>
          </p:sp>
        </p:grpSp>
      </p:grpSp>
      <p:grpSp>
        <p:nvGrpSpPr>
          <p:cNvPr id="77" name="Group 66"/>
          <p:cNvGrpSpPr>
            <a:grpSpLocks/>
          </p:cNvGrpSpPr>
          <p:nvPr/>
        </p:nvGrpSpPr>
        <p:grpSpPr bwMode="auto">
          <a:xfrm>
            <a:off x="1094167" y="5229197"/>
            <a:ext cx="6860795" cy="142903"/>
            <a:chOff x="703" y="1525"/>
            <a:chExt cx="4444" cy="90"/>
          </a:xfrm>
        </p:grpSpPr>
        <p:sp>
          <p:nvSpPr>
            <p:cNvPr id="78" name="Oval 60"/>
            <p:cNvSpPr>
              <a:spLocks noChangeArrowheads="1"/>
            </p:cNvSpPr>
            <p:nvPr/>
          </p:nvSpPr>
          <p:spPr bwMode="auto">
            <a:xfrm>
              <a:off x="703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79" name="Oval 61"/>
            <p:cNvSpPr>
              <a:spLocks noChangeArrowheads="1"/>
            </p:cNvSpPr>
            <p:nvPr/>
          </p:nvSpPr>
          <p:spPr bwMode="auto">
            <a:xfrm>
              <a:off x="2881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80" name="Oval 65"/>
            <p:cNvSpPr>
              <a:spLocks noChangeArrowheads="1"/>
            </p:cNvSpPr>
            <p:nvPr/>
          </p:nvSpPr>
          <p:spPr bwMode="auto">
            <a:xfrm>
              <a:off x="5057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</p:grpSp>
      <p:grpSp>
        <p:nvGrpSpPr>
          <p:cNvPr id="81" name="Group 62"/>
          <p:cNvGrpSpPr>
            <a:grpSpLocks/>
          </p:cNvGrpSpPr>
          <p:nvPr/>
        </p:nvGrpSpPr>
        <p:grpSpPr bwMode="auto">
          <a:xfrm>
            <a:off x="2726349" y="6165822"/>
            <a:ext cx="3501414" cy="142903"/>
            <a:chOff x="2336" y="2251"/>
            <a:chExt cx="2268" cy="90"/>
          </a:xfrm>
        </p:grpSpPr>
        <p:sp>
          <p:nvSpPr>
            <p:cNvPr id="82" name="Oval 63"/>
            <p:cNvSpPr>
              <a:spLocks noChangeArrowheads="1"/>
            </p:cNvSpPr>
            <p:nvPr/>
          </p:nvSpPr>
          <p:spPr bwMode="auto">
            <a:xfrm>
              <a:off x="2336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  <p:sp>
          <p:nvSpPr>
            <p:cNvPr id="83" name="Oval 64"/>
            <p:cNvSpPr>
              <a:spLocks noChangeArrowheads="1"/>
            </p:cNvSpPr>
            <p:nvPr/>
          </p:nvSpPr>
          <p:spPr bwMode="auto">
            <a:xfrm>
              <a:off x="4514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 sz="1800">
                <a:latin typeface="Arial" charset="0"/>
              </a:endParaRPr>
            </a:p>
          </p:txBody>
        </p:sp>
      </p:grpSp>
      <p:grpSp>
        <p:nvGrpSpPr>
          <p:cNvPr id="84" name="Group 66"/>
          <p:cNvGrpSpPr>
            <a:grpSpLocks/>
          </p:cNvGrpSpPr>
          <p:nvPr/>
        </p:nvGrpSpPr>
        <p:grpSpPr bwMode="auto">
          <a:xfrm flipV="1">
            <a:off x="1090281" y="5805487"/>
            <a:ext cx="6723394" cy="45719"/>
            <a:chOff x="748" y="1933"/>
            <a:chExt cx="4355" cy="0"/>
          </a:xfrm>
        </p:grpSpPr>
        <p:sp>
          <p:nvSpPr>
            <p:cNvPr id="85" name="Line 60"/>
            <p:cNvSpPr>
              <a:spLocks noChangeShapeType="1"/>
            </p:cNvSpPr>
            <p:nvPr/>
          </p:nvSpPr>
          <p:spPr bwMode="auto">
            <a:xfrm>
              <a:off x="748" y="1933"/>
              <a:ext cx="545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Line 61"/>
            <p:cNvSpPr>
              <a:spLocks noChangeShapeType="1"/>
            </p:cNvSpPr>
            <p:nvPr/>
          </p:nvSpPr>
          <p:spPr bwMode="auto">
            <a:xfrm>
              <a:off x="2381" y="1933"/>
              <a:ext cx="1089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Line 65"/>
            <p:cNvSpPr>
              <a:spLocks noChangeShapeType="1"/>
            </p:cNvSpPr>
            <p:nvPr/>
          </p:nvSpPr>
          <p:spPr bwMode="auto">
            <a:xfrm>
              <a:off x="4558" y="1933"/>
              <a:ext cx="545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8" name="Group 62"/>
          <p:cNvGrpSpPr>
            <a:grpSpLocks/>
          </p:cNvGrpSpPr>
          <p:nvPr/>
        </p:nvGrpSpPr>
        <p:grpSpPr bwMode="auto">
          <a:xfrm flipV="1">
            <a:off x="1977809" y="5805487"/>
            <a:ext cx="5043704" cy="45719"/>
            <a:chOff x="1836" y="1933"/>
            <a:chExt cx="3267" cy="0"/>
          </a:xfrm>
        </p:grpSpPr>
        <p:sp>
          <p:nvSpPr>
            <p:cNvPr id="89" name="Line 63"/>
            <p:cNvSpPr>
              <a:spLocks noChangeShapeType="1"/>
            </p:cNvSpPr>
            <p:nvPr/>
          </p:nvSpPr>
          <p:spPr bwMode="auto">
            <a:xfrm>
              <a:off x="4014" y="1933"/>
              <a:ext cx="1089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Line 64"/>
            <p:cNvSpPr>
              <a:spLocks noChangeShapeType="1"/>
            </p:cNvSpPr>
            <p:nvPr/>
          </p:nvSpPr>
          <p:spPr bwMode="auto">
            <a:xfrm>
              <a:off x="1836" y="1933"/>
              <a:ext cx="1089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500"/>
                            </p:stCondLst>
                            <p:childTnLst>
                              <p:par>
                                <p:cTn id="4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0"/>
                            </p:stCondLst>
                            <p:childTnLst>
                              <p:par>
                                <p:cTn id="6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8500"/>
                            </p:stCondLst>
                            <p:childTnLst>
                              <p:par>
                                <p:cTn id="6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500"/>
                            </p:stCondLst>
                            <p:childTnLst>
                              <p:par>
                                <p:cTn id="6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5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500"/>
                            </p:stCondLst>
                            <p:childTnLst>
                              <p:par>
                                <p:cTn id="7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6000"/>
                            </p:stCondLst>
                            <p:childTnLst>
                              <p:par>
                                <p:cTn id="8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90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9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0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4000"/>
                            </p:stCondLst>
                            <p:childTnLst>
                              <p:par>
                                <p:cTn id="9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4500"/>
                            </p:stCondLst>
                            <p:childTnLst>
                              <p:par>
                                <p:cTn id="9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7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7500"/>
                            </p:stCondLst>
                            <p:childTnLst>
                              <p:par>
                                <p:cTn id="10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0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2500"/>
                            </p:stCondLst>
                            <p:childTnLst>
                              <p:par>
                                <p:cTn id="1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14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8000"/>
                            </p:stCondLst>
                            <p:childTnLst>
                              <p:par>
                                <p:cTn id="11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9000"/>
                            </p:stCondLst>
                            <p:childTnLst>
                              <p:par>
                                <p:cTn id="1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0"/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0" fill="hold"/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0" fill="hold"/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4000"/>
                            </p:stCondLst>
                            <p:childTnLst>
                              <p:par>
                                <p:cTn id="1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4500"/>
                            </p:stCondLst>
                            <p:childTnLst>
                              <p:par>
                                <p:cTn id="133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9500"/>
                            </p:stCondLst>
                            <p:childTnLst>
                              <p:par>
                                <p:cTn id="136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705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0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0" fill="hold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0" fill="hold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5500"/>
                            </p:stCondLst>
                            <p:childTnLst>
                              <p:par>
                                <p:cTn id="1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6000"/>
                            </p:stCondLst>
                            <p:childTnLst>
                              <p:par>
                                <p:cTn id="15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790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9000"/>
                            </p:stCondLst>
                            <p:childTnLst>
                              <p:par>
                                <p:cTn id="1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0"/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84000"/>
                            </p:stCondLst>
                            <p:childTnLst>
                              <p:par>
                                <p:cTn id="16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84500"/>
                            </p:stCondLst>
                            <p:childTnLst>
                              <p:par>
                                <p:cTn id="16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87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87500"/>
                            </p:stCondLst>
                            <p:childTnLst>
                              <p:par>
                                <p:cTn id="1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3000"/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3000" fill="hold"/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000" fill="hold"/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ln/>
        </p:spPr>
        <p:txBody>
          <a:bodyPr/>
          <a:lstStyle/>
          <a:p>
            <a:pPr>
              <a:defRPr/>
            </a:pPr>
            <a:fld id="{AB9A6E8D-7BD7-4415-82F9-941A592011CF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772400" cy="658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1" i="1" smtClean="0"/>
              <a:t>Властивості функції y=tgх</a:t>
            </a:r>
            <a:endParaRPr lang="ru-RU" sz="4000" b="1" i="1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0825" y="1125538"/>
            <a:ext cx="8893175" cy="352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Область визначення – всі дійсні числа, крім точок х=П/2+Пn, nєZ.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Область значень – проміжок (-∞;+∞).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Функція непарна tg(-х)=-tgх</a:t>
            </a:r>
            <a:r>
              <a:rPr kumimoji="0" lang="uk-UA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(графік функції симетричний відносно початку координат)</a:t>
            </a: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 Функція періодична з періодом Т= П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(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tg(x+</a:t>
            </a:r>
            <a:r>
              <a:rPr kumimoji="0" lang="el-GR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π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)=tgx).</a:t>
            </a:r>
            <a:endParaRPr kumimoji="0" lang="uk-UA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5. Нулі функції – точки (Пn;0), nєZ.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6.Функція зростає на всій області визначення.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7.Проміжки знакосталості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Tg</a:t>
            </a:r>
            <a:r>
              <a: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x &gt; 0</a:t>
            </a:r>
            <a:r>
              <a:rPr kumimoji="1" lang="ru-RU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1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якщо</a:t>
            </a:r>
            <a:r>
              <a:rPr kumimoji="1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1" lang="ru-RU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х</a:t>
            </a:r>
            <a:r>
              <a:rPr kumimoji="1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1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є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(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</a:t>
            </a:r>
            <a:r>
              <a:rPr kumimoji="1" lang="ru-RU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; 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/2 </a:t>
            </a:r>
            <a:r>
              <a:rPr kumimoji="1" lang="ru-RU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</a:t>
            </a:r>
            <a:r>
              <a:rPr kumimoji="1" lang="uk-UA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1" lang="en-US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1" lang="uk-UA" sz="2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nєZ</a:t>
            </a:r>
            <a:endParaRPr kumimoji="0" lang="uk-UA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                                           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Tg</a:t>
            </a: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х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&lt;</a:t>
            </a: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0, якщо х є (-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П/2+Пn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Пn), n є 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8. Функція не має екстремумів.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9. </a:t>
            </a:r>
            <a:r>
              <a:rPr kumimoji="0" lang="uk-UA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Графіком функції є крива – тангенсоїда </a:t>
            </a:r>
            <a:endParaRPr kumimoji="0" lang="ru-RU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1547813" y="4337050"/>
            <a:ext cx="6948487" cy="2520950"/>
            <a:chOff x="499" y="1183"/>
            <a:chExt cx="4904" cy="2837"/>
          </a:xfrm>
        </p:grpSpPr>
        <p:graphicFrame>
          <p:nvGraphicFramePr>
            <p:cNvPr id="6" name="Object 50"/>
            <p:cNvGraphicFramePr>
              <a:graphicFrameLocks noChangeAspect="1"/>
            </p:cNvGraphicFramePr>
            <p:nvPr/>
          </p:nvGraphicFramePr>
          <p:xfrm>
            <a:off x="4286" y="2659"/>
            <a:ext cx="152" cy="248"/>
          </p:xfrm>
          <a:graphic>
            <a:graphicData uri="http://schemas.openxmlformats.org/presentationml/2006/ole">
              <p:oleObj spid="_x0000_s6146" name="Формула" r:id="rId4" imgW="241200" imgH="393480" progId="Equation.3">
                <p:embed/>
              </p:oleObj>
            </a:graphicData>
          </a:graphic>
        </p:graphicFrame>
        <p:graphicFrame>
          <p:nvGraphicFramePr>
            <p:cNvPr id="7" name="Object 62"/>
            <p:cNvGraphicFramePr>
              <a:graphicFrameLocks noChangeAspect="1"/>
            </p:cNvGraphicFramePr>
            <p:nvPr/>
          </p:nvGraphicFramePr>
          <p:xfrm>
            <a:off x="975" y="2704"/>
            <a:ext cx="208" cy="112"/>
          </p:xfrm>
          <a:graphic>
            <a:graphicData uri="http://schemas.openxmlformats.org/presentationml/2006/ole">
              <p:oleObj spid="_x0000_s6147" name="Формула" r:id="rId5" imgW="330120" imgH="177480" progId="Equation.3">
                <p:embed/>
              </p:oleObj>
            </a:graphicData>
          </a:graphic>
        </p:graphicFrame>
        <p:graphicFrame>
          <p:nvGraphicFramePr>
            <p:cNvPr id="8" name="Object 64"/>
            <p:cNvGraphicFramePr>
              <a:graphicFrameLocks noChangeAspect="1"/>
            </p:cNvGraphicFramePr>
            <p:nvPr/>
          </p:nvGraphicFramePr>
          <p:xfrm>
            <a:off x="1519" y="2659"/>
            <a:ext cx="216" cy="248"/>
          </p:xfrm>
          <a:graphic>
            <a:graphicData uri="http://schemas.openxmlformats.org/presentationml/2006/ole">
              <p:oleObj spid="_x0000_s6148" name="Формула" r:id="rId6" imgW="342720" imgH="393480" progId="Equation.3">
                <p:embed/>
              </p:oleObj>
            </a:graphicData>
          </a:graphic>
        </p:graphicFrame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499" y="2614"/>
              <a:ext cx="47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2880" y="1253"/>
              <a:ext cx="0" cy="25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703" y="1253"/>
              <a:ext cx="726" cy="2722"/>
              <a:chOff x="1156" y="1253"/>
              <a:chExt cx="726" cy="2722"/>
            </a:xfrm>
          </p:grpSpPr>
          <p:sp>
            <p:nvSpPr>
              <p:cNvPr id="38" name="Freeform 9"/>
              <p:cNvSpPr>
                <a:spLocks/>
              </p:cNvSpPr>
              <p:nvPr/>
            </p:nvSpPr>
            <p:spPr bwMode="auto">
              <a:xfrm>
                <a:off x="1519" y="1253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10"/>
              <p:cNvSpPr>
                <a:spLocks/>
              </p:cNvSpPr>
              <p:nvPr/>
            </p:nvSpPr>
            <p:spPr bwMode="auto">
              <a:xfrm rot="10800000">
                <a:off x="1156" y="2614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3424" y="1253"/>
              <a:ext cx="726" cy="2722"/>
              <a:chOff x="1156" y="1253"/>
              <a:chExt cx="726" cy="2722"/>
            </a:xfrm>
          </p:grpSpPr>
          <p:sp>
            <p:nvSpPr>
              <p:cNvPr id="36" name="Freeform 15"/>
              <p:cNvSpPr>
                <a:spLocks/>
              </p:cNvSpPr>
              <p:nvPr/>
            </p:nvSpPr>
            <p:spPr bwMode="auto">
              <a:xfrm>
                <a:off x="1519" y="1253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 rot="10800000">
                <a:off x="1156" y="2614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4332" y="1253"/>
              <a:ext cx="726" cy="2722"/>
              <a:chOff x="1156" y="1253"/>
              <a:chExt cx="726" cy="2722"/>
            </a:xfrm>
          </p:grpSpPr>
          <p:sp>
            <p:nvSpPr>
              <p:cNvPr id="34" name="Freeform 21"/>
              <p:cNvSpPr>
                <a:spLocks/>
              </p:cNvSpPr>
              <p:nvPr/>
            </p:nvSpPr>
            <p:spPr bwMode="auto">
              <a:xfrm>
                <a:off x="1519" y="1253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2"/>
              <p:cNvSpPr>
                <a:spLocks/>
              </p:cNvSpPr>
              <p:nvPr/>
            </p:nvSpPr>
            <p:spPr bwMode="auto">
              <a:xfrm rot="10800000">
                <a:off x="1156" y="2614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>
              <a:off x="612" y="1207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>
              <a:off x="2426" y="1207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>
              <a:off x="3334" y="1207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4241" y="1253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5148" y="1253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28"/>
            <p:cNvSpPr>
              <a:spLocks noChangeShapeType="1"/>
            </p:cNvSpPr>
            <p:nvPr/>
          </p:nvSpPr>
          <p:spPr bwMode="auto">
            <a:xfrm>
              <a:off x="1519" y="1253"/>
              <a:ext cx="0" cy="2767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2655" y="1183"/>
              <a:ext cx="273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uk-UA" sz="1600" b="1" i="1"/>
                <a:t>У</a:t>
              </a:r>
              <a:endParaRPr kumimoji="1" lang="ru-RU" sz="1600" b="1" i="1"/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5130" y="2568"/>
              <a:ext cx="273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uk-UA" sz="1600" b="1" i="1"/>
                <a:t>Х</a:t>
              </a:r>
              <a:endParaRPr kumimoji="1" lang="ru-RU" sz="1600" b="1" i="1"/>
            </a:p>
          </p:txBody>
        </p:sp>
        <p:sp>
          <p:nvSpPr>
            <p:cNvPr id="22" name="Line 41"/>
            <p:cNvSpPr>
              <a:spLocks noChangeShapeType="1"/>
            </p:cNvSpPr>
            <p:nvPr/>
          </p:nvSpPr>
          <p:spPr bwMode="auto">
            <a:xfrm>
              <a:off x="1066" y="2568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45"/>
            <p:cNvSpPr>
              <a:spLocks noChangeShapeType="1"/>
            </p:cNvSpPr>
            <p:nvPr/>
          </p:nvSpPr>
          <p:spPr bwMode="auto">
            <a:xfrm>
              <a:off x="3787" y="2568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47"/>
            <p:cNvSpPr>
              <a:spLocks noChangeShapeType="1"/>
            </p:cNvSpPr>
            <p:nvPr/>
          </p:nvSpPr>
          <p:spPr bwMode="auto">
            <a:xfrm>
              <a:off x="4694" y="2568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5" name="Object 58"/>
            <p:cNvGraphicFramePr>
              <a:graphicFrameLocks noChangeAspect="1"/>
            </p:cNvGraphicFramePr>
            <p:nvPr/>
          </p:nvGraphicFramePr>
          <p:xfrm>
            <a:off x="4694" y="2704"/>
            <a:ext cx="144" cy="112"/>
          </p:xfrm>
          <a:graphic>
            <a:graphicData uri="http://schemas.openxmlformats.org/presentationml/2006/ole">
              <p:oleObj spid="_x0000_s6149" name="Формула" r:id="rId7" imgW="228600" imgH="177480" progId="Equation.3">
                <p:embed/>
              </p:oleObj>
            </a:graphicData>
          </a:graphic>
        </p:graphicFrame>
        <p:graphicFrame>
          <p:nvGraphicFramePr>
            <p:cNvPr id="26" name="Object 66"/>
            <p:cNvGraphicFramePr>
              <a:graphicFrameLocks noChangeAspect="1"/>
            </p:cNvGraphicFramePr>
            <p:nvPr/>
          </p:nvGraphicFramePr>
          <p:xfrm>
            <a:off x="1973" y="2704"/>
            <a:ext cx="160" cy="88"/>
          </p:xfrm>
          <a:graphic>
            <a:graphicData uri="http://schemas.openxmlformats.org/presentationml/2006/ole">
              <p:oleObj spid="_x0000_s6150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27" name="Object 68"/>
            <p:cNvGraphicFramePr>
              <a:graphicFrameLocks noChangeAspect="1"/>
            </p:cNvGraphicFramePr>
            <p:nvPr/>
          </p:nvGraphicFramePr>
          <p:xfrm>
            <a:off x="2472" y="2614"/>
            <a:ext cx="184" cy="259"/>
          </p:xfrm>
          <a:graphic>
            <a:graphicData uri="http://schemas.openxmlformats.org/presentationml/2006/ole">
              <p:oleObj spid="_x0000_s6151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28" name="Object 69"/>
            <p:cNvGraphicFramePr>
              <a:graphicFrameLocks noChangeAspect="1"/>
            </p:cNvGraphicFramePr>
            <p:nvPr/>
          </p:nvGraphicFramePr>
          <p:xfrm>
            <a:off x="2797" y="2478"/>
            <a:ext cx="83" cy="116"/>
          </p:xfrm>
          <a:graphic>
            <a:graphicData uri="http://schemas.openxmlformats.org/presentationml/2006/ole">
              <p:oleObj spid="_x0000_s6152" name="Формула" r:id="rId10" imgW="126720" imgH="177480" progId="Equation.3">
                <p:embed/>
              </p:oleObj>
            </a:graphicData>
          </a:graphic>
        </p:graphicFrame>
        <p:graphicFrame>
          <p:nvGraphicFramePr>
            <p:cNvPr id="29" name="Object 70"/>
            <p:cNvGraphicFramePr>
              <a:graphicFrameLocks noChangeAspect="1"/>
            </p:cNvGraphicFramePr>
            <p:nvPr/>
          </p:nvGraphicFramePr>
          <p:xfrm>
            <a:off x="3152" y="2659"/>
            <a:ext cx="109" cy="260"/>
          </p:xfrm>
          <a:graphic>
            <a:graphicData uri="http://schemas.openxmlformats.org/presentationml/2006/ole">
              <p:oleObj spid="_x0000_s6153" name="Формула" r:id="rId11" imgW="164880" imgH="393480" progId="Equation.3">
                <p:embed/>
              </p:oleObj>
            </a:graphicData>
          </a:graphic>
        </p:graphicFrame>
        <p:graphicFrame>
          <p:nvGraphicFramePr>
            <p:cNvPr id="30" name="Object 71"/>
            <p:cNvGraphicFramePr>
              <a:graphicFrameLocks noChangeAspect="1"/>
            </p:cNvGraphicFramePr>
            <p:nvPr/>
          </p:nvGraphicFramePr>
          <p:xfrm>
            <a:off x="3742" y="2704"/>
            <a:ext cx="92" cy="92"/>
          </p:xfrm>
          <a:graphic>
            <a:graphicData uri="http://schemas.openxmlformats.org/presentationml/2006/ole">
              <p:oleObj spid="_x0000_s6154" name="Формула" r:id="rId12" imgW="139680" imgH="139680" progId="Equation.3">
                <p:embed/>
              </p:oleObj>
            </a:graphicData>
          </a:graphic>
        </p:graphicFrame>
        <p:grpSp>
          <p:nvGrpSpPr>
            <p:cNvPr id="31" name="Group 94"/>
            <p:cNvGrpSpPr>
              <a:grpSpLocks/>
            </p:cNvGrpSpPr>
            <p:nvPr/>
          </p:nvGrpSpPr>
          <p:grpSpPr bwMode="auto">
            <a:xfrm>
              <a:off x="1610" y="1253"/>
              <a:ext cx="726" cy="2722"/>
              <a:chOff x="1156" y="1253"/>
              <a:chExt cx="726" cy="2722"/>
            </a:xfrm>
          </p:grpSpPr>
          <p:sp>
            <p:nvSpPr>
              <p:cNvPr id="32" name="Freeform 95"/>
              <p:cNvSpPr>
                <a:spLocks/>
              </p:cNvSpPr>
              <p:nvPr/>
            </p:nvSpPr>
            <p:spPr bwMode="auto">
              <a:xfrm>
                <a:off x="1519" y="1253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96"/>
              <p:cNvSpPr>
                <a:spLocks/>
              </p:cNvSpPr>
              <p:nvPr/>
            </p:nvSpPr>
            <p:spPr bwMode="auto">
              <a:xfrm rot="10800000">
                <a:off x="1156" y="2614"/>
                <a:ext cx="363" cy="1361"/>
              </a:xfrm>
              <a:custGeom>
                <a:avLst/>
                <a:gdLst>
                  <a:gd name="T0" fmla="*/ 363 w 363"/>
                  <a:gd name="T1" fmla="*/ 0 h 1361"/>
                  <a:gd name="T2" fmla="*/ 272 w 363"/>
                  <a:gd name="T3" fmla="*/ 907 h 1361"/>
                  <a:gd name="T4" fmla="*/ 0 w 363"/>
                  <a:gd name="T5" fmla="*/ 1361 h 1361"/>
                  <a:gd name="T6" fmla="*/ 0 60000 65536"/>
                  <a:gd name="T7" fmla="*/ 0 60000 65536"/>
                  <a:gd name="T8" fmla="*/ 0 60000 65536"/>
                  <a:gd name="T9" fmla="*/ 0 w 363"/>
                  <a:gd name="T10" fmla="*/ 0 h 1361"/>
                  <a:gd name="T11" fmla="*/ 363 w 363"/>
                  <a:gd name="T12" fmla="*/ 1361 h 13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3" h="1361">
                    <a:moveTo>
                      <a:pt x="363" y="0"/>
                    </a:moveTo>
                    <a:cubicBezTo>
                      <a:pt x="347" y="340"/>
                      <a:pt x="332" y="680"/>
                      <a:pt x="272" y="907"/>
                    </a:cubicBezTo>
                    <a:cubicBezTo>
                      <a:pt x="212" y="1134"/>
                      <a:pt x="45" y="1285"/>
                      <a:pt x="0" y="136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755650" y="5589588"/>
            <a:ext cx="755967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1" name="Group 17"/>
          <p:cNvGrpSpPr>
            <a:grpSpLocks/>
          </p:cNvGrpSpPr>
          <p:nvPr/>
        </p:nvGrpSpPr>
        <p:grpSpPr bwMode="auto">
          <a:xfrm>
            <a:off x="4427538" y="4365625"/>
            <a:ext cx="936625" cy="2492375"/>
            <a:chOff x="1156" y="1253"/>
            <a:chExt cx="726" cy="2722"/>
          </a:xfrm>
        </p:grpSpPr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1519" y="1253"/>
              <a:ext cx="363" cy="1361"/>
            </a:xfrm>
            <a:custGeom>
              <a:avLst/>
              <a:gdLst>
                <a:gd name="T0" fmla="*/ 363 w 363"/>
                <a:gd name="T1" fmla="*/ 0 h 1361"/>
                <a:gd name="T2" fmla="*/ 272 w 363"/>
                <a:gd name="T3" fmla="*/ 907 h 1361"/>
                <a:gd name="T4" fmla="*/ 0 w 363"/>
                <a:gd name="T5" fmla="*/ 1361 h 1361"/>
                <a:gd name="T6" fmla="*/ 0 60000 65536"/>
                <a:gd name="T7" fmla="*/ 0 60000 65536"/>
                <a:gd name="T8" fmla="*/ 0 60000 65536"/>
                <a:gd name="T9" fmla="*/ 0 w 363"/>
                <a:gd name="T10" fmla="*/ 0 h 1361"/>
                <a:gd name="T11" fmla="*/ 363 w 363"/>
                <a:gd name="T12" fmla="*/ 1361 h 13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1361">
                  <a:moveTo>
                    <a:pt x="363" y="0"/>
                  </a:moveTo>
                  <a:cubicBezTo>
                    <a:pt x="347" y="340"/>
                    <a:pt x="332" y="680"/>
                    <a:pt x="272" y="907"/>
                  </a:cubicBezTo>
                  <a:cubicBezTo>
                    <a:pt x="212" y="1134"/>
                    <a:pt x="45" y="1285"/>
                    <a:pt x="0" y="136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19"/>
            <p:cNvSpPr>
              <a:spLocks/>
            </p:cNvSpPr>
            <p:nvPr/>
          </p:nvSpPr>
          <p:spPr bwMode="auto">
            <a:xfrm rot="10800000">
              <a:off x="1156" y="2614"/>
              <a:ext cx="363" cy="1361"/>
            </a:xfrm>
            <a:custGeom>
              <a:avLst/>
              <a:gdLst>
                <a:gd name="T0" fmla="*/ 363 w 363"/>
                <a:gd name="T1" fmla="*/ 0 h 1361"/>
                <a:gd name="T2" fmla="*/ 272 w 363"/>
                <a:gd name="T3" fmla="*/ 907 h 1361"/>
                <a:gd name="T4" fmla="*/ 0 w 363"/>
                <a:gd name="T5" fmla="*/ 1361 h 1361"/>
                <a:gd name="T6" fmla="*/ 0 60000 65536"/>
                <a:gd name="T7" fmla="*/ 0 60000 65536"/>
                <a:gd name="T8" fmla="*/ 0 60000 65536"/>
                <a:gd name="T9" fmla="*/ 0 w 363"/>
                <a:gd name="T10" fmla="*/ 0 h 1361"/>
                <a:gd name="T11" fmla="*/ 363 w 363"/>
                <a:gd name="T12" fmla="*/ 1361 h 13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1361">
                  <a:moveTo>
                    <a:pt x="363" y="0"/>
                  </a:moveTo>
                  <a:cubicBezTo>
                    <a:pt x="347" y="340"/>
                    <a:pt x="332" y="680"/>
                    <a:pt x="272" y="907"/>
                  </a:cubicBezTo>
                  <a:cubicBezTo>
                    <a:pt x="212" y="1134"/>
                    <a:pt x="45" y="1285"/>
                    <a:pt x="0" y="136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4" name="Group 129"/>
          <p:cNvGrpSpPr>
            <a:grpSpLocks/>
          </p:cNvGrpSpPr>
          <p:nvPr/>
        </p:nvGrpSpPr>
        <p:grpSpPr bwMode="auto">
          <a:xfrm>
            <a:off x="1619250" y="5445125"/>
            <a:ext cx="6697663" cy="287338"/>
            <a:chOff x="975" y="3430"/>
            <a:chExt cx="4219" cy="181"/>
          </a:xfrm>
        </p:grpSpPr>
        <p:sp>
          <p:nvSpPr>
            <p:cNvPr id="45" name="AutoShape 123"/>
            <p:cNvSpPr>
              <a:spLocks noChangeArrowheads="1"/>
            </p:cNvSpPr>
            <p:nvPr/>
          </p:nvSpPr>
          <p:spPr bwMode="auto">
            <a:xfrm>
              <a:off x="4241" y="3430"/>
              <a:ext cx="136" cy="136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AutoShape 124"/>
            <p:cNvSpPr>
              <a:spLocks noChangeArrowheads="1"/>
            </p:cNvSpPr>
            <p:nvPr/>
          </p:nvSpPr>
          <p:spPr bwMode="auto">
            <a:xfrm>
              <a:off x="5057" y="3430"/>
              <a:ext cx="137" cy="152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AutoShape 125"/>
            <p:cNvSpPr>
              <a:spLocks noChangeArrowheads="1"/>
            </p:cNvSpPr>
            <p:nvPr/>
          </p:nvSpPr>
          <p:spPr bwMode="auto">
            <a:xfrm>
              <a:off x="3424" y="3475"/>
              <a:ext cx="136" cy="136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AutoShape 126"/>
            <p:cNvSpPr>
              <a:spLocks noChangeArrowheads="1"/>
            </p:cNvSpPr>
            <p:nvPr/>
          </p:nvSpPr>
          <p:spPr bwMode="auto">
            <a:xfrm>
              <a:off x="2562" y="3475"/>
              <a:ext cx="136" cy="136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AutoShape 127"/>
            <p:cNvSpPr>
              <a:spLocks noChangeArrowheads="1"/>
            </p:cNvSpPr>
            <p:nvPr/>
          </p:nvSpPr>
          <p:spPr bwMode="auto">
            <a:xfrm>
              <a:off x="1791" y="3475"/>
              <a:ext cx="136" cy="136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AutoShape 128"/>
            <p:cNvSpPr>
              <a:spLocks noChangeArrowheads="1"/>
            </p:cNvSpPr>
            <p:nvPr/>
          </p:nvSpPr>
          <p:spPr bwMode="auto">
            <a:xfrm>
              <a:off x="975" y="3475"/>
              <a:ext cx="136" cy="136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" name="Line 6"/>
          <p:cNvSpPr>
            <a:spLocks noChangeShapeType="1"/>
          </p:cNvSpPr>
          <p:nvPr/>
        </p:nvSpPr>
        <p:spPr bwMode="auto">
          <a:xfrm flipH="1" flipV="1">
            <a:off x="4932363" y="4365625"/>
            <a:ext cx="1587" cy="2492375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52" name="Пряма зі стрілкою 55"/>
          <p:cNvCxnSpPr>
            <a:cxnSpLocks noChangeShapeType="1"/>
          </p:cNvCxnSpPr>
          <p:nvPr/>
        </p:nvCxnSpPr>
        <p:spPr bwMode="auto">
          <a:xfrm flipV="1">
            <a:off x="4211638" y="5589588"/>
            <a:ext cx="1327150" cy="22225"/>
          </a:xfrm>
          <a:prstGeom prst="straightConnector1">
            <a:avLst/>
          </a:prstGeom>
          <a:noFill/>
          <a:ln w="57150" algn="ctr">
            <a:solidFill>
              <a:srgbClr val="33CCCC"/>
            </a:solidFill>
            <a:round/>
            <a:headEnd type="arrow" w="med" len="med"/>
            <a:tailEnd type="arrow" w="med" len="med"/>
          </a:ln>
        </p:spPr>
      </p:cxnSp>
      <p:grpSp>
        <p:nvGrpSpPr>
          <p:cNvPr id="53" name="Group 132"/>
          <p:cNvGrpSpPr>
            <a:grpSpLocks/>
          </p:cNvGrpSpPr>
          <p:nvPr/>
        </p:nvGrpSpPr>
        <p:grpSpPr bwMode="auto">
          <a:xfrm>
            <a:off x="2268538" y="5516563"/>
            <a:ext cx="5399087" cy="144462"/>
            <a:chOff x="1020" y="2565"/>
            <a:chExt cx="3719" cy="93"/>
          </a:xfrm>
        </p:grpSpPr>
        <p:sp>
          <p:nvSpPr>
            <p:cNvPr id="54" name="AutoShape 45"/>
            <p:cNvSpPr>
              <a:spLocks noChangeArrowheads="1"/>
            </p:cNvSpPr>
            <p:nvPr/>
          </p:nvSpPr>
          <p:spPr bwMode="auto">
            <a:xfrm>
              <a:off x="1020" y="2568"/>
              <a:ext cx="90" cy="90"/>
            </a:xfrm>
            <a:prstGeom prst="flowChartConnector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55" name="AutoShape 50"/>
            <p:cNvSpPr>
              <a:spLocks noChangeArrowheads="1"/>
            </p:cNvSpPr>
            <p:nvPr/>
          </p:nvSpPr>
          <p:spPr bwMode="auto">
            <a:xfrm>
              <a:off x="1927" y="2568"/>
              <a:ext cx="90" cy="90"/>
            </a:xfrm>
            <a:prstGeom prst="flowChartConnector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56" name="AutoShape 52"/>
            <p:cNvSpPr>
              <a:spLocks noChangeArrowheads="1"/>
            </p:cNvSpPr>
            <p:nvPr/>
          </p:nvSpPr>
          <p:spPr bwMode="auto">
            <a:xfrm>
              <a:off x="3742" y="2568"/>
              <a:ext cx="90" cy="90"/>
            </a:xfrm>
            <a:prstGeom prst="flowChartConnector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57" name="AutoShape 53"/>
            <p:cNvSpPr>
              <a:spLocks noChangeArrowheads="1"/>
            </p:cNvSpPr>
            <p:nvPr/>
          </p:nvSpPr>
          <p:spPr bwMode="auto">
            <a:xfrm>
              <a:off x="4649" y="2568"/>
              <a:ext cx="90" cy="90"/>
            </a:xfrm>
            <a:prstGeom prst="flowChartConnector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58" name="AutoShape 54"/>
            <p:cNvSpPr>
              <a:spLocks noChangeArrowheads="1"/>
            </p:cNvSpPr>
            <p:nvPr/>
          </p:nvSpPr>
          <p:spPr bwMode="auto">
            <a:xfrm>
              <a:off x="2835" y="2565"/>
              <a:ext cx="90" cy="90"/>
            </a:xfrm>
            <a:prstGeom prst="flowChartConnector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</p:grpSp>
      <p:sp>
        <p:nvSpPr>
          <p:cNvPr id="59" name="Freeform 66"/>
          <p:cNvSpPr>
            <a:spLocks/>
          </p:cNvSpPr>
          <p:nvPr/>
        </p:nvSpPr>
        <p:spPr bwMode="auto">
          <a:xfrm>
            <a:off x="2268538" y="4437063"/>
            <a:ext cx="574675" cy="1223962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" name="Freeform 67"/>
          <p:cNvSpPr>
            <a:spLocks/>
          </p:cNvSpPr>
          <p:nvPr/>
        </p:nvSpPr>
        <p:spPr bwMode="auto">
          <a:xfrm>
            <a:off x="3635375" y="4437063"/>
            <a:ext cx="504825" cy="1223962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" name="Freeform 68"/>
          <p:cNvSpPr>
            <a:spLocks/>
          </p:cNvSpPr>
          <p:nvPr/>
        </p:nvSpPr>
        <p:spPr bwMode="auto">
          <a:xfrm>
            <a:off x="4859338" y="4292600"/>
            <a:ext cx="504825" cy="1296988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" name="Freeform 69"/>
          <p:cNvSpPr>
            <a:spLocks/>
          </p:cNvSpPr>
          <p:nvPr/>
        </p:nvSpPr>
        <p:spPr bwMode="auto">
          <a:xfrm>
            <a:off x="7524750" y="4437063"/>
            <a:ext cx="503238" cy="1150937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" name="Freeform 70"/>
          <p:cNvSpPr>
            <a:spLocks/>
          </p:cNvSpPr>
          <p:nvPr/>
        </p:nvSpPr>
        <p:spPr bwMode="auto">
          <a:xfrm>
            <a:off x="6227763" y="4365625"/>
            <a:ext cx="504825" cy="1222375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" name="Freeform 73"/>
          <p:cNvSpPr>
            <a:spLocks/>
          </p:cNvSpPr>
          <p:nvPr/>
        </p:nvSpPr>
        <p:spPr bwMode="auto">
          <a:xfrm rot="10800000">
            <a:off x="1835150" y="5734050"/>
            <a:ext cx="360363" cy="1123950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" name="Freeform 74"/>
          <p:cNvSpPr>
            <a:spLocks/>
          </p:cNvSpPr>
          <p:nvPr/>
        </p:nvSpPr>
        <p:spPr bwMode="auto">
          <a:xfrm rot="10800000">
            <a:off x="3132138" y="5661025"/>
            <a:ext cx="431800" cy="1196975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" name="Freeform 75"/>
          <p:cNvSpPr>
            <a:spLocks/>
          </p:cNvSpPr>
          <p:nvPr/>
        </p:nvSpPr>
        <p:spPr bwMode="auto">
          <a:xfrm rot="10800000">
            <a:off x="4427538" y="5516563"/>
            <a:ext cx="504825" cy="1341437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" name="Freeform 76"/>
          <p:cNvSpPr>
            <a:spLocks/>
          </p:cNvSpPr>
          <p:nvPr/>
        </p:nvSpPr>
        <p:spPr bwMode="auto">
          <a:xfrm rot="10800000">
            <a:off x="5724525" y="5516563"/>
            <a:ext cx="574675" cy="1341437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77"/>
          <p:cNvSpPr>
            <a:spLocks/>
          </p:cNvSpPr>
          <p:nvPr/>
        </p:nvSpPr>
        <p:spPr bwMode="auto">
          <a:xfrm rot="10800000">
            <a:off x="7019925" y="5661025"/>
            <a:ext cx="431800" cy="1196975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500"/>
                            </p:stCondLst>
                            <p:childTnLst>
                              <p:par>
                                <p:cTn id="4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500"/>
                            </p:stCondLst>
                            <p:childTnLst>
                              <p:par>
                                <p:cTn id="4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500"/>
                            </p:stCondLst>
                            <p:childTnLst>
                              <p:par>
                                <p:cTn id="57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8500"/>
                            </p:stCondLst>
                            <p:childTnLst>
                              <p:par>
                                <p:cTn id="7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95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95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2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5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95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500"/>
                            </p:stCondLst>
                            <p:childTnLst>
                              <p:par>
                                <p:cTn id="1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3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3500"/>
                            </p:stCondLst>
                            <p:childTnLst>
                              <p:par>
                                <p:cTn id="1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3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3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 animBg="1"/>
      <p:bldP spid="40" grpId="1" animBg="1"/>
      <p:bldP spid="40" grpId="2" animBg="1"/>
      <p:bldP spid="51" grpId="0" animBg="1"/>
      <p:bldP spid="51" grpId="1" animBg="1"/>
      <p:bldP spid="51" grpId="2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5600" y="6256072"/>
            <a:ext cx="1852600" cy="449527"/>
          </a:xfrm>
          <a:ln/>
        </p:spPr>
        <p:txBody>
          <a:bodyPr/>
          <a:lstStyle/>
          <a:p>
            <a:pPr>
              <a:defRPr/>
            </a:pPr>
            <a:fld id="{4AA831F5-5E56-48E5-9325-6BCE8A2803BD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72" name="Rectangle 2"/>
          <p:cNvSpPr>
            <a:spLocks noGrp="1" noChangeArrowheads="1"/>
          </p:cNvSpPr>
          <p:nvPr>
            <p:ph type="title"/>
          </p:nvPr>
        </p:nvSpPr>
        <p:spPr>
          <a:xfrm>
            <a:off x="898005" y="345657"/>
            <a:ext cx="7558608" cy="719556"/>
          </a:xfrm>
        </p:spPr>
        <p:txBody>
          <a:bodyPr/>
          <a:lstStyle/>
          <a:p>
            <a:pPr eaLnBrk="1" hangingPunct="1"/>
            <a:r>
              <a:rPr lang="uk-UA" sz="4000" b="1" i="1" dirty="0" smtClean="0"/>
              <a:t>Властивості функції </a:t>
            </a:r>
            <a:r>
              <a:rPr lang="uk-UA" sz="4000" b="1" i="1" dirty="0" err="1" smtClean="0"/>
              <a:t>y=ctgх</a:t>
            </a:r>
            <a:endParaRPr lang="ru-RU" sz="4000" b="1" i="1" dirty="0" smtClean="0"/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>
          <a:xfrm>
            <a:off x="251520" y="980728"/>
            <a:ext cx="8892480" cy="425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Область визначення – всі дійсні числа, крім точок </a:t>
            </a:r>
            <a:r>
              <a:rPr kumimoji="0" lang="uk-UA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х=Пn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uk-UA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nєZ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Область значень – проміжок (-∞;+∞).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Функція непарна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ctg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(-х)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=-ctgх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(графік функції симетричний відносно початку координат )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 Функція періодична з періодом Т= П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с</a:t>
            </a:r>
            <a:r>
              <a:rPr kumimoji="0" lang="en-US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tg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(x+</a:t>
            </a:r>
            <a:r>
              <a:rPr kumimoji="0" lang="el-GR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π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)=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с</a:t>
            </a:r>
            <a:r>
              <a:rPr kumimoji="0" lang="en-US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tgx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).</a:t>
            </a:r>
            <a:endParaRPr kumimoji="0" lang="uk-UA" sz="2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5. Нулі функції – точки (</a:t>
            </a:r>
            <a:r>
              <a:rPr kumimoji="0" lang="el-GR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π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\2+Пn;0), </a:t>
            </a:r>
            <a:r>
              <a:rPr kumimoji="0" lang="uk-UA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nєZ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6. Функція спадає на всій області визначення.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7.Проміжки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знакосталості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ctgх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&gt;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 якщо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 (</a:t>
            </a:r>
            <a:r>
              <a:rPr kumimoji="0" lang="uk-UA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П/2+Пn), n є Z.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c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tgх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&lt;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 якщо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 (П/2+Пn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П+Пn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n є Z.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</a:t>
            </a:r>
            <a:r>
              <a:rPr kumimoji="0" lang="uk-UA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8. Функція не має екстремумів.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9. Графіком функції є крива -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котангенсоїда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4" name="Text Box 68"/>
          <p:cNvSpPr txBox="1">
            <a:spLocks noChangeArrowheads="1"/>
          </p:cNvSpPr>
          <p:nvPr/>
        </p:nvSpPr>
        <p:spPr bwMode="auto">
          <a:xfrm>
            <a:off x="5934284" y="5111485"/>
            <a:ext cx="5125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4"/>
              </a:buBlip>
            </a:pPr>
            <a:endParaRPr lang="ru-RU"/>
          </a:p>
        </p:txBody>
      </p:sp>
      <p:cxnSp>
        <p:nvCxnSpPr>
          <p:cNvPr id="75" name="Пряма зі стрілкою 161"/>
          <p:cNvCxnSpPr/>
          <p:nvPr/>
        </p:nvCxnSpPr>
        <p:spPr>
          <a:xfrm flipH="1" flipV="1">
            <a:off x="4975225" y="4903788"/>
            <a:ext cx="44" cy="3279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242"/>
          <p:cNvSpPr txBox="1">
            <a:spLocks noChangeArrowheads="1"/>
          </p:cNvSpPr>
          <p:nvPr/>
        </p:nvSpPr>
        <p:spPr bwMode="auto">
          <a:xfrm>
            <a:off x="5011267" y="5832827"/>
            <a:ext cx="263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>
                <a:latin typeface="Arial" charset="0"/>
              </a:rPr>
              <a:t>0</a:t>
            </a:r>
            <a:endParaRPr lang="uk-UA" sz="1400" b="1">
              <a:latin typeface="Arial" charset="0"/>
            </a:endParaRPr>
          </a:p>
        </p:txBody>
      </p:sp>
      <p:graphicFrame>
        <p:nvGraphicFramePr>
          <p:cNvPr id="77" name="Object 5"/>
          <p:cNvGraphicFramePr>
            <a:graphicFrameLocks noChangeAspect="1"/>
          </p:cNvGraphicFramePr>
          <p:nvPr/>
        </p:nvGraphicFramePr>
        <p:xfrm>
          <a:off x="3495069" y="5879551"/>
          <a:ext cx="243494" cy="60873"/>
        </p:xfrm>
        <a:graphic>
          <a:graphicData uri="http://schemas.openxmlformats.org/presentationml/2006/ole">
            <p:oleObj spid="_x0000_s7179" name="Формула" r:id="rId5" imgW="291960" imgH="152280" progId="Equation.3">
              <p:embed/>
            </p:oleObj>
          </a:graphicData>
        </a:graphic>
      </p:graphicFrame>
      <p:cxnSp>
        <p:nvCxnSpPr>
          <p:cNvPr id="78" name="Пряма зі стрілкою 163"/>
          <p:cNvCxnSpPr/>
          <p:nvPr/>
        </p:nvCxnSpPr>
        <p:spPr>
          <a:xfrm>
            <a:off x="1671128" y="5851525"/>
            <a:ext cx="688549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олілінія 285"/>
          <p:cNvSpPr>
            <a:spLocks noChangeArrowheads="1"/>
          </p:cNvSpPr>
          <p:nvPr/>
        </p:nvSpPr>
        <p:spPr bwMode="auto">
          <a:xfrm rot="10800000">
            <a:off x="5816092" y="5918362"/>
            <a:ext cx="711707" cy="939637"/>
          </a:xfrm>
          <a:custGeom>
            <a:avLst/>
            <a:gdLst>
              <a:gd name="T0" fmla="*/ 0 w 866898"/>
              <a:gd name="T1" fmla="*/ 0 h 2315688"/>
              <a:gd name="T2" fmla="*/ 120 w 866898"/>
              <a:gd name="T3" fmla="*/ 543 h 2315688"/>
              <a:gd name="T4" fmla="*/ 461 w 866898"/>
              <a:gd name="T5" fmla="*/ 821 h 2315688"/>
              <a:gd name="T6" fmla="*/ 0 60000 65536"/>
              <a:gd name="T7" fmla="*/ 0 60000 65536"/>
              <a:gd name="T8" fmla="*/ 0 60000 65536"/>
              <a:gd name="T9" fmla="*/ 0 w 866898"/>
              <a:gd name="T10" fmla="*/ 0 h 2315688"/>
              <a:gd name="T11" fmla="*/ 866898 w 866898"/>
              <a:gd name="T12" fmla="*/ 2315688 h 2315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noFill/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uk-UA" sz="1800">
              <a:latin typeface="+mn-lt"/>
              <a:cs typeface="+mn-cs"/>
            </a:endParaRPr>
          </a:p>
        </p:txBody>
      </p:sp>
      <p:sp>
        <p:nvSpPr>
          <p:cNvPr id="80" name="Полілінія 277"/>
          <p:cNvSpPr>
            <a:spLocks noChangeArrowheads="1"/>
          </p:cNvSpPr>
          <p:nvPr/>
        </p:nvSpPr>
        <p:spPr bwMode="auto">
          <a:xfrm rot="10800000">
            <a:off x="2809367" y="5916802"/>
            <a:ext cx="711707" cy="941197"/>
          </a:xfrm>
          <a:custGeom>
            <a:avLst/>
            <a:gdLst>
              <a:gd name="T0" fmla="*/ 0 w 866898"/>
              <a:gd name="T1" fmla="*/ 0 h 2315688"/>
              <a:gd name="T2" fmla="*/ 120 w 866898"/>
              <a:gd name="T3" fmla="*/ 544 h 2315688"/>
              <a:gd name="T4" fmla="*/ 461 w 866898"/>
              <a:gd name="T5" fmla="*/ 822 h 2315688"/>
              <a:gd name="T6" fmla="*/ 0 60000 65536"/>
              <a:gd name="T7" fmla="*/ 0 60000 65536"/>
              <a:gd name="T8" fmla="*/ 0 60000 65536"/>
              <a:gd name="T9" fmla="*/ 0 w 866898"/>
              <a:gd name="T10" fmla="*/ 0 h 2315688"/>
              <a:gd name="T11" fmla="*/ 866898 w 866898"/>
              <a:gd name="T12" fmla="*/ 2315688 h 2315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noFill/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uk-UA" sz="1800">
              <a:latin typeface="+mn-lt"/>
              <a:cs typeface="+mn-cs"/>
            </a:endParaRPr>
          </a:p>
        </p:txBody>
      </p:sp>
      <p:sp>
        <p:nvSpPr>
          <p:cNvPr id="81" name="Полілінія 280"/>
          <p:cNvSpPr>
            <a:spLocks noChangeArrowheads="1"/>
          </p:cNvSpPr>
          <p:nvPr/>
        </p:nvSpPr>
        <p:spPr bwMode="auto">
          <a:xfrm rot="10800000">
            <a:off x="4239661" y="5815202"/>
            <a:ext cx="710163" cy="941197"/>
          </a:xfrm>
          <a:custGeom>
            <a:avLst/>
            <a:gdLst>
              <a:gd name="T0" fmla="*/ 0 w 866898"/>
              <a:gd name="T1" fmla="*/ 0 h 2315688"/>
              <a:gd name="T2" fmla="*/ 120 w 866898"/>
              <a:gd name="T3" fmla="*/ 544 h 2315688"/>
              <a:gd name="T4" fmla="*/ 460 w 866898"/>
              <a:gd name="T5" fmla="*/ 822 h 2315688"/>
              <a:gd name="T6" fmla="*/ 0 60000 65536"/>
              <a:gd name="T7" fmla="*/ 0 60000 65536"/>
              <a:gd name="T8" fmla="*/ 0 60000 65536"/>
              <a:gd name="T9" fmla="*/ 0 w 866898"/>
              <a:gd name="T10" fmla="*/ 0 h 2315688"/>
              <a:gd name="T11" fmla="*/ 866898 w 866898"/>
              <a:gd name="T12" fmla="*/ 2315688 h 2315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noFill/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uk-UA" sz="1800">
              <a:latin typeface="+mn-lt"/>
              <a:cs typeface="+mn-cs"/>
            </a:endParaRPr>
          </a:p>
        </p:txBody>
      </p:sp>
      <p:cxnSp>
        <p:nvCxnSpPr>
          <p:cNvPr id="82" name="Пряма сполучна лінія 168"/>
          <p:cNvCxnSpPr/>
          <p:nvPr/>
        </p:nvCxnSpPr>
        <p:spPr>
          <a:xfrm>
            <a:off x="3492806" y="4938144"/>
            <a:ext cx="10807" cy="191985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 сполучна лінія 237"/>
          <p:cNvCxnSpPr/>
          <p:nvPr/>
        </p:nvCxnSpPr>
        <p:spPr>
          <a:xfrm>
            <a:off x="2124295" y="4938147"/>
            <a:ext cx="7718" cy="1919853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240"/>
          <p:cNvSpPr txBox="1">
            <a:spLocks noChangeArrowheads="1"/>
          </p:cNvSpPr>
          <p:nvPr/>
        </p:nvSpPr>
        <p:spPr bwMode="auto">
          <a:xfrm>
            <a:off x="4728735" y="4854927"/>
            <a:ext cx="2655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>
                <a:latin typeface="Arial" charset="0"/>
              </a:rPr>
              <a:t>y</a:t>
            </a:r>
            <a:endParaRPr lang="uk-UA" sz="1400" b="1">
              <a:latin typeface="Arial" charset="0"/>
            </a:endParaRPr>
          </a:p>
        </p:txBody>
      </p:sp>
      <p:sp>
        <p:nvSpPr>
          <p:cNvPr id="85" name="TextBox 241"/>
          <p:cNvSpPr txBox="1">
            <a:spLocks noChangeArrowheads="1"/>
          </p:cNvSpPr>
          <p:nvPr/>
        </p:nvSpPr>
        <p:spPr bwMode="auto">
          <a:xfrm>
            <a:off x="8251354" y="5882014"/>
            <a:ext cx="2639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>
                <a:latin typeface="Arial" charset="0"/>
              </a:rPr>
              <a:t>x</a:t>
            </a:r>
            <a:endParaRPr lang="uk-UA" sz="1400" b="1">
              <a:latin typeface="Arial" charset="0"/>
            </a:endParaRPr>
          </a:p>
        </p:txBody>
      </p:sp>
      <p:graphicFrame>
        <p:nvGraphicFramePr>
          <p:cNvPr id="86" name="Object 2"/>
          <p:cNvGraphicFramePr>
            <a:graphicFrameLocks noChangeAspect="1"/>
          </p:cNvGraphicFramePr>
          <p:nvPr/>
        </p:nvGraphicFramePr>
        <p:xfrm>
          <a:off x="5549442" y="5881603"/>
          <a:ext cx="159208" cy="181060"/>
        </p:xfrm>
        <a:graphic>
          <a:graphicData uri="http://schemas.openxmlformats.org/presentationml/2006/ole">
            <p:oleObj spid="_x0000_s7180" name="Формула" r:id="rId6" imgW="190440" imgH="444240" progId="Equation.3">
              <p:embed/>
            </p:oleObj>
          </a:graphicData>
        </a:graphic>
      </p:graphicFrame>
      <p:graphicFrame>
        <p:nvGraphicFramePr>
          <p:cNvPr id="87" name="Object 3"/>
          <p:cNvGraphicFramePr>
            <a:graphicFrameLocks noChangeAspect="1"/>
          </p:cNvGraphicFramePr>
          <p:nvPr/>
        </p:nvGraphicFramePr>
        <p:xfrm>
          <a:off x="4000214" y="5854589"/>
          <a:ext cx="262224" cy="179499"/>
        </p:xfrm>
        <a:graphic>
          <a:graphicData uri="http://schemas.openxmlformats.org/presentationml/2006/ole">
            <p:oleObj spid="_x0000_s7181" name="Формула" r:id="rId7" imgW="317160" imgH="444240" progId="Equation.3">
              <p:embed/>
            </p:oleObj>
          </a:graphicData>
        </a:graphic>
      </p:graphicFrame>
      <p:sp>
        <p:nvSpPr>
          <p:cNvPr id="88" name="Полілінія 276"/>
          <p:cNvSpPr/>
          <p:nvPr/>
        </p:nvSpPr>
        <p:spPr>
          <a:xfrm>
            <a:off x="2233061" y="5038888"/>
            <a:ext cx="710163" cy="939637"/>
          </a:xfrm>
          <a:custGeom>
            <a:avLst/>
            <a:gdLst>
              <a:gd name="connsiteX0" fmla="*/ 0 w 866898"/>
              <a:gd name="connsiteY0" fmla="*/ 0 h 2315688"/>
              <a:gd name="connsiteX1" fmla="*/ 225631 w 866898"/>
              <a:gd name="connsiteY1" fmla="*/ 1531916 h 2315688"/>
              <a:gd name="connsiteX2" fmla="*/ 866898 w 866898"/>
              <a:gd name="connsiteY2" fmla="*/ 2315688 h 231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 sz="1800"/>
          </a:p>
        </p:txBody>
      </p:sp>
      <p:sp>
        <p:nvSpPr>
          <p:cNvPr id="89" name="Полілінія 279"/>
          <p:cNvSpPr/>
          <p:nvPr/>
        </p:nvSpPr>
        <p:spPr>
          <a:xfrm>
            <a:off x="3657093" y="4918238"/>
            <a:ext cx="711707" cy="939637"/>
          </a:xfrm>
          <a:custGeom>
            <a:avLst/>
            <a:gdLst>
              <a:gd name="connsiteX0" fmla="*/ 0 w 866898"/>
              <a:gd name="connsiteY0" fmla="*/ 0 h 2315688"/>
              <a:gd name="connsiteX1" fmla="*/ 225631 w 866898"/>
              <a:gd name="connsiteY1" fmla="*/ 1531916 h 2315688"/>
              <a:gd name="connsiteX2" fmla="*/ 866898 w 866898"/>
              <a:gd name="connsiteY2" fmla="*/ 2315688 h 231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 sz="1800"/>
          </a:p>
        </p:txBody>
      </p:sp>
      <p:sp>
        <p:nvSpPr>
          <p:cNvPr id="90" name="Полілінія 284"/>
          <p:cNvSpPr/>
          <p:nvPr/>
        </p:nvSpPr>
        <p:spPr>
          <a:xfrm>
            <a:off x="5096955" y="4957926"/>
            <a:ext cx="711708" cy="939637"/>
          </a:xfrm>
          <a:custGeom>
            <a:avLst/>
            <a:gdLst>
              <a:gd name="connsiteX0" fmla="*/ 0 w 866898"/>
              <a:gd name="connsiteY0" fmla="*/ 0 h 2315688"/>
              <a:gd name="connsiteX1" fmla="*/ 225631 w 866898"/>
              <a:gd name="connsiteY1" fmla="*/ 1531916 h 2315688"/>
              <a:gd name="connsiteX2" fmla="*/ 866898 w 866898"/>
              <a:gd name="connsiteY2" fmla="*/ 2315688 h 231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 sz="1800"/>
          </a:p>
        </p:txBody>
      </p:sp>
      <p:cxnSp>
        <p:nvCxnSpPr>
          <p:cNvPr id="91" name="Пряма сполучна лінія 39"/>
          <p:cNvCxnSpPr/>
          <p:nvPr/>
        </p:nvCxnSpPr>
        <p:spPr>
          <a:xfrm>
            <a:off x="6443925" y="4938144"/>
            <a:ext cx="9263" cy="191985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" name="Object 6"/>
          <p:cNvGraphicFramePr>
            <a:graphicFrameLocks noChangeAspect="1"/>
          </p:cNvGraphicFramePr>
          <p:nvPr/>
        </p:nvGraphicFramePr>
        <p:xfrm>
          <a:off x="2632374" y="5854321"/>
          <a:ext cx="296564" cy="163891"/>
        </p:xfrm>
        <a:graphic>
          <a:graphicData uri="http://schemas.openxmlformats.org/presentationml/2006/ole">
            <p:oleObj spid="_x0000_s7182" name="Формула" r:id="rId8" imgW="406080" imgH="444240" progId="Equation.3">
              <p:embed/>
            </p:oleObj>
          </a:graphicData>
        </a:graphic>
      </p:graphicFrame>
      <p:graphicFrame>
        <p:nvGraphicFramePr>
          <p:cNvPr id="93" name="Object 7"/>
          <p:cNvGraphicFramePr>
            <a:graphicFrameLocks noChangeAspect="1"/>
          </p:cNvGraphicFramePr>
          <p:nvPr/>
        </p:nvGraphicFramePr>
        <p:xfrm>
          <a:off x="1841481" y="5852723"/>
          <a:ext cx="277832" cy="70239"/>
        </p:xfrm>
        <a:graphic>
          <a:graphicData uri="http://schemas.openxmlformats.org/presentationml/2006/ole">
            <p:oleObj spid="_x0000_s7183" name="Формула" r:id="rId9" imgW="380880" imgH="190440" progId="Equation.3">
              <p:embed/>
            </p:oleObj>
          </a:graphicData>
        </a:graphic>
      </p:graphicFrame>
      <p:graphicFrame>
        <p:nvGraphicFramePr>
          <p:cNvPr id="94" name="Object 69"/>
          <p:cNvGraphicFramePr>
            <a:graphicFrameLocks noChangeAspect="1"/>
          </p:cNvGraphicFramePr>
          <p:nvPr/>
        </p:nvGraphicFramePr>
        <p:xfrm>
          <a:off x="6235721" y="5880857"/>
          <a:ext cx="187304" cy="137356"/>
        </p:xfrm>
        <a:graphic>
          <a:graphicData uri="http://schemas.openxmlformats.org/presentationml/2006/ole">
            <p:oleObj spid="_x0000_s7184" name="Формула" r:id="rId10" imgW="139680" imgH="139680" progId="Equation.3">
              <p:embed/>
            </p:oleObj>
          </a:graphicData>
        </a:graphic>
      </p:graphicFrame>
      <p:sp>
        <p:nvSpPr>
          <p:cNvPr id="95" name="Line 6"/>
          <p:cNvSpPr>
            <a:spLocks noChangeShapeType="1"/>
          </p:cNvSpPr>
          <p:nvPr/>
        </p:nvSpPr>
        <p:spPr bwMode="auto">
          <a:xfrm flipV="1">
            <a:off x="1739945" y="5805488"/>
            <a:ext cx="679286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96" name="Group 40"/>
          <p:cNvGrpSpPr>
            <a:grpSpLocks noChangeAspect="1"/>
          </p:cNvGrpSpPr>
          <p:nvPr/>
        </p:nvGrpSpPr>
        <p:grpSpPr bwMode="auto">
          <a:xfrm>
            <a:off x="7168330" y="5812920"/>
            <a:ext cx="231007" cy="435479"/>
            <a:chOff x="4293" y="2230"/>
            <a:chExt cx="148" cy="279"/>
          </a:xfrm>
        </p:grpSpPr>
        <p:sp>
          <p:nvSpPr>
            <p:cNvPr id="97" name="AutoShape 41"/>
            <p:cNvSpPr>
              <a:spLocks noChangeAspect="1" noChangeArrowheads="1" noTextEdit="1"/>
            </p:cNvSpPr>
            <p:nvPr/>
          </p:nvSpPr>
          <p:spPr bwMode="auto">
            <a:xfrm>
              <a:off x="4293" y="2236"/>
              <a:ext cx="148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Line 42"/>
            <p:cNvSpPr>
              <a:spLocks noChangeShapeType="1"/>
            </p:cNvSpPr>
            <p:nvPr/>
          </p:nvSpPr>
          <p:spPr bwMode="auto">
            <a:xfrm>
              <a:off x="4307" y="2370"/>
              <a:ext cx="11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Rectangle 43"/>
            <p:cNvSpPr>
              <a:spLocks noChangeArrowheads="1"/>
            </p:cNvSpPr>
            <p:nvPr/>
          </p:nvSpPr>
          <p:spPr bwMode="auto">
            <a:xfrm>
              <a:off x="4343" y="2384"/>
              <a:ext cx="5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</a:rPr>
                <a:t>2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00" name="Rectangle 44"/>
            <p:cNvSpPr>
              <a:spLocks noChangeArrowheads="1"/>
            </p:cNvSpPr>
            <p:nvPr/>
          </p:nvSpPr>
          <p:spPr bwMode="auto">
            <a:xfrm>
              <a:off x="4310" y="2242"/>
              <a:ext cx="5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</a:rPr>
                <a:t>3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01" name="Rectangle 45"/>
            <p:cNvSpPr>
              <a:spLocks noChangeArrowheads="1"/>
            </p:cNvSpPr>
            <p:nvPr/>
          </p:nvSpPr>
          <p:spPr bwMode="auto">
            <a:xfrm>
              <a:off x="4351" y="2230"/>
              <a:ext cx="5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 i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ru-RU" sz="1800">
                <a:latin typeface="Arial" charset="0"/>
              </a:endParaRPr>
            </a:p>
          </p:txBody>
        </p:sp>
      </p:grpSp>
      <p:graphicFrame>
        <p:nvGraphicFramePr>
          <p:cNvPr id="102" name="Object 15"/>
          <p:cNvGraphicFramePr>
            <a:graphicFrameLocks noChangeAspect="1"/>
          </p:cNvGraphicFramePr>
          <p:nvPr/>
        </p:nvGraphicFramePr>
        <p:xfrm>
          <a:off x="7960280" y="5952854"/>
          <a:ext cx="218520" cy="170134"/>
        </p:xfrm>
        <a:graphic>
          <a:graphicData uri="http://schemas.openxmlformats.org/presentationml/2006/ole">
            <p:oleObj spid="_x0000_s7185" name="Формула" r:id="rId11" imgW="253800" imgH="190440" progId="Equation.3">
              <p:embed/>
            </p:oleObj>
          </a:graphicData>
        </a:graphic>
      </p:graphicFrame>
      <p:cxnSp>
        <p:nvCxnSpPr>
          <p:cNvPr id="103" name="Пряма сполучна лінія 39"/>
          <p:cNvCxnSpPr/>
          <p:nvPr/>
        </p:nvCxnSpPr>
        <p:spPr>
          <a:xfrm>
            <a:off x="7956812" y="4938144"/>
            <a:ext cx="9263" cy="191985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олілінія 284"/>
          <p:cNvSpPr/>
          <p:nvPr/>
        </p:nvSpPr>
        <p:spPr>
          <a:xfrm>
            <a:off x="6608255" y="4957926"/>
            <a:ext cx="711708" cy="939637"/>
          </a:xfrm>
          <a:custGeom>
            <a:avLst/>
            <a:gdLst>
              <a:gd name="connsiteX0" fmla="*/ 0 w 866898"/>
              <a:gd name="connsiteY0" fmla="*/ 0 h 2315688"/>
              <a:gd name="connsiteX1" fmla="*/ 225631 w 866898"/>
              <a:gd name="connsiteY1" fmla="*/ 1531916 h 2315688"/>
              <a:gd name="connsiteX2" fmla="*/ 866898 w 866898"/>
              <a:gd name="connsiteY2" fmla="*/ 2315688 h 231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 sz="1800"/>
          </a:p>
        </p:txBody>
      </p:sp>
      <p:sp>
        <p:nvSpPr>
          <p:cNvPr id="105" name="Полілінія 285"/>
          <p:cNvSpPr>
            <a:spLocks noChangeArrowheads="1"/>
          </p:cNvSpPr>
          <p:nvPr/>
        </p:nvSpPr>
        <p:spPr bwMode="auto">
          <a:xfrm rot="10800000">
            <a:off x="7184517" y="5893388"/>
            <a:ext cx="711707" cy="964611"/>
          </a:xfrm>
          <a:custGeom>
            <a:avLst/>
            <a:gdLst>
              <a:gd name="T0" fmla="*/ 0 w 866898"/>
              <a:gd name="T1" fmla="*/ 0 h 2315688"/>
              <a:gd name="T2" fmla="*/ 120 w 866898"/>
              <a:gd name="T3" fmla="*/ 543 h 2315688"/>
              <a:gd name="T4" fmla="*/ 461 w 866898"/>
              <a:gd name="T5" fmla="*/ 821 h 2315688"/>
              <a:gd name="T6" fmla="*/ 0 60000 65536"/>
              <a:gd name="T7" fmla="*/ 0 60000 65536"/>
              <a:gd name="T8" fmla="*/ 0 60000 65536"/>
              <a:gd name="T9" fmla="*/ 0 w 866898"/>
              <a:gd name="T10" fmla="*/ 0 h 2315688"/>
              <a:gd name="T11" fmla="*/ 866898 w 866898"/>
              <a:gd name="T12" fmla="*/ 2315688 h 2315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6898" h="2315688">
                <a:moveTo>
                  <a:pt x="0" y="0"/>
                </a:moveTo>
                <a:cubicBezTo>
                  <a:pt x="40574" y="572984"/>
                  <a:pt x="81148" y="1145968"/>
                  <a:pt x="225631" y="1531916"/>
                </a:cubicBezTo>
                <a:cubicBezTo>
                  <a:pt x="370114" y="1917864"/>
                  <a:pt x="618506" y="2116776"/>
                  <a:pt x="866898" y="2315688"/>
                </a:cubicBezTo>
              </a:path>
            </a:pathLst>
          </a:custGeom>
          <a:noFill/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uk-UA" sz="1800">
              <a:latin typeface="+mn-lt"/>
              <a:cs typeface="+mn-cs"/>
            </a:endParaRPr>
          </a:p>
        </p:txBody>
      </p:sp>
      <p:grpSp>
        <p:nvGrpSpPr>
          <p:cNvPr id="106" name="Group 82"/>
          <p:cNvGrpSpPr>
            <a:grpSpLocks/>
          </p:cNvGrpSpPr>
          <p:nvPr/>
        </p:nvGrpSpPr>
        <p:grpSpPr bwMode="auto">
          <a:xfrm>
            <a:off x="2146638" y="5737700"/>
            <a:ext cx="5905162" cy="213838"/>
            <a:chOff x="1286" y="3612"/>
            <a:chExt cx="3825" cy="137"/>
          </a:xfrm>
        </p:grpSpPr>
        <p:sp>
          <p:nvSpPr>
            <p:cNvPr id="107" name="AutoShape 35"/>
            <p:cNvSpPr>
              <a:spLocks noChangeArrowheads="1"/>
            </p:cNvSpPr>
            <p:nvPr/>
          </p:nvSpPr>
          <p:spPr bwMode="auto">
            <a:xfrm>
              <a:off x="4014" y="3612"/>
              <a:ext cx="144" cy="137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" name="AutoShape 36"/>
            <p:cNvSpPr>
              <a:spLocks noChangeArrowheads="1"/>
            </p:cNvSpPr>
            <p:nvPr/>
          </p:nvSpPr>
          <p:spPr bwMode="auto">
            <a:xfrm>
              <a:off x="3107" y="3612"/>
              <a:ext cx="144" cy="137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9" name="AutoShape 37"/>
            <p:cNvSpPr>
              <a:spLocks noChangeArrowheads="1"/>
            </p:cNvSpPr>
            <p:nvPr/>
          </p:nvSpPr>
          <p:spPr bwMode="auto">
            <a:xfrm>
              <a:off x="2152" y="3612"/>
              <a:ext cx="144" cy="137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" name="AutoShape 38"/>
            <p:cNvSpPr>
              <a:spLocks noChangeArrowheads="1"/>
            </p:cNvSpPr>
            <p:nvPr/>
          </p:nvSpPr>
          <p:spPr bwMode="auto">
            <a:xfrm>
              <a:off x="1286" y="3612"/>
              <a:ext cx="144" cy="137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" name="AutoShape 78"/>
            <p:cNvSpPr>
              <a:spLocks noChangeArrowheads="1"/>
            </p:cNvSpPr>
            <p:nvPr/>
          </p:nvSpPr>
          <p:spPr bwMode="auto">
            <a:xfrm>
              <a:off x="4967" y="3612"/>
              <a:ext cx="144" cy="137"/>
            </a:xfrm>
            <a:prstGeom prst="flowChartConnector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" name="Line 6"/>
          <p:cNvSpPr>
            <a:spLocks noChangeShapeType="1"/>
          </p:cNvSpPr>
          <p:nvPr/>
        </p:nvSpPr>
        <p:spPr bwMode="auto">
          <a:xfrm flipH="1" flipV="1">
            <a:off x="5003844" y="5044281"/>
            <a:ext cx="1544" cy="1813718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113" name="Пряма зі стрілкою 55"/>
          <p:cNvCxnSpPr>
            <a:cxnSpLocks noChangeShapeType="1"/>
          </p:cNvCxnSpPr>
          <p:nvPr/>
        </p:nvCxnSpPr>
        <p:spPr bwMode="auto">
          <a:xfrm>
            <a:off x="4975506" y="5805488"/>
            <a:ext cx="1525307" cy="0"/>
          </a:xfrm>
          <a:prstGeom prst="straightConnector1">
            <a:avLst/>
          </a:prstGeom>
          <a:noFill/>
          <a:ln w="57150" algn="ctr">
            <a:solidFill>
              <a:srgbClr val="33CCCC"/>
            </a:solidFill>
            <a:round/>
            <a:headEnd type="arrow" w="med" len="med"/>
            <a:tailEnd type="arrow" w="med" len="med"/>
          </a:ln>
        </p:spPr>
      </p:cxnSp>
      <p:grpSp>
        <p:nvGrpSpPr>
          <p:cNvPr id="114" name="Group 92"/>
          <p:cNvGrpSpPr>
            <a:grpSpLocks/>
          </p:cNvGrpSpPr>
          <p:nvPr/>
        </p:nvGrpSpPr>
        <p:grpSpPr bwMode="auto">
          <a:xfrm>
            <a:off x="2753421" y="5736368"/>
            <a:ext cx="4458591" cy="135795"/>
            <a:chOff x="1701" y="3657"/>
            <a:chExt cx="2888" cy="87"/>
          </a:xfrm>
        </p:grpSpPr>
        <p:sp>
          <p:nvSpPr>
            <p:cNvPr id="115" name="AutoShape 45"/>
            <p:cNvSpPr>
              <a:spLocks noChangeArrowheads="1"/>
            </p:cNvSpPr>
            <p:nvPr/>
          </p:nvSpPr>
          <p:spPr bwMode="auto">
            <a:xfrm flipV="1">
              <a:off x="1701" y="3657"/>
              <a:ext cx="76" cy="87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116" name="AutoShape 50"/>
            <p:cNvSpPr>
              <a:spLocks noChangeArrowheads="1"/>
            </p:cNvSpPr>
            <p:nvPr/>
          </p:nvSpPr>
          <p:spPr bwMode="auto">
            <a:xfrm flipV="1">
              <a:off x="2653" y="3657"/>
              <a:ext cx="76" cy="87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117" name="AutoShape 52"/>
            <p:cNvSpPr>
              <a:spLocks noChangeArrowheads="1"/>
            </p:cNvSpPr>
            <p:nvPr/>
          </p:nvSpPr>
          <p:spPr bwMode="auto">
            <a:xfrm flipV="1">
              <a:off x="3560" y="3657"/>
              <a:ext cx="76" cy="87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  <p:sp>
          <p:nvSpPr>
            <p:cNvPr id="118" name="AutoShape 53"/>
            <p:cNvSpPr>
              <a:spLocks noChangeArrowheads="1"/>
            </p:cNvSpPr>
            <p:nvPr/>
          </p:nvSpPr>
          <p:spPr bwMode="auto">
            <a:xfrm flipV="1">
              <a:off x="4513" y="3657"/>
              <a:ext cx="76" cy="87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uk-UA" sz="1800">
                <a:latin typeface="Arial" charset="0"/>
              </a:endParaRPr>
            </a:p>
          </p:txBody>
        </p:sp>
      </p:grpSp>
      <p:sp>
        <p:nvSpPr>
          <p:cNvPr id="119" name="Freeform 67"/>
          <p:cNvSpPr>
            <a:spLocks/>
          </p:cNvSpPr>
          <p:nvPr/>
        </p:nvSpPr>
        <p:spPr bwMode="auto">
          <a:xfrm rot="17542350">
            <a:off x="4329723" y="5789631"/>
            <a:ext cx="565031" cy="910862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0" name="Freeform 68"/>
          <p:cNvSpPr>
            <a:spLocks/>
          </p:cNvSpPr>
          <p:nvPr/>
        </p:nvSpPr>
        <p:spPr bwMode="auto">
          <a:xfrm rot="17885083">
            <a:off x="5984645" y="5808814"/>
            <a:ext cx="413628" cy="1040544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1" name="Freeform 70"/>
          <p:cNvSpPr>
            <a:spLocks/>
          </p:cNvSpPr>
          <p:nvPr/>
        </p:nvSpPr>
        <p:spPr bwMode="auto">
          <a:xfrm rot="17288866">
            <a:off x="7220438" y="5901096"/>
            <a:ext cx="708630" cy="907774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" name="Freeform 73"/>
          <p:cNvSpPr>
            <a:spLocks/>
          </p:cNvSpPr>
          <p:nvPr/>
        </p:nvSpPr>
        <p:spPr bwMode="auto">
          <a:xfrm rot="6644155">
            <a:off x="3626203" y="4906291"/>
            <a:ext cx="677412" cy="884616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" name="Freeform 74"/>
          <p:cNvSpPr>
            <a:spLocks/>
          </p:cNvSpPr>
          <p:nvPr/>
        </p:nvSpPr>
        <p:spPr bwMode="auto">
          <a:xfrm rot="6642444">
            <a:off x="2104827" y="4912187"/>
            <a:ext cx="783551" cy="858371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" name="Freeform 75"/>
          <p:cNvSpPr>
            <a:spLocks/>
          </p:cNvSpPr>
          <p:nvPr/>
        </p:nvSpPr>
        <p:spPr bwMode="auto">
          <a:xfrm rot="6642914">
            <a:off x="5106887" y="5082007"/>
            <a:ext cx="504158" cy="682374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" name="Freeform 76"/>
          <p:cNvSpPr>
            <a:spLocks/>
          </p:cNvSpPr>
          <p:nvPr/>
        </p:nvSpPr>
        <p:spPr bwMode="auto">
          <a:xfrm rot="6642395">
            <a:off x="6575367" y="4987879"/>
            <a:ext cx="602491" cy="824407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6" name="Freeform 66"/>
          <p:cNvSpPr>
            <a:spLocks/>
          </p:cNvSpPr>
          <p:nvPr/>
        </p:nvSpPr>
        <p:spPr bwMode="auto">
          <a:xfrm rot="17457986">
            <a:off x="2901856" y="5801449"/>
            <a:ext cx="483865" cy="994229"/>
          </a:xfrm>
          <a:custGeom>
            <a:avLst/>
            <a:gdLst>
              <a:gd name="T0" fmla="*/ 2147483647 w 363"/>
              <a:gd name="T1" fmla="*/ 0 h 1361"/>
              <a:gd name="T2" fmla="*/ 2147483647 w 363"/>
              <a:gd name="T3" fmla="*/ 2147483647 h 1361"/>
              <a:gd name="T4" fmla="*/ 0 w 363"/>
              <a:gd name="T5" fmla="*/ 2147483647 h 1361"/>
              <a:gd name="T6" fmla="*/ 0 60000 65536"/>
              <a:gd name="T7" fmla="*/ 0 60000 65536"/>
              <a:gd name="T8" fmla="*/ 0 60000 65536"/>
              <a:gd name="T9" fmla="*/ 0 w 363"/>
              <a:gd name="T10" fmla="*/ 0 h 1361"/>
              <a:gd name="T11" fmla="*/ 363 w 363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361">
                <a:moveTo>
                  <a:pt x="363" y="0"/>
                </a:moveTo>
                <a:cubicBezTo>
                  <a:pt x="347" y="340"/>
                  <a:pt x="332" y="680"/>
                  <a:pt x="272" y="907"/>
                </a:cubicBezTo>
                <a:cubicBezTo>
                  <a:pt x="212" y="1134"/>
                  <a:pt x="45" y="1285"/>
                  <a:pt x="0" y="1361"/>
                </a:cubicBezTo>
              </a:path>
            </a:pathLst>
          </a:custGeom>
          <a:noFill/>
          <a:ln w="38100" cap="flat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4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0"/>
                            </p:stCondLst>
                            <p:childTnLst>
                              <p:par>
                                <p:cTn id="5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0"/>
                            </p:stCondLst>
                            <p:childTnLst>
                              <p:par>
                                <p:cTn id="8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600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6000"/>
                            </p:stCondLst>
                            <p:childTnLst>
                              <p:par>
                                <p:cTn id="9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9000"/>
                            </p:stCondLst>
                            <p:childTnLst>
                              <p:par>
                                <p:cTn id="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40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4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7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9000"/>
                            </p:stCondLst>
                            <p:childTnLst>
                              <p:par>
                                <p:cTn id="1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3000"/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3000" fill="hold"/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000" fill="hold"/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2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3000"/>
                                        <p:tgtEl>
                                          <p:spTgt spid="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3000" fill="hold"/>
                                        <p:tgtEl>
                                          <p:spTgt spid="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000" fill="hold"/>
                                        <p:tgtEl>
                                          <p:spTgt spid="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95" grpId="0" animBg="1"/>
      <p:bldP spid="95" grpId="1" animBg="1"/>
      <p:bldP spid="95" grpId="2" animBg="1"/>
      <p:bldP spid="112" grpId="0" animBg="1"/>
      <p:bldP spid="112" grpId="1" animBg="1"/>
      <p:bldP spid="112" grpId="2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t="-4000" r="-2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548680"/>
            <a:ext cx="64442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Дякую </a:t>
            </a:r>
            <a:b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 </a:t>
            </a:r>
            <a:b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увагу</a:t>
            </a:r>
            <a:r>
              <a:rPr lang="uk-UA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!</a:t>
            </a:r>
            <a:endParaRPr lang="ru-RU" sz="6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743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GraphC</vt:lpstr>
      <vt:lpstr>Формула</vt:lpstr>
      <vt:lpstr>Презентація на тему:  “Тригонометричні функції та  їх властивості”</vt:lpstr>
      <vt:lpstr>Слайд 2</vt:lpstr>
      <vt:lpstr>Функція y = sin x</vt:lpstr>
      <vt:lpstr>Властивості і графік y=sinx</vt:lpstr>
      <vt:lpstr>Функція y = cos x</vt:lpstr>
      <vt:lpstr>Властивості функції y=cosх:</vt:lpstr>
      <vt:lpstr>Властивості функції y=tgх</vt:lpstr>
      <vt:lpstr>Властивості функції y=ctgх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“Тригонометричні функції та  їх властивості”</dc:title>
  <dc:creator>User</dc:creator>
  <cp:lastModifiedBy>123</cp:lastModifiedBy>
  <cp:revision>9</cp:revision>
  <dcterms:created xsi:type="dcterms:W3CDTF">2014-03-10T12:59:00Z</dcterms:created>
  <dcterms:modified xsi:type="dcterms:W3CDTF">2021-02-09T18:11:50Z</dcterms:modified>
</cp:coreProperties>
</file>