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11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355760"/>
            <a:ext cx="960840" cy="501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37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55760"/>
            <a:ext cx="960840" cy="501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355760"/>
            <a:ext cx="960840" cy="501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37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37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355760"/>
            <a:ext cx="960840" cy="501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37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52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e7cc4"/>
            </a:gs>
            <a:gs pos="100000">
              <a:srgbClr val="00295c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Для правки текста заглавия щёлкните мышью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560" cy="452484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Для правки структуры щёлкните мышью</a:t>
            </a:r>
            <a:endParaRPr b="0" lang="en-US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Второй уровень структуры</a:t>
            </a:r>
            <a:endParaRPr b="0" lang="en-US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Третий уровень структуры</a:t>
            </a:r>
            <a:endParaRPr b="0" lang="en-US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Четвёртый уровень структуры</a:t>
            </a:r>
            <a:endParaRPr b="0" lang="en-US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Пятый уровень структуры</a:t>
            </a:r>
            <a:endParaRPr b="0" lang="en-US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Шестой уровень структуры</a:t>
            </a:r>
            <a:endParaRPr b="0" lang="en-US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Седьмой уровень структуры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e7cc4"/>
            </a:gs>
            <a:gs pos="100000">
              <a:srgbClr val="00295c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e7cc4"/>
            </a:gs>
            <a:gs pos="100000">
              <a:srgbClr val="00295c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e7cc4"/>
            </a:gs>
            <a:gs pos="100000">
              <a:srgbClr val="00295c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52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Для правки текста заглавия щёлкните мышью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3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Для правки структуры щёлкните мышью</a:t>
            </a:r>
            <a:endParaRPr b="0" lang="en-US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Второй уровень структуры</a:t>
            </a:r>
            <a:endParaRPr b="0" lang="en-US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Третий уровень структуры</a:t>
            </a:r>
            <a:endParaRPr b="0" lang="en-US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Четвёртый уровень структуры</a:t>
            </a:r>
            <a:endParaRPr b="0" lang="en-US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Пятый уровень структуры</a:t>
            </a:r>
            <a:endParaRPr b="0" lang="en-US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Шестой уровень структуры</a:t>
            </a:r>
            <a:endParaRPr b="0" lang="en-US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Седьмой уровень структуры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0840" cy="4524840"/>
          </a:xfrm>
          <a:prstGeom prst="rect">
            <a:avLst/>
          </a:prstGeom>
        </p:spPr>
        <p:txBody>
          <a:bodyPr lIns="0" rIns="0" tIns="0" bIns="0">
            <a:normAutofit fontScale="3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Для правки структуры щёлкните мышью</a:t>
            </a:r>
            <a:endParaRPr b="0" lang="en-US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Второй уровень структуры</a:t>
            </a:r>
            <a:endParaRPr b="0" lang="en-US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Третий уровень структуры</a:t>
            </a:r>
            <a:endParaRPr b="0" lang="en-US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Четвёртый уровень структуры</a:t>
            </a:r>
            <a:endParaRPr b="0" lang="en-US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Пятый уровень структуры</a:t>
            </a:r>
            <a:endParaRPr b="0" lang="en-US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Шестой уровень структуры</a:t>
            </a:r>
            <a:endParaRPr b="0" lang="en-US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Седьмой уровень структуры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642960" y="1071720"/>
            <a:ext cx="8142840" cy="34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uk-UA" sz="6600" spc="-1" strike="noStrike">
                <a:solidFill>
                  <a:srgbClr val="ffffff"/>
                </a:solidFill>
                <a:latin typeface="Calibri"/>
                <a:ea typeface="DejaVu Sans"/>
              </a:rPr>
              <a:t>Подія 8</a:t>
            </a:r>
            <a:br/>
            <a:r>
              <a:rPr b="1" lang="uk-UA" sz="6600" spc="-1" strike="noStrike">
                <a:solidFill>
                  <a:srgbClr val="ffffff"/>
                </a:solidFill>
                <a:latin typeface="Calibri"/>
                <a:ea typeface="DejaVu Sans"/>
              </a:rPr>
              <a:t>“ Серце ” </a:t>
            </a:r>
            <a:br/>
            <a:r>
              <a:rPr b="1" lang="uk-UA" sz="6600" spc="-1" strike="noStrike">
                <a:solidFill>
                  <a:srgbClr val="ffffff"/>
                </a:solidFill>
                <a:latin typeface="Calibri"/>
                <a:ea typeface="DejaVu Sans"/>
              </a:rPr>
              <a:t>космічного корабля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000240" y="5214960"/>
            <a:ext cx="6142680" cy="12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5" name="Picture 3" descr="I:\презентация\красивые-картинки-Sci-Fi-art-1771122.jpeg"/>
          <p:cNvPicPr/>
          <p:nvPr/>
        </p:nvPicPr>
        <p:blipFill>
          <a:blip r:embed="rId1"/>
          <a:srcRect l="0" t="0" r="5478" b="8880"/>
          <a:stretch/>
        </p:blipFill>
        <p:spPr>
          <a:xfrm>
            <a:off x="285840" y="428760"/>
            <a:ext cx="2713680" cy="135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uk-UA" sz="6600" spc="-1" strike="noStrike">
                <a:solidFill>
                  <a:srgbClr val="ffffff"/>
                </a:solidFill>
                <a:latin typeface="Calibri"/>
                <a:ea typeface="DejaVu Sans"/>
              </a:rPr>
              <a:t>Практична робота</a:t>
            </a:r>
            <a:endParaRPr b="0" lang="en-US" sz="6600" spc="-1" strike="noStrike">
              <a:latin typeface="Arial"/>
            </a:endParaRPr>
          </a:p>
        </p:txBody>
      </p:sp>
      <p:pic>
        <p:nvPicPr>
          <p:cNvPr id="176" name="Picture 2" descr=""/>
          <p:cNvPicPr/>
          <p:nvPr/>
        </p:nvPicPr>
        <p:blipFill>
          <a:blip r:embed="rId1"/>
          <a:srcRect l="1027" t="4103" r="56678" b="67485"/>
          <a:stretch/>
        </p:blipFill>
        <p:spPr>
          <a:xfrm>
            <a:off x="285840" y="4538160"/>
            <a:ext cx="3356640" cy="1890000"/>
          </a:xfrm>
          <a:prstGeom prst="rect">
            <a:avLst/>
          </a:prstGeom>
          <a:ln w="9525">
            <a:noFill/>
          </a:ln>
        </p:spPr>
      </p:pic>
      <p:pic>
        <p:nvPicPr>
          <p:cNvPr id="177" name="Picture 3" descr=""/>
          <p:cNvPicPr/>
          <p:nvPr/>
        </p:nvPicPr>
        <p:blipFill>
          <a:blip r:embed="rId2"/>
          <a:srcRect l="1900" t="46330" r="58665" b="4577"/>
          <a:stretch/>
        </p:blipFill>
        <p:spPr>
          <a:xfrm>
            <a:off x="428760" y="1428840"/>
            <a:ext cx="3090600" cy="2713680"/>
          </a:xfrm>
          <a:prstGeom prst="rect">
            <a:avLst/>
          </a:prstGeom>
          <a:ln w="9525"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3929040" y="1285920"/>
            <a:ext cx="4928040" cy="523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Створіть графічну композицію «Бортовий комп’ютер – «серце» космічного корабля». Зобразіть комп’ютер у формі кулі. Передайте об’єм за допомогою світлотіні. Застосуйте штрихування графітним олівцем.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1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    </a:t>
            </a:r>
            <a:r>
              <a:rPr b="1" lang="ru-RU" sz="6000" spc="-1" strike="noStrike">
                <a:solidFill>
                  <a:srgbClr val="ffffff"/>
                </a:solidFill>
                <a:latin typeface="Calibri"/>
                <a:ea typeface="DejaVu Sans"/>
              </a:rPr>
              <a:t>Побудова кола </a:t>
            </a:r>
            <a:br/>
            <a:endParaRPr b="0" lang="en-US" sz="60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4857840" y="857160"/>
            <a:ext cx="4142160" cy="57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1000"/>
          </a:bodyPr>
          <a:p>
            <a:pPr marL="343080" indent="-3420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uk-UA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        </a:t>
            </a:r>
            <a:r>
              <a:rPr b="1" lang="uk-UA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Куля - це геометричне тіло, в якому всі точки поверхні віддалені від центра на однакову відстань. Поверхня кулі у будь-якій точці вигнута. Будувати таку фігуру порівняно легко. Достатньо побудувати квадрат за допомогою його діагоналей, визначити центр і вписати у нього коло через середини сторін і третини діагоналей 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182" name="Table 4"/>
          <p:cNvGraphicFramePr/>
          <p:nvPr/>
        </p:nvGraphicFramePr>
        <p:xfrm>
          <a:off x="1517400" y="3304440"/>
          <a:ext cx="6108840" cy="347400"/>
        </p:xfrm>
        <a:graphic>
          <a:graphicData uri="http://schemas.openxmlformats.org/drawingml/2006/table">
            <a:tbl>
              <a:tblPr/>
              <a:tblGrid>
                <a:gridCol w="6109200"/>
              </a:tblGrid>
              <a:tr h="347760">
                <a:tc>
                  <a:tcPr marL="3041640" marR="3041640">
                    <a:noFill/>
                  </a:tcPr>
                </a:tc>
              </a:tr>
            </a:tbl>
          </a:graphicData>
        </a:graphic>
      </p:graphicFrame>
      <p:pic>
        <p:nvPicPr>
          <p:cNvPr id="183" name="Picture 1" descr=""/>
          <p:cNvPicPr/>
          <p:nvPr/>
        </p:nvPicPr>
        <p:blipFill>
          <a:blip r:embed="rId1"/>
          <a:srcRect l="0" t="30377" r="0" b="0"/>
          <a:stretch/>
        </p:blipFill>
        <p:spPr>
          <a:xfrm>
            <a:off x="642960" y="1357200"/>
            <a:ext cx="4142160" cy="419328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5"/>
          <p:cNvSpPr/>
          <p:nvPr/>
        </p:nvSpPr>
        <p:spPr>
          <a:xfrm>
            <a:off x="4480920" y="-227520"/>
            <a:ext cx="180720" cy="912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/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4480920" y="1080"/>
            <a:ext cx="180720" cy="912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/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4480920" y="1080"/>
            <a:ext cx="180720" cy="912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/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Calibri"/>
                <a:ea typeface="DejaVu Sans"/>
              </a:rPr>
              <a:t>Градації світлотіні на кулі</a:t>
            </a:r>
            <a:endParaRPr b="0" lang="en-US" sz="5400" spc="-1" strike="noStrike">
              <a:latin typeface="Arial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571320" y="2071800"/>
            <a:ext cx="8214120" cy="3682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Розташування світлотіні на кулі залежно від місцезнаходження джерела світла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9" name="Picture 2" descr=""/>
          <p:cNvPicPr/>
          <p:nvPr/>
        </p:nvPicPr>
        <p:blipFill>
          <a:blip r:embed="rId1"/>
          <a:stretch/>
        </p:blipFill>
        <p:spPr>
          <a:xfrm>
            <a:off x="1643040" y="1928880"/>
            <a:ext cx="5806440" cy="452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Штрих – це лінія, риска, яку   виконують одним рухом руки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1571760" y="1714320"/>
            <a:ext cx="6285600" cy="471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Залежно від натиску олівця штрих стає темним або світлим</a:t>
            </a:r>
            <a:br/>
            <a:endParaRPr b="0" lang="en-US" sz="4400" spc="-1" strike="noStrike">
              <a:latin typeface="Arial"/>
            </a:endParaRPr>
          </a:p>
        </p:txBody>
      </p:sp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285840" y="1928880"/>
            <a:ext cx="3275640" cy="2142000"/>
          </a:xfrm>
          <a:prstGeom prst="rect">
            <a:avLst/>
          </a:prstGeom>
          <a:ln w="9525">
            <a:noFill/>
          </a:ln>
        </p:spPr>
      </p:pic>
      <p:pic>
        <p:nvPicPr>
          <p:cNvPr id="164" name="Рисунок 4" descr=""/>
          <p:cNvPicPr/>
          <p:nvPr/>
        </p:nvPicPr>
        <p:blipFill>
          <a:blip r:embed="rId2"/>
          <a:stretch/>
        </p:blipFill>
        <p:spPr>
          <a:xfrm>
            <a:off x="3786120" y="3000240"/>
            <a:ext cx="5142600" cy="3618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Особливості техніки штриха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rcRect l="0" t="0" r="870" b="4357"/>
          <a:stretch/>
        </p:blipFill>
        <p:spPr>
          <a:xfrm>
            <a:off x="432360" y="2224080"/>
            <a:ext cx="8210520" cy="3132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uk-UA" sz="4000" spc="-1" strike="noStrike">
                <a:solidFill>
                  <a:srgbClr val="ffffff"/>
                </a:solidFill>
                <a:latin typeface="Calibri"/>
                <a:ea typeface="DejaVu Sans"/>
              </a:rPr>
              <a:t>Штрихи можуть йти по вертикалі, горизонталі, діагоналі або ж переплітатися між собою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rcRect l="0" t="42515" r="24420" b="0"/>
          <a:stretch/>
        </p:blipFill>
        <p:spPr>
          <a:xfrm>
            <a:off x="428760" y="2143080"/>
            <a:ext cx="3817440" cy="4356720"/>
          </a:xfrm>
          <a:prstGeom prst="rect">
            <a:avLst/>
          </a:prstGeom>
          <a:ln w="9525">
            <a:noFill/>
          </a:ln>
        </p:spPr>
      </p:pic>
      <p:pic>
        <p:nvPicPr>
          <p:cNvPr id="169" name="Picture 1" descr=""/>
          <p:cNvPicPr/>
          <p:nvPr/>
        </p:nvPicPr>
        <p:blipFill>
          <a:blip r:embed="rId2"/>
          <a:stretch/>
        </p:blipFill>
        <p:spPr>
          <a:xfrm>
            <a:off x="4857840" y="2143080"/>
            <a:ext cx="3838680" cy="428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Штрихи мають повторювати форму предмета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785880" y="4000680"/>
            <a:ext cx="7714080" cy="2532600"/>
          </a:xfrm>
          <a:prstGeom prst="rect">
            <a:avLst/>
          </a:prstGeom>
          <a:ln w="9525">
            <a:noFill/>
          </a:ln>
        </p:spPr>
      </p:pic>
      <p:pic>
        <p:nvPicPr>
          <p:cNvPr id="172" name="Picture 2" descr=""/>
          <p:cNvPicPr/>
          <p:nvPr/>
        </p:nvPicPr>
        <p:blipFill>
          <a:blip r:embed="rId2"/>
          <a:stretch/>
        </p:blipFill>
        <p:spPr>
          <a:xfrm>
            <a:off x="785880" y="1643040"/>
            <a:ext cx="7714080" cy="1992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Назвіть градації світлотіні на кулі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4" name="Содержимое 3" descr=""/>
          <p:cNvPicPr/>
          <p:nvPr/>
        </p:nvPicPr>
        <p:blipFill>
          <a:blip r:embed="rId1"/>
          <a:stretch/>
        </p:blipFill>
        <p:spPr>
          <a:xfrm>
            <a:off x="1143000" y="1714320"/>
            <a:ext cx="6999840" cy="4713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Application>LibreOffice/7.0.1.2$Windows_x86 LibreOffice_project/7cbcfc562f6eb6708b5ff7d7397325de9e764452</Application>
  <Words>417</Words>
  <Paragraphs>50</Paragraphs>
  <Company>MultiDVD Team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2015-09-15T17:45:40Z</dcterms:created>
  <dc:creator>ВАЛЯ</dc:creator>
  <dc:description/>
  <dc:language>en-US</dc:language>
  <cp:lastModifiedBy/>
  <dcterms:modified xsi:type="dcterms:W3CDTF">2021-10-27T13:28:17Z</dcterms:modified>
  <cp:revision>56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MultiDVD Team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