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Libre Franklin Medium" panose="020B060402020202020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Corsiva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Z7QMmiLEsMLYQDyPjKtN9zeMP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9967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2" name="Google Shape;22;p1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23;p17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7" name="Google Shape;37;p19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9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9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sz="4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66" name="Google Shape;66;p23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sz="2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9" name="Google Shape;79;p25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rm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25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2743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Google Shape;82;p25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Google Shape;7;p16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DA48C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8;p16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p16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sz="4300" b="0" i="0" u="none" strike="noStrike" cap="non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5" name="Google Shape;15;p16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4%D0%B0%D0%B9%D0%BB:Khotyn_fortress_7.jpg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3276600" y="1752600"/>
            <a:ext cx="55626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25519"/>
              </a:buClr>
              <a:buSzPts val="3870"/>
              <a:buFont typeface="Libre Franklin Medium"/>
              <a:buNone/>
            </a:pPr>
            <a:r>
              <a:rPr lang="uk-UA" sz="3870" b="1">
                <a:solidFill>
                  <a:srgbClr val="42551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Перевір себе</a:t>
            </a:r>
            <a:br>
              <a:rPr lang="uk-UA" sz="3870" b="1">
                <a:solidFill>
                  <a:srgbClr val="42551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uk-UA" sz="3870" b="1">
                <a:solidFill>
                  <a:srgbClr val="42551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Вітчизняні пам'ятки мистецтва Середньовіччя</a:t>
            </a:r>
            <a:endParaRPr sz="3870" b="1">
              <a:solidFill>
                <a:srgbClr val="42551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3276600" y="4648200"/>
            <a:ext cx="4038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7432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12"/>
              <a:buNone/>
            </a:pPr>
            <a:endParaRPr sz="2015" b="1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27432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12"/>
              <a:buNone/>
            </a:pPr>
            <a:endParaRPr sz="2015"/>
          </a:p>
        </p:txBody>
      </p:sp>
      <p:pic>
        <p:nvPicPr>
          <p:cNvPr id="102" name="Google Shape;102;p1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0"/>
            <a:ext cx="6019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4">
            <a:alphaModFix/>
          </a:blip>
          <a:srcRect l="2408" t="481" r="6939" b="11485"/>
          <a:stretch/>
        </p:blipFill>
        <p:spPr>
          <a:xfrm>
            <a:off x="0" y="0"/>
            <a:ext cx="3124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4191000"/>
            <a:ext cx="15525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25519"/>
              </a:buClr>
              <a:buSzPts val="3959"/>
              <a:buFont typeface="Comic Sans MS"/>
              <a:buNone/>
            </a:pPr>
            <a:r>
              <a:rPr lang="uk-UA" sz="3959" b="1">
                <a:solidFill>
                  <a:srgbClr val="425519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Шедеври готичного стилю в українському мистецтві</a:t>
            </a:r>
            <a:endParaRPr sz="3870">
              <a:solidFill>
                <a:srgbClr val="425519"/>
              </a:solidFill>
            </a:endParaRPr>
          </a:p>
        </p:txBody>
      </p:sp>
      <p:sp>
        <p:nvSpPr>
          <p:cNvPr id="179" name="Google Shape;179;p10"/>
          <p:cNvSpPr txBox="1">
            <a:spLocks noGrp="1"/>
          </p:cNvSpPr>
          <p:nvPr>
            <p:ph type="body" idx="1"/>
          </p:nvPr>
        </p:nvSpPr>
        <p:spPr>
          <a:xfrm>
            <a:off x="1600200" y="1600200"/>
            <a:ext cx="733348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Comic Sans MS"/>
                <a:ea typeface="Comic Sans MS"/>
                <a:cs typeface="Comic Sans MS"/>
                <a:sym typeface="Comic Sans MS"/>
              </a:rPr>
              <a:t>Готична архітектура з'явилася на: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Comic Sans MS"/>
                <a:ea typeface="Comic Sans MS"/>
                <a:cs typeface="Comic Sans MS"/>
                <a:sym typeface="Comic Sans MS"/>
              </a:rPr>
              <a:t>а)заході України;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Comic Sans MS"/>
                <a:ea typeface="Comic Sans MS"/>
                <a:cs typeface="Comic Sans MS"/>
                <a:sym typeface="Comic Sans MS"/>
              </a:rPr>
              <a:t>б)півдні України;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Comic Sans MS"/>
                <a:ea typeface="Comic Sans MS"/>
                <a:cs typeface="Comic Sans MS"/>
                <a:sym typeface="Comic Sans MS"/>
              </a:rPr>
              <a:t>в) сході України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Правильна відповідь:а).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endParaRPr sz="2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180" name="Google Shape;180;p10" descr="ÐÐ¾Ð²âÑÐ·Ð°Ð½Ðµ Ð·Ð¾Ð±ÑÐ°Ð¶ÐµÐ½Ð½Ñ"/>
          <p:cNvPicPr preferRelativeResize="0"/>
          <p:nvPr/>
        </p:nvPicPr>
        <p:blipFill rotWithShape="1">
          <a:blip r:embed="rId3">
            <a:alphaModFix/>
          </a:blip>
          <a:srcRect l="74806" t="4614" r="5442" b="9823"/>
          <a:stretch/>
        </p:blipFill>
        <p:spPr>
          <a:xfrm>
            <a:off x="0" y="0"/>
            <a:ext cx="1209675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 descr="ÐÐ¾Ð²âÑÐ·Ð°Ð½Ðµ Ð·Ð¾Ð±ÑÐ°Ð¶ÐµÐ½Ð½Ñ"/>
          <p:cNvPicPr preferRelativeResize="0"/>
          <p:nvPr/>
        </p:nvPicPr>
        <p:blipFill rotWithShape="1">
          <a:blip r:embed="rId4">
            <a:alphaModFix/>
          </a:blip>
          <a:srcRect t="74481" r="1250"/>
          <a:stretch/>
        </p:blipFill>
        <p:spPr>
          <a:xfrm>
            <a:off x="1143000" y="5479471"/>
            <a:ext cx="8001000" cy="1378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562088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omic Sans MS"/>
              <a:buNone/>
            </a:pPr>
            <a:r>
              <a:rPr lang="uk-UA" sz="36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Найвагомішу роль у поширені готичного стилю в церковній архітектурі відіграв</a:t>
            </a:r>
            <a:endParaRPr sz="3600" b="1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7" name="Google Shape;187;p11" descr="ÐÐ¾Ð²âÑÐ·Ð°Ð½Ðµ Ð·Ð¾Ð±ÑÐ°Ð¶ÐµÐ½Ð½Ñ"/>
          <p:cNvPicPr preferRelativeResize="0"/>
          <p:nvPr/>
        </p:nvPicPr>
        <p:blipFill rotWithShape="1">
          <a:blip r:embed="rId3">
            <a:alphaModFix/>
          </a:blip>
          <a:srcRect l="74806" t="4614" r="5442" b="9823"/>
          <a:stretch/>
        </p:blipFill>
        <p:spPr>
          <a:xfrm>
            <a:off x="0" y="0"/>
            <a:ext cx="1209675" cy="68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1676400" y="2438400"/>
            <a:ext cx="7257288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latin typeface="Comic Sans MS"/>
                <a:ea typeface="Comic Sans MS"/>
                <a:cs typeface="Comic Sans MS"/>
                <a:sym typeface="Comic Sans MS"/>
              </a:rPr>
              <a:t>а) Львів;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latin typeface="Comic Sans MS"/>
                <a:ea typeface="Comic Sans MS"/>
                <a:cs typeface="Comic Sans MS"/>
                <a:sym typeface="Comic Sans MS"/>
              </a:rPr>
              <a:t>б) Хуст;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latin typeface="Comic Sans MS"/>
                <a:ea typeface="Comic Sans MS"/>
                <a:cs typeface="Comic Sans MS"/>
                <a:sym typeface="Comic Sans MS"/>
              </a:rPr>
              <a:t>в)Берегове;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latin typeface="Comic Sans MS"/>
                <a:ea typeface="Comic Sans MS"/>
                <a:cs typeface="Comic Sans MS"/>
                <a:sym typeface="Comic Sans MS"/>
              </a:rPr>
              <a:t>г) Рогатин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Правильна відповідь:а).</a:t>
            </a:r>
            <a:endParaRPr b="1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9" name="Google Shape;189;p11" descr="ÐÐ¾Ð²âÑÐ·Ð°Ð½Ðµ Ð·Ð¾Ð±ÑÐ°Ð¶ÐµÐ½Ð½Ñ"/>
          <p:cNvPicPr preferRelativeResize="0"/>
          <p:nvPr/>
        </p:nvPicPr>
        <p:blipFill rotWithShape="1">
          <a:blip r:embed="rId4">
            <a:alphaModFix/>
          </a:blip>
          <a:srcRect t="74481" r="1250"/>
          <a:stretch/>
        </p:blipFill>
        <p:spPr>
          <a:xfrm>
            <a:off x="1143000" y="5479471"/>
            <a:ext cx="8001000" cy="1378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2D46"/>
              </a:buClr>
              <a:buSzPts val="3870"/>
              <a:buFont typeface="Comic Sans MS"/>
              <a:buNone/>
            </a:pPr>
            <a:r>
              <a:rPr lang="uk-UA" sz="3870" b="1">
                <a:solidFill>
                  <a:srgbClr val="232D4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Найдавніша готична пам'ятка архітектури України </a:t>
            </a:r>
            <a:endParaRPr sz="3870" b="1">
              <a:solidFill>
                <a:srgbClr val="232D4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5" name="Google Shape;195;p12"/>
          <p:cNvSpPr txBox="1">
            <a:spLocks noGrp="1"/>
          </p:cNvSpPr>
          <p:nvPr>
            <p:ph type="body" idx="1"/>
          </p:nvPr>
        </p:nvSpPr>
        <p:spPr>
          <a:xfrm>
            <a:off x="1219200" y="1905000"/>
            <a:ext cx="6324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Comic Sans MS"/>
                <a:ea typeface="Comic Sans MS"/>
                <a:cs typeface="Comic Sans MS"/>
                <a:sym typeface="Comic Sans MS"/>
              </a:rPr>
              <a:t>а)церква Св. Миколи Чудотворця;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Comic Sans MS"/>
                <a:ea typeface="Comic Sans MS"/>
                <a:cs typeface="Comic Sans MS"/>
                <a:sym typeface="Comic Sans MS"/>
              </a:rPr>
              <a:t>б)церква Св. Єлизавети;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Comic Sans MS"/>
                <a:ea typeface="Comic Sans MS"/>
                <a:cs typeface="Comic Sans MS"/>
                <a:sym typeface="Comic Sans MS"/>
              </a:rPr>
              <a:t>в)Латинський катедральний собор;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Comic Sans MS"/>
                <a:ea typeface="Comic Sans MS"/>
                <a:cs typeface="Comic Sans MS"/>
                <a:sym typeface="Comic Sans MS"/>
              </a:rPr>
              <a:t>г) церква Різдва Богородиці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solidFill>
                  <a:srgbClr val="232D4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Правильна відповідь:в).</a:t>
            </a:r>
            <a:endParaRPr sz="2800" b="1">
              <a:solidFill>
                <a:srgbClr val="232D4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6" name="Google Shape;196;p12" descr="ÐÐ¾Ð²âÑÐ·Ð°Ð½Ðµ Ð·Ð¾Ð±ÑÐ°Ð¶ÐµÐ½Ð½Ñ"/>
          <p:cNvPicPr preferRelativeResize="0"/>
          <p:nvPr/>
        </p:nvPicPr>
        <p:blipFill rotWithShape="1">
          <a:blip r:embed="rId3">
            <a:alphaModFix/>
          </a:blip>
          <a:srcRect l="74806" t="4614" r="5442" b="9823"/>
          <a:stretch/>
        </p:blipFill>
        <p:spPr>
          <a:xfrm>
            <a:off x="0" y="0"/>
            <a:ext cx="1209675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 descr="ÐÐ¾Ð²âÑÐ·Ð°Ð½Ðµ Ð·Ð¾Ð±ÑÐ°Ð¶ÐµÐ½Ð½Ñ"/>
          <p:cNvPicPr preferRelativeResize="0"/>
          <p:nvPr/>
        </p:nvPicPr>
        <p:blipFill rotWithShape="1">
          <a:blip r:embed="rId4">
            <a:alphaModFix/>
          </a:blip>
          <a:srcRect t="74481" r="1250"/>
          <a:stretch/>
        </p:blipFill>
        <p:spPr>
          <a:xfrm>
            <a:off x="1143000" y="5479471"/>
            <a:ext cx="8001000" cy="137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 descr="Латинський катедральний собор Львів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3581400"/>
            <a:ext cx="2590800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7257288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2D46"/>
              </a:buClr>
              <a:buSzPts val="3200"/>
              <a:buFont typeface="Comic Sans MS"/>
              <a:buNone/>
            </a:pPr>
            <a:r>
              <a:rPr lang="uk-UA" sz="3200" b="1">
                <a:solidFill>
                  <a:srgbClr val="232D46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Найбільше мурованих костелів збереглося на:</a:t>
            </a:r>
            <a:endParaRPr sz="3200" b="1">
              <a:solidFill>
                <a:srgbClr val="232D4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" name="Google Shape;204;p13"/>
          <p:cNvSpPr txBox="1">
            <a:spLocks noGrp="1"/>
          </p:cNvSpPr>
          <p:nvPr>
            <p:ph type="body" idx="1"/>
          </p:nvPr>
        </p:nvSpPr>
        <p:spPr>
          <a:xfrm>
            <a:off x="1676400" y="1981200"/>
            <a:ext cx="7257288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sz="2400" b="1">
                <a:latin typeface="Comic Sans MS"/>
                <a:ea typeface="Comic Sans MS"/>
                <a:cs typeface="Comic Sans MS"/>
                <a:sym typeface="Comic Sans MS"/>
              </a:rPr>
              <a:t>а) Вінниччині;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 b="1">
                <a:latin typeface="Comic Sans MS"/>
                <a:ea typeface="Comic Sans MS"/>
                <a:cs typeface="Comic Sans MS"/>
                <a:sym typeface="Comic Sans MS"/>
              </a:rPr>
              <a:t>б) Київщині;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 b="1">
                <a:latin typeface="Comic Sans MS"/>
                <a:ea typeface="Comic Sans MS"/>
                <a:cs typeface="Comic Sans MS"/>
                <a:sym typeface="Comic Sans MS"/>
              </a:rPr>
              <a:t>в) Закарпатті;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 b="1">
                <a:latin typeface="Comic Sans MS"/>
                <a:ea typeface="Comic Sans MS"/>
                <a:cs typeface="Comic Sans MS"/>
                <a:sym typeface="Comic Sans MS"/>
              </a:rPr>
              <a:t>г) Поліссі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 b="1">
                <a:solidFill>
                  <a:srgbClr val="232D46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Правильна відповідь:в).</a:t>
            </a:r>
            <a:endParaRPr sz="2400" b="1">
              <a:solidFill>
                <a:srgbClr val="232D4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5" name="Google Shape;205;p13" descr="ÐÐ¾Ð²âÑÐ·Ð°Ð½Ðµ Ð·Ð¾Ð±ÑÐ°Ð¶ÐµÐ½Ð½Ñ"/>
          <p:cNvPicPr preferRelativeResize="0"/>
          <p:nvPr/>
        </p:nvPicPr>
        <p:blipFill rotWithShape="1">
          <a:blip r:embed="rId3">
            <a:alphaModFix/>
          </a:blip>
          <a:srcRect l="74806" t="4614" r="5442" b="9823"/>
          <a:stretch/>
        </p:blipFill>
        <p:spPr>
          <a:xfrm>
            <a:off x="0" y="0"/>
            <a:ext cx="1209675" cy="68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 descr="ÐÐ¾Ð²âÑÐ·Ð°Ð½Ðµ Ð·Ð¾Ð±ÑÐ°Ð¶ÐµÐ½Ð½Ñ"/>
          <p:cNvPicPr preferRelativeResize="0"/>
          <p:nvPr/>
        </p:nvPicPr>
        <p:blipFill rotWithShape="1">
          <a:blip r:embed="rId4">
            <a:alphaModFix/>
          </a:blip>
          <a:srcRect t="74481" r="1250"/>
          <a:stretch/>
        </p:blipFill>
        <p:spPr>
          <a:xfrm>
            <a:off x="1143000" y="5479471"/>
            <a:ext cx="8001000" cy="1378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 descr="камян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0" y="3200400"/>
            <a:ext cx="1295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 descr="львів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2800" y="3200400"/>
            <a:ext cx="152400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3810000" y="457200"/>
            <a:ext cx="5123688" cy="96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Arial Black"/>
              <a:buNone/>
            </a:pPr>
            <a:r>
              <a:rPr lang="uk-UA" b="1">
                <a:latin typeface="Arial Black"/>
                <a:ea typeface="Arial Black"/>
                <a:cs typeface="Arial Black"/>
                <a:sym typeface="Arial Black"/>
              </a:rPr>
              <a:t>Підсумки</a:t>
            </a:r>
            <a:endParaRPr b="1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3048000" y="1524000"/>
            <a:ext cx="6096000" cy="3810000"/>
          </a:xfrm>
          <a:prstGeom prst="rect">
            <a:avLst/>
          </a:prstGeom>
          <a:gradFill>
            <a:gsLst>
              <a:gs pos="0">
                <a:srgbClr val="FFE9AF"/>
              </a:gs>
              <a:gs pos="50000">
                <a:srgbClr val="FFE59B"/>
              </a:gs>
              <a:gs pos="97000">
                <a:srgbClr val="FFE27A"/>
              </a:gs>
              <a:gs pos="100000">
                <a:srgbClr val="FFE26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b="1">
              <a:solidFill>
                <a:srgbClr val="515151"/>
              </a:solidFill>
            </a:endParaRPr>
          </a:p>
          <a:p>
            <a:pPr marL="365760" lvl="0" indent="-28346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b="1">
              <a:solidFill>
                <a:srgbClr val="515151"/>
              </a:solidFill>
            </a:endParaRPr>
          </a:p>
          <a:p>
            <a:pPr marL="365760" lvl="0" indent="-28346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solidFill>
                  <a:srgbClr val="425519"/>
                </a:solidFill>
                <a:latin typeface="Arial Black"/>
                <a:ea typeface="Arial Black"/>
                <a:cs typeface="Arial Black"/>
                <a:sym typeface="Arial Black"/>
              </a:rPr>
              <a:t>Бажаю приємних зустрічей із прекрасним</a:t>
            </a:r>
            <a:r>
              <a:rPr lang="uk-UA" b="1">
                <a:solidFill>
                  <a:srgbClr val="425519"/>
                </a:solidFill>
                <a:latin typeface="Gill Sans"/>
                <a:ea typeface="Gill Sans"/>
                <a:cs typeface="Gill Sans"/>
                <a:sym typeface="Gill Sans"/>
              </a:rPr>
              <a:t>!</a:t>
            </a:r>
            <a:endParaRPr b="1">
              <a:solidFill>
                <a:srgbClr val="425519"/>
              </a:solidFill>
            </a:endParaRPr>
          </a:p>
        </p:txBody>
      </p:sp>
      <p:pic>
        <p:nvPicPr>
          <p:cNvPr id="215" name="Google Shape;215;p14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3">
            <a:alphaModFix/>
          </a:blip>
          <a:srcRect l="2408" t="481" r="6939" b="11485"/>
          <a:stretch/>
        </p:blipFill>
        <p:spPr>
          <a:xfrm>
            <a:off x="0" y="0"/>
            <a:ext cx="3124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 descr="ÐÐ¾Ð²âÑÐ·Ð°Ð½Ðµ Ð·Ð¾Ð±ÑÐ°Ð¶ÐµÐ½Ð½Ñ"/>
          <p:cNvPicPr preferRelativeResize="0"/>
          <p:nvPr/>
        </p:nvPicPr>
        <p:blipFill rotWithShape="1">
          <a:blip r:embed="rId4">
            <a:alphaModFix/>
          </a:blip>
          <a:srcRect t="74481" r="1250"/>
          <a:stretch/>
        </p:blipFill>
        <p:spPr>
          <a:xfrm>
            <a:off x="3124200" y="5410200"/>
            <a:ext cx="60198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5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title"/>
          </p:nvPr>
        </p:nvSpPr>
        <p:spPr>
          <a:xfrm>
            <a:off x="2590800" y="381000"/>
            <a:ext cx="5943600" cy="103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Gill Sans"/>
              <a:buNone/>
            </a:pPr>
            <a:r>
              <a:rPr lang="uk-UA" sz="2800" b="1">
                <a:solidFill>
                  <a:srgbClr val="002060"/>
                </a:solidFill>
              </a:rPr>
              <a:t>С</a:t>
            </a:r>
            <a:r>
              <a:rPr lang="uk-UA" sz="28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писок використаних джерел:</a:t>
            </a:r>
            <a:br>
              <a:rPr lang="uk-UA" sz="28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uk-UA" sz="2800" b="1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література</a:t>
            </a:r>
            <a:endParaRPr sz="2800" b="1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2" name="Google Shape;222;p15"/>
          <p:cNvSpPr txBox="1">
            <a:spLocks noGrp="1"/>
          </p:cNvSpPr>
          <p:nvPr>
            <p:ph type="body" idx="1"/>
          </p:nvPr>
        </p:nvSpPr>
        <p:spPr>
          <a:xfrm>
            <a:off x="3048000" y="1524000"/>
            <a:ext cx="5885688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Font typeface="Arial"/>
              <a:buChar char="•"/>
            </a:pPr>
            <a:r>
              <a:rPr lang="uk-UA" b="1"/>
              <a:t>  </a:t>
            </a:r>
            <a:r>
              <a:rPr lang="uk-UA" sz="1800" b="1"/>
              <a:t>НАВЧАЛЬНА ПРОГРАМА</a:t>
            </a:r>
            <a:r>
              <a:rPr lang="uk-UA" sz="1800"/>
              <a:t> </a:t>
            </a:r>
            <a:r>
              <a:rPr lang="uk-UA" sz="1800" b="1" i="1"/>
              <a:t>для </a:t>
            </a:r>
            <a:r>
              <a:rPr lang="uk-UA" sz="1800"/>
              <a:t>для закладів загальної середньої освіти </a:t>
            </a:r>
            <a:r>
              <a:rPr lang="uk-UA" sz="1800" b="1"/>
              <a:t>«Мистецтво для 5- 9 класів»</a:t>
            </a:r>
            <a:r>
              <a:rPr lang="uk-UA" sz="1800"/>
              <a:t>  (авт. Л.Масол, О.Коваленко, Г.Соцька, Г.Кузьменко, Ж.Марчук, О.Константинова, Л.Паньків, І. Гринчук, Н.Новікова, Н.Овіннікова), </a:t>
            </a:r>
            <a:r>
              <a:rPr lang="uk-UA" sz="1800" i="1"/>
              <a:t>наказ  Міністерства освіти і науки України від 07.06.2017 №804</a:t>
            </a:r>
            <a:endParaRPr sz="1800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</a:pPr>
            <a:r>
              <a:rPr lang="uk-UA" sz="1800" b="1"/>
              <a:t>Кондратова Л.Г.Мистецтво: підручник для 8 кл</a:t>
            </a:r>
            <a:r>
              <a:rPr lang="uk-UA" sz="1800"/>
              <a:t>.загальноосвітніх навч.закл/Л.Г.Кондратова.-Тернопіль:Навчальна книга-Богдан,2016.-288с.:іл.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solidFill>
                  <a:srgbClr val="002060"/>
                </a:solidFill>
              </a:rPr>
              <a:t>                       інтернет – ресурси</a:t>
            </a:r>
            <a:endParaRPr sz="1800">
              <a:solidFill>
                <a:srgbClr val="002060"/>
              </a:solidFill>
            </a:endParaRPr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</a:pPr>
            <a:r>
              <a:rPr lang="uk-UA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uk-UA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https://www.google.com.ua/search</a:t>
            </a:r>
            <a:endParaRPr sz="1800" b="1"/>
          </a:p>
        </p:txBody>
      </p:sp>
      <p:pic>
        <p:nvPicPr>
          <p:cNvPr id="223" name="Google Shape;223;p15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3">
            <a:alphaModFix/>
          </a:blip>
          <a:srcRect l="13440" t="4254" r="19893" b="10948"/>
          <a:stretch/>
        </p:blipFill>
        <p:spPr>
          <a:xfrm>
            <a:off x="0" y="0"/>
            <a:ext cx="2514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2667000" y="304800"/>
            <a:ext cx="6266688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Libre Franklin Medium"/>
              <a:buNone/>
            </a:pPr>
            <a:r>
              <a:rPr lang="uk-UA" sz="3600" b="1">
                <a:solidFill>
                  <a:srgbClr val="FF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Візантійський стиль в українському мистецтві</a:t>
            </a:r>
            <a:endParaRPr sz="3600" b="1">
              <a:solidFill>
                <a:srgbClr val="FF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2667000" y="1524000"/>
            <a:ext cx="6266688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Що було запозичене у Візантії: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Libre Franklin Medium"/>
                <a:ea typeface="Libre Franklin Medium"/>
                <a:cs typeface="Libre Franklin Medium"/>
                <a:sym typeface="Libre Franklin Medium"/>
              </a:rPr>
              <a:t>а)богослужебні книги;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Libre Franklin Medium"/>
                <a:ea typeface="Libre Franklin Medium"/>
                <a:cs typeface="Libre Franklin Medium"/>
                <a:sym typeface="Libre Franklin Medium"/>
              </a:rPr>
              <a:t> б)предмети християнського культу;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Libre Franklin Medium"/>
                <a:ea typeface="Libre Franklin Medium"/>
                <a:cs typeface="Libre Franklin Medium"/>
                <a:sym typeface="Libre Franklin Medium"/>
              </a:rPr>
              <a:t>в)церковний спів;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Libre Franklin Medium"/>
                <a:ea typeface="Libre Franklin Medium"/>
                <a:cs typeface="Libre Franklin Medium"/>
                <a:sym typeface="Libre Franklin Medium"/>
              </a:rPr>
              <a:t> г)декоративний розпис посуду з обпаленої глини;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Libre Franklin Medium"/>
                <a:ea typeface="Libre Franklin Medium"/>
                <a:cs typeface="Libre Franklin Medium"/>
                <a:sym typeface="Libre Franklin Medium"/>
              </a:rPr>
              <a:t> д)камерні театральні вистави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Правильна відповідь:а),б),в).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111" name="Google Shape;111;p2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3">
            <a:alphaModFix/>
          </a:blip>
          <a:srcRect l="13440" t="4254" r="19893" b="10948"/>
          <a:stretch/>
        </p:blipFill>
        <p:spPr>
          <a:xfrm>
            <a:off x="0" y="0"/>
            <a:ext cx="2514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2895600" y="274638"/>
            <a:ext cx="6038088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Libre Franklin Medium"/>
              <a:buNone/>
            </a:pPr>
            <a:r>
              <a:rPr lang="uk-UA" sz="3200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Найдавніша церква України, що збереглася лише у фундаменті:</a:t>
            </a:r>
            <a:endParaRPr sz="3200">
              <a:solidFill>
                <a:srgbClr val="C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2895600" y="1752600"/>
            <a:ext cx="6038088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Libre Franklin Medium"/>
                <a:ea typeface="Libre Franklin Medium"/>
                <a:cs typeface="Libre Franklin Medium"/>
                <a:sym typeface="Libre Franklin Medium"/>
              </a:rPr>
              <a:t>а) Кирилівська церква;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Libre Franklin Medium"/>
                <a:ea typeface="Libre Franklin Medium"/>
                <a:cs typeface="Libre Franklin Medium"/>
                <a:sym typeface="Libre Franklin Medium"/>
              </a:rPr>
              <a:t>б)Десятинна церква;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Libre Franklin Medium"/>
                <a:ea typeface="Libre Franklin Medium"/>
                <a:cs typeface="Libre Franklin Medium"/>
                <a:sym typeface="Libre Franklin Medium"/>
              </a:rPr>
              <a:t>в) церква Святого Пантелеймона;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latin typeface="Libre Franklin Medium"/>
                <a:ea typeface="Libre Franklin Medium"/>
                <a:cs typeface="Libre Franklin Medium"/>
                <a:sym typeface="Libre Franklin Medium"/>
              </a:rPr>
              <a:t>г)церква Різдва Богородиці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uk-UA" sz="2800" b="1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Правильна відповідь:б).</a:t>
            </a:r>
            <a:endParaRPr sz="2800" b="1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18" name="Google Shape;118;p3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3">
            <a:alphaModFix/>
          </a:blip>
          <a:srcRect l="13440" t="4254" r="19893" b="10948"/>
          <a:stretch/>
        </p:blipFill>
        <p:spPr>
          <a:xfrm>
            <a:off x="0" y="0"/>
            <a:ext cx="2514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 descr="Church of Tithes, Kiev, ruins in 182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4448175"/>
            <a:ext cx="186690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2667000" y="304800"/>
            <a:ext cx="6266688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Libre Franklin Medium"/>
              <a:buNone/>
            </a:pPr>
            <a:r>
              <a:rPr lang="uk-UA" sz="2800" b="1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Яка споруда у Києві є найкращим зразком візантійського стилю?</a:t>
            </a:r>
            <a:endParaRPr sz="2800" b="1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2590800" y="1524000"/>
            <a:ext cx="6342888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uk-UA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а) П'ятницька церква;</a:t>
            </a:r>
            <a:endParaRPr dirty="0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б) Покровська церква – фортеця;</a:t>
            </a:r>
            <a:endParaRPr dirty="0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в) Софійський собор</a:t>
            </a:r>
            <a:endParaRPr dirty="0"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Правильна відповідь:в).</a:t>
            </a:r>
            <a:endParaRPr dirty="0"/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 dirty="0"/>
          </a:p>
        </p:txBody>
      </p:sp>
      <p:pic>
        <p:nvPicPr>
          <p:cNvPr id="126" name="Google Shape;126;p4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3">
            <a:alphaModFix/>
          </a:blip>
          <a:srcRect l="13440" t="4254" r="19893" b="10948"/>
          <a:stretch/>
        </p:blipFill>
        <p:spPr>
          <a:xfrm>
            <a:off x="0" y="0"/>
            <a:ext cx="2514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Ð ÐµÐ·ÑÐ»ÑÑÐ°Ñ Ð¿Ð¾ÑÑÐºÑ Ð·Ð¾Ð±ÑÐ°Ð¶ÐµÐ½Ñ Ð·Ð° Ð·Ð°Ð¿Ð¸ÑÐ¾Ð¼ &quot;Ð¡Ð¾ÑÑÐ¹ÑÑÐºÐ¸Ð¹ ÑÐ¾Ð±Ð¾Ñ ÐºÐ¸ÑÐ²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4225159"/>
            <a:ext cx="4543480" cy="2299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2667000" y="274638"/>
            <a:ext cx="6266688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Libre Franklin Medium"/>
              <a:buNone/>
            </a:pPr>
            <a:r>
              <a:rPr lang="uk-UA" sz="3200" b="1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Кого запрошували із Візантії до Києва давньоруські князі?</a:t>
            </a:r>
            <a:endParaRPr sz="3200" b="1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2667000" y="2133600"/>
            <a:ext cx="626668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uk-UA" b="1"/>
              <a:t>а)архітекторів;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/>
              <a:t>б)акторів;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/>
              <a:t>в)поетів;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/>
              <a:t>г)художників;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solidFill>
                  <a:srgbClr val="002060"/>
                </a:solidFill>
              </a:rPr>
              <a:t>Правильна відповідь:а),г).</a:t>
            </a:r>
            <a:endParaRPr/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134" name="Google Shape;134;p5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3">
            <a:alphaModFix/>
          </a:blip>
          <a:srcRect l="13440" t="4254" r="19893" b="10948"/>
          <a:stretch/>
        </p:blipFill>
        <p:spPr>
          <a:xfrm>
            <a:off x="0" y="0"/>
            <a:ext cx="2514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2667000" y="274638"/>
            <a:ext cx="6266688" cy="124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Libre Franklin Medium"/>
              <a:buNone/>
            </a:pPr>
            <a:r>
              <a:rPr lang="uk-UA" sz="3200" b="1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Мотиви візантійської філософії відчутні у творчості:</a:t>
            </a:r>
            <a:endParaRPr sz="3200" b="1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2667000" y="1676400"/>
            <a:ext cx="626668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uk-UA" b="1"/>
              <a:t>а) Івана Котляревського;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/>
              <a:t>б) Григорія Сковороди;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/>
              <a:t>в) Тараса Шевченка;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uk-UA" b="1">
                <a:solidFill>
                  <a:srgbClr val="232D46"/>
                </a:solidFill>
              </a:rPr>
              <a:t>Правильна відповідь:б)</a:t>
            </a:r>
            <a:endParaRPr/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141" name="Google Shape;141;p6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3">
            <a:alphaModFix/>
          </a:blip>
          <a:srcRect l="13440" t="4254" r="19893" b="10948"/>
          <a:stretch/>
        </p:blipFill>
        <p:spPr>
          <a:xfrm>
            <a:off x="0" y="0"/>
            <a:ext cx="2514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 descr="Ð ÐµÐ·ÑÐ»ÑÑÐ°Ñ Ð¿Ð¾ÑÑÐºÑ Ð·Ð¾Ð±ÑÐ°Ð¶ÐµÐ½Ñ Ð·Ð° Ð·Ð°Ð¿Ð¸ÑÐ¾Ð¼ &quot;Ð¿Ð¾ÑÑÑÐµÑ Ð¡ÐºÐ¾Ð²Ð¾ÑÐ¾Ð´Ð¸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3962400"/>
            <a:ext cx="1719263" cy="22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72388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 Black"/>
              <a:buNone/>
            </a:pPr>
            <a:r>
              <a:rPr lang="uk-UA" sz="28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Шедеври романського стилю в українському мистецтві</a:t>
            </a:r>
            <a:endParaRPr sz="28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2209800" y="1905000"/>
            <a:ext cx="6934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     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Українські укріплення,палаци,церкви у ІХ-Х ст. будували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а)  з дерева;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б) з цегли;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в)з каменю;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г) з білого мармуру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Правильна відповідь:а).</a:t>
            </a:r>
            <a:endParaRPr/>
          </a:p>
          <a:p>
            <a:pPr marL="365760" lvl="0" indent="-1209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endParaRPr/>
          </a:p>
        </p:txBody>
      </p:sp>
      <p:pic>
        <p:nvPicPr>
          <p:cNvPr id="149" name="Google Shape;149;p7" descr="Ð ÐµÐ·ÑÐ»ÑÑÐ°Ñ Ð¿Ð¾ÑÑÐºÑ Ð·Ð¾Ð±ÑÐ°Ð¶ÐµÐ½Ñ Ð·Ð° Ð·Ð°Ð¿Ð¸ÑÐ¾Ð¼ &quot;ÑÐºÑÐ°ÑÐ½ÑÑÐºÑ Ð¾ÑÐ½Ð°Ð¼ÐµÐ½ÑÐ¸ Ð¡ÐµÑÐµÐ´Ð½ÑÐ¾Ð²ÑÑÑÑ&quot;"/>
          <p:cNvPicPr preferRelativeResize="0"/>
          <p:nvPr/>
        </p:nvPicPr>
        <p:blipFill rotWithShape="1">
          <a:blip r:embed="rId3">
            <a:alphaModFix/>
          </a:blip>
          <a:srcRect l="3266" t="4065" r="2955" b="81837"/>
          <a:stretch/>
        </p:blipFill>
        <p:spPr>
          <a:xfrm>
            <a:off x="1905000" y="5791200"/>
            <a:ext cx="72390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 descr="Ð ÐµÐ·ÑÐ»ÑÑÐ°Ñ Ð¿Ð¾ÑÑÐºÑ Ð·Ð¾Ð±ÑÐ°Ð¶ÐµÐ½Ñ Ð·Ð° Ð·Ð°Ð¿Ð¸ÑÐ¾Ð¼ &quot;ÑÐºÑÐ°ÑÐ½ÑÑÐºÑ Ð¾ÑÐ½Ð°Ð¼ÐµÐ½ÑÐ¸ Ð¡ÐµÑÐµÐ´Ð½ÑÐ¾Ð²ÑÑÑÑ&quot;"/>
          <p:cNvPicPr preferRelativeResize="0"/>
          <p:nvPr/>
        </p:nvPicPr>
        <p:blipFill rotWithShape="1">
          <a:blip r:embed="rId4">
            <a:alphaModFix/>
          </a:blip>
          <a:srcRect l="3732" t="4878" r="3742" b="8808"/>
          <a:stretch/>
        </p:blipFill>
        <p:spPr>
          <a:xfrm>
            <a:off x="1" y="3581400"/>
            <a:ext cx="1981199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7" descr="Ð ÐµÐ·ÑÐ»ÑÑÐ°Ñ Ð¿Ð¾ÑÑÐºÑ Ð·Ð¾Ð±ÑÐ°Ð¶ÐµÐ½Ñ Ð·Ð° Ð·Ð°Ð¿Ð¸ÑÐ¾Ð¼ &quot;ÑÐºÑÐ°ÑÐ½ÑÑÐºÑ Ð¾ÑÐ½Ð°Ð¼ÐµÐ½ÑÐ¸ Ð¡ÐµÑÐµÐ´Ð½ÑÐ¾Ð²ÑÑÑÑ&quot;"/>
          <p:cNvPicPr preferRelativeResize="0"/>
          <p:nvPr/>
        </p:nvPicPr>
        <p:blipFill rotWithShape="1">
          <a:blip r:embed="rId5">
            <a:alphaModFix/>
          </a:blip>
          <a:srcRect l="3732" t="4878" r="3742" b="8808"/>
          <a:stretch/>
        </p:blipFill>
        <p:spPr>
          <a:xfrm>
            <a:off x="0" y="0"/>
            <a:ext cx="1981199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76288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 Black"/>
              <a:buNone/>
            </a:pPr>
            <a:r>
              <a:rPr lang="uk-UA" sz="28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Автентичний український тип великих храмів ХІ-ХІІІст.</a:t>
            </a:r>
            <a:endParaRPr sz="2800" b="1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2667000" y="1752600"/>
            <a:ext cx="6266688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sz="2400" b="1">
                <a:latin typeface="Arial Black"/>
                <a:ea typeface="Arial Black"/>
                <a:cs typeface="Arial Black"/>
                <a:sym typeface="Arial Black"/>
              </a:rPr>
              <a:t>а)базиліки;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 b="1">
                <a:latin typeface="Arial Black"/>
                <a:ea typeface="Arial Black"/>
                <a:cs typeface="Arial Black"/>
                <a:sym typeface="Arial Black"/>
              </a:rPr>
              <a:t>б)тринавні церкви;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 b="1">
                <a:latin typeface="Arial Black"/>
                <a:ea typeface="Arial Black"/>
                <a:cs typeface="Arial Black"/>
                <a:sym typeface="Arial Black"/>
              </a:rPr>
              <a:t>в)центричні церкви;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 b="1">
                <a:latin typeface="Arial Black"/>
                <a:ea typeface="Arial Black"/>
                <a:cs typeface="Arial Black"/>
                <a:sym typeface="Arial Black"/>
              </a:rPr>
              <a:t>г)хрестово-купольні храми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Правильна відповідь:б).</a:t>
            </a:r>
            <a:endParaRPr sz="2400" b="1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58" name="Google Shape;158;p8" descr="Ð ÐµÐ·ÑÐ»ÑÑÐ°Ñ Ð¿Ð¾ÑÑÐºÑ Ð·Ð¾Ð±ÑÐ°Ð¶ÐµÐ½Ñ Ð·Ð° Ð·Ð°Ð¿Ð¸ÑÐ¾Ð¼ &quot;ÑÐºÑÐ°ÑÐ½ÑÑÐºÑ Ð¾ÑÐ½Ð°Ð¼ÐµÐ½ÑÐ¸ Ð¡ÐµÑÐµÐ´Ð½ÑÐ¾Ð²ÑÑÑÑ&quot;"/>
          <p:cNvPicPr preferRelativeResize="0"/>
          <p:nvPr/>
        </p:nvPicPr>
        <p:blipFill rotWithShape="1">
          <a:blip r:embed="rId3">
            <a:alphaModFix/>
          </a:blip>
          <a:srcRect l="3732" t="4878" r="3742" b="8808"/>
          <a:stretch/>
        </p:blipFill>
        <p:spPr>
          <a:xfrm>
            <a:off x="0" y="0"/>
            <a:ext cx="1981199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 descr="Ð ÐµÐ·ÑÐ»ÑÑÐ°Ñ Ð¿Ð¾ÑÑÐºÑ Ð·Ð¾Ð±ÑÐ°Ð¶ÐµÐ½Ñ Ð·Ð° Ð·Ð°Ð¿Ð¸ÑÐ¾Ð¼ &quot;ÑÐºÑÐ°ÑÐ½ÑÑÐºÑ Ð¾ÑÐ½Ð°Ð¼ÐµÐ½ÑÐ¸ Ð¡ÐµÑÐµÐ´Ð½ÑÐ¾Ð²ÑÑÑÑ&quot;"/>
          <p:cNvPicPr preferRelativeResize="0"/>
          <p:nvPr/>
        </p:nvPicPr>
        <p:blipFill rotWithShape="1">
          <a:blip r:embed="rId3">
            <a:alphaModFix/>
          </a:blip>
          <a:srcRect l="3732" t="4878" r="3742" b="8808"/>
          <a:stretch/>
        </p:blipFill>
        <p:spPr>
          <a:xfrm>
            <a:off x="0" y="3276600"/>
            <a:ext cx="1981199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 descr="Ð ÐµÐ·ÑÐ»ÑÑÐ°Ñ Ð¿Ð¾ÑÑÐºÑ Ð·Ð¾Ð±ÑÐ°Ð¶ÐµÐ½Ñ Ð·Ð° Ð·Ð°Ð¿Ð¸ÑÐ¾Ð¼ &quot;ÑÐºÑÐ°ÑÐ½ÑÑÐºÑ Ð¾ÑÐ½Ð°Ð¼ÐµÐ½ÑÐ¸ Ð¡ÐµÑÐµÐ´Ð½ÑÐ¾Ð²ÑÑÑÑ&quot;"/>
          <p:cNvPicPr preferRelativeResize="0"/>
          <p:nvPr/>
        </p:nvPicPr>
        <p:blipFill rotWithShape="1">
          <a:blip r:embed="rId4">
            <a:alphaModFix/>
          </a:blip>
          <a:srcRect l="3266" t="4065" r="2955" b="81837"/>
          <a:stretch/>
        </p:blipFill>
        <p:spPr>
          <a:xfrm>
            <a:off x="1905000" y="5791200"/>
            <a:ext cx="72390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 descr="Ð ÐµÐ·ÑÐ»ÑÑÐ°Ñ Ð¿Ð¾ÑÑÐºÑ Ð·Ð¾Ð±ÑÐ°Ð¶ÐµÐ½Ñ Ð·Ð° Ð·Ð°Ð¿Ð¸ÑÐ¾Ð¼ &quot;Ð¾ÑÐ½Ð°Ð¼ÐµÐ½Ñ ÐÐ¸ÑÐ²ÑÑÐºÐ¾Ñ Ð ÑÑÑ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4038600"/>
            <a:ext cx="15525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2819400" y="304800"/>
            <a:ext cx="6114288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 Black"/>
              <a:buNone/>
            </a:pPr>
            <a:r>
              <a:rPr lang="uk-UA" sz="3600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Українські споруди в романському стилі</a:t>
            </a:r>
            <a:endParaRPr sz="3600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7" name="Google Shape;167;p9"/>
          <p:cNvSpPr txBox="1">
            <a:spLocks noGrp="1"/>
          </p:cNvSpPr>
          <p:nvPr>
            <p:ph type="body" idx="1"/>
          </p:nvPr>
        </p:nvSpPr>
        <p:spPr>
          <a:xfrm>
            <a:off x="2286000" y="1752600"/>
            <a:ext cx="6647688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а) церква Святого Пантелеймона;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б)Кирилівська церква;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в)Покровська церква-фортеця;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г)Хотинська фортеця;</a:t>
            </a:r>
            <a:endParaRPr/>
          </a:p>
          <a:p>
            <a:pPr marL="365760" lvl="0" indent="-28346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uk-UA" sz="2400">
                <a:latin typeface="Arial Black"/>
                <a:ea typeface="Arial Black"/>
                <a:cs typeface="Arial Black"/>
                <a:sym typeface="Arial Black"/>
              </a:rPr>
              <a:t>Правильна відповідь:а),б),г).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8" name="Google Shape;168;p9" descr="Ð ÐµÐ·ÑÐ»ÑÑÐ°Ñ Ð¿Ð¾ÑÑÐºÑ Ð·Ð¾Ð±ÑÐ°Ð¶ÐµÐ½Ñ Ð·Ð° Ð·Ð°Ð¿Ð¸ÑÐ¾Ð¼ &quot;ÑÐºÑÐ°ÑÐ½ÑÑÐºÑ Ð¾ÑÐ½Ð°Ð¼ÐµÐ½ÑÐ¸ Ð¡ÐµÑÐµÐ´Ð½ÑÐ¾Ð²ÑÑÑÑ&quot;"/>
          <p:cNvPicPr preferRelativeResize="0"/>
          <p:nvPr/>
        </p:nvPicPr>
        <p:blipFill rotWithShape="1">
          <a:blip r:embed="rId3">
            <a:alphaModFix/>
          </a:blip>
          <a:srcRect l="3732" t="4878" r="3742" b="8808"/>
          <a:stretch/>
        </p:blipFill>
        <p:spPr>
          <a:xfrm>
            <a:off x="0" y="0"/>
            <a:ext cx="1981199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 descr="Ð ÐµÐ·ÑÐ»ÑÑÐ°Ñ Ð¿Ð¾ÑÑÐºÑ Ð·Ð¾Ð±ÑÐ°Ð¶ÐµÐ½Ñ Ð·Ð° Ð·Ð°Ð¿Ð¸ÑÐ¾Ð¼ &quot;ÑÐºÑÐ°ÑÐ½ÑÑÐºÑ Ð¾ÑÐ½Ð°Ð¼ÐµÐ½ÑÐ¸ Ð¡ÐµÑÐµÐ´Ð½ÑÐ¾Ð²ÑÑÑÑ&quot;"/>
          <p:cNvPicPr preferRelativeResize="0"/>
          <p:nvPr/>
        </p:nvPicPr>
        <p:blipFill rotWithShape="1">
          <a:blip r:embed="rId3">
            <a:alphaModFix/>
          </a:blip>
          <a:srcRect l="3732" t="4878" r="3742" b="8808"/>
          <a:stretch/>
        </p:blipFill>
        <p:spPr>
          <a:xfrm>
            <a:off x="0" y="3276600"/>
            <a:ext cx="1981199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 descr="Ð ÐµÐ·ÑÐ»ÑÑÐ°Ñ Ð¿Ð¾ÑÑÐºÑ Ð·Ð¾Ð±ÑÐ°Ð¶ÐµÐ½Ñ Ð·Ð° Ð·Ð°Ð¿Ð¸ÑÐ¾Ð¼ &quot;ÑÐºÑÐ°ÑÐ½ÑÑÐºÑ Ð¾ÑÐ½Ð°Ð¼ÐµÐ½ÑÐ¸ Ð¡ÐµÑÐµÐ´Ð½ÑÐ¾Ð²ÑÑÑÑ&quot;"/>
          <p:cNvPicPr preferRelativeResize="0"/>
          <p:nvPr/>
        </p:nvPicPr>
        <p:blipFill rotWithShape="1">
          <a:blip r:embed="rId4">
            <a:alphaModFix/>
          </a:blip>
          <a:srcRect l="3266" t="4065" r="2955" b="81837"/>
          <a:stretch/>
        </p:blipFill>
        <p:spPr>
          <a:xfrm>
            <a:off x="1905000" y="5791200"/>
            <a:ext cx="72390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 descr="200px-Церква_Святого_Пантелеймона_зхідний_фасад.jpg Галич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90800" y="4267200"/>
            <a:ext cx="12192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 descr="https://upload.wikimedia.org/wikipedia/commons/thumb/3/34/Khotyn_fortress_7.jpg/250px-Khotyn_fortress_7.jpg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3200" y="4191000"/>
            <a:ext cx="238125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 descr="Ð ÐµÐ·ÑÐ»ÑÑÐ°Ñ Ð¿Ð¾ÑÑÐºÑ Ð·Ð¾Ð±ÑÐ°Ð¶ÐµÐ½Ñ Ð·Ð° Ð·Ð°Ð¿Ð¸ÑÐ¾Ð¼ &quot;ÐºÐ¸ÑÐ¸Ð»ÑÐ²ÑÑÐºÐ° ÑÐµÑÐºÐ²Ð°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0" y="4267200"/>
            <a:ext cx="1266190" cy="148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Экран (4:3)</PresentationFormat>
  <Paragraphs>84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Libre Franklin Medium</vt:lpstr>
      <vt:lpstr>Times New Roman</vt:lpstr>
      <vt:lpstr>Arial Black</vt:lpstr>
      <vt:lpstr>Verdana</vt:lpstr>
      <vt:lpstr>Gill Sans</vt:lpstr>
      <vt:lpstr>Comic Sans MS</vt:lpstr>
      <vt:lpstr>Corsiva</vt:lpstr>
      <vt:lpstr>Noto Sans Symbols</vt:lpstr>
      <vt:lpstr>Солнцестояние</vt:lpstr>
      <vt:lpstr>Перевір себе Вітчизняні пам'ятки мистецтва Середньовіччя</vt:lpstr>
      <vt:lpstr>Візантійський стиль в українському мистецтві</vt:lpstr>
      <vt:lpstr>Найдавніша церква України, що збереглася лише у фундаменті:</vt:lpstr>
      <vt:lpstr>Яка споруда у Києві є найкращим зразком візантійського стилю?</vt:lpstr>
      <vt:lpstr>Кого запрошували із Візантії до Києва давньоруські князі?</vt:lpstr>
      <vt:lpstr>Мотиви візантійської філософії відчутні у творчості:</vt:lpstr>
      <vt:lpstr>Шедеври романського стилю в українському мистецтві</vt:lpstr>
      <vt:lpstr>Автентичний український тип великих храмів ХІ-ХІІІст.</vt:lpstr>
      <vt:lpstr>Українські споруди в романському стилі</vt:lpstr>
      <vt:lpstr>Шедеври готичного стилю в українському мистецтві</vt:lpstr>
      <vt:lpstr>Найвагомішу роль у поширені готичного стилю в церковній архітектурі відіграв</vt:lpstr>
      <vt:lpstr>Найдавніша готична пам'ятка архітектури України </vt:lpstr>
      <vt:lpstr>Найбільше мурованих костелів збереглося на:</vt:lpstr>
      <vt:lpstr>Підсумки</vt:lpstr>
      <vt:lpstr>Список використаних джерел: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Перевір себе Вітчизняні пам'ятки мистецтва Середньовіччя</dc:title>
  <cp:lastModifiedBy>ACER</cp:lastModifiedBy>
  <cp:revision>1</cp:revision>
  <dcterms:modified xsi:type="dcterms:W3CDTF">2021-11-19T04:26:43Z</dcterms:modified>
</cp:coreProperties>
</file>