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8" r:id="rId6"/>
    <p:sldId id="258" r:id="rId7"/>
    <p:sldId id="259" r:id="rId8"/>
    <p:sldId id="260" r:id="rId9"/>
    <p:sldId id="279" r:id="rId10"/>
    <p:sldId id="272" r:id="rId11"/>
    <p:sldId id="265" r:id="rId12"/>
    <p:sldId id="266" r:id="rId13"/>
    <p:sldId id="270" r:id="rId14"/>
    <p:sldId id="275" r:id="rId15"/>
    <p:sldId id="264" r:id="rId16"/>
    <p:sldId id="280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E52913-6ADC-41D8-B1BC-EF3F206938D5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B1578F-E69E-4F3F-A3F2-1533D44585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4;&#1050;&#1054;&#1051;&#1040;\&#1082;&#1086;&#1085;&#1089;&#1087;&#1077;&#1082;&#1090;&#1080;\7%20&#1082;&#1083;&#1072;&#1089;\&#1050;&#1086;&#1083;&#1086;%20&#1074;&#1087;&#1080;&#1089;&#1072;&#1085;&#1077;%20&#1090;&#1072;%20&#1086;&#1087;&#1080;&#1089;&#1072;&#1085;&#1077;\&#1050;&#1086;&#1083;&#1086;,%20&#1074;&#1087;&#1080;&#1089;%20&#1074;%20&#1090;&#1088;&#1080;&#1082;&#1091;&#1090;&#1085;&#1080;&#1082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4;&#1050;&#1054;&#1051;&#1040;\&#1082;&#1086;&#1085;&#1089;&#1087;&#1077;&#1082;&#1090;&#1080;\7%20&#1082;&#1083;&#1072;&#1089;\&#1050;&#1086;&#1083;&#1086;%20&#1074;&#1087;&#1080;&#1089;&#1072;&#1085;&#1077;%20&#1090;&#1072;%20&#1086;&#1087;&#1080;&#1089;&#1072;&#1085;&#1077;\&#1050;&#1086;&#1083;&#1086;,%20&#1086;&#1087;&#1080;&#1089;%20%20&#1085;&#1072;&#1074;&#1082;&#1086;&#1083;&#1086;%20&#1090;&#1088;&#1080;&#1082;&#1091;&#1090;&#1085;&#1080;&#1082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851648" cy="2214578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Описані і вписані кола</a:t>
            </a:r>
            <a:endParaRPr lang="uk-UA" sz="72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854696" cy="64294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Геометрія 7 клас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вписан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0937"/>
            <a:ext cx="390509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описане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687" y="3643315"/>
            <a:ext cx="358231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писан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6393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описане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0438"/>
            <a:ext cx="291623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описане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429000"/>
            <a:ext cx="31686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писане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73463"/>
            <a:ext cx="2700337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фф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844675"/>
            <a:ext cx="469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підпис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188913"/>
            <a:ext cx="455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635375" y="1125538"/>
            <a:ext cx="5105400" cy="739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Times New Roman" pitchFamily="18" charset="0"/>
              </a:rPr>
              <a:t>Центром вписаного у трикутник кола є точка перетину</a:t>
            </a:r>
          </a:p>
          <a:p>
            <a:r>
              <a:rPr lang="uk-UA" sz="1400" b="1" dirty="0">
                <a:latin typeface="Times New Roman" pitchFamily="18" charset="0"/>
              </a:rPr>
              <a:t>його бісектрис. Центр вписаного кола знаходиться всередині трикутника.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9388" y="2924175"/>
            <a:ext cx="8785225" cy="527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Times New Roman" pitchFamily="18" charset="0"/>
              </a:rPr>
              <a:t>Центром описаного навколо  трикутника кола є точка перетину серединних перпендикулярів, проведених до його сторін.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9388" y="6165850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Times New Roman" pitchFamily="18" charset="0"/>
              </a:rPr>
              <a:t>Гострокутний  трикутник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76600" y="6308725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Times New Roman" pitchFamily="18" charset="0"/>
              </a:rPr>
              <a:t>Прямокутний  трикутник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300788" y="6237288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Times New Roman" pitchFamily="18" charset="0"/>
              </a:rPr>
              <a:t>Тупокутний  трикутник</a:t>
            </a:r>
            <a:endParaRPr lang="ru-RU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/>
      <p:bldP spid="3085" grpId="0"/>
      <p:bldP spid="3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Тренувальні вправи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4032250" cy="1439863"/>
          </a:xfrm>
          <a:noFill/>
          <a:ln>
            <a:solidFill>
              <a:srgbClr val="99CC00"/>
            </a:solidFill>
          </a:ln>
        </p:spPr>
        <p:txBody>
          <a:bodyPr/>
          <a:lstStyle/>
          <a:p>
            <a:r>
              <a:rPr lang="uk-UA" sz="2000" dirty="0"/>
              <a:t>Знайдіть радіус кола, вписаного в рівносторонній трикутник, якщо висота трикутника 9см.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00563" y="981075"/>
            <a:ext cx="4319587" cy="1439863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uk-UA" sz="2000" dirty="0"/>
              <a:t>Знайдіть радіус кола, описаного навколо рівностороннього трикутника, якщо висота трикутника 9см.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11188" y="2924175"/>
            <a:ext cx="3455987" cy="288131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364163" y="2636838"/>
            <a:ext cx="3527425" cy="287972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1331913" y="3933825"/>
            <a:ext cx="2016125" cy="18716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5038725" y="2636838"/>
            <a:ext cx="4105275" cy="38163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268538" y="4797425"/>
            <a:ext cx="71437" cy="714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7092950" y="4437063"/>
            <a:ext cx="71438" cy="714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2252663" y="2946400"/>
            <a:ext cx="69850" cy="2859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801"/>
              </a:cxn>
            </a:cxnLst>
            <a:rect l="0" t="0" r="r" b="b"/>
            <a:pathLst>
              <a:path w="34" h="1801">
                <a:moveTo>
                  <a:pt x="34" y="0"/>
                </a:moveTo>
                <a:lnTo>
                  <a:pt x="0" y="1801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092950" y="2641600"/>
            <a:ext cx="71438" cy="2874963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1766"/>
              </a:cxn>
            </a:cxnLst>
            <a:rect l="0" t="0" r="r" b="b"/>
            <a:pathLst>
              <a:path w="30" h="1766">
                <a:moveTo>
                  <a:pt x="30" y="0"/>
                </a:moveTo>
                <a:lnTo>
                  <a:pt x="0" y="1766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 flipV="1">
            <a:off x="1403350" y="4437063"/>
            <a:ext cx="2663825" cy="13684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801"/>
              </a:cxn>
            </a:cxnLst>
            <a:rect l="0" t="0" r="r" b="b"/>
            <a:pathLst>
              <a:path w="34" h="1801">
                <a:moveTo>
                  <a:pt x="34" y="0"/>
                </a:moveTo>
                <a:lnTo>
                  <a:pt x="0" y="1801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5364163" y="4005263"/>
            <a:ext cx="2592387" cy="15113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801"/>
              </a:cxn>
            </a:cxnLst>
            <a:rect l="0" t="0" r="r" b="b"/>
            <a:pathLst>
              <a:path w="34" h="1801">
                <a:moveTo>
                  <a:pt x="34" y="0"/>
                </a:moveTo>
                <a:lnTo>
                  <a:pt x="0" y="1801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835150" y="2636838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А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851275" y="587692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В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23850" y="587692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С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092950" y="227647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К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859338" y="544512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L</a:t>
            </a:r>
            <a:endParaRPr lang="uk-UA" sz="2000" b="1" dirty="0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8496300" y="5516563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M</a:t>
            </a:r>
            <a:endParaRPr lang="uk-UA" sz="2000" b="1" dirty="0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2051050" y="458152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О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516688" y="414972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О</a:t>
            </a:r>
            <a:r>
              <a:rPr lang="uk-UA" sz="800" b="1" dirty="0"/>
              <a:t>1</a:t>
            </a:r>
            <a:endParaRPr lang="uk-UA" sz="2000" b="1" dirty="0"/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2268538" y="4891088"/>
            <a:ext cx="9525" cy="89376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63"/>
              </a:cxn>
            </a:cxnLst>
            <a:rect l="0" t="0" r="r" b="b"/>
            <a:pathLst>
              <a:path w="6" h="563">
                <a:moveTo>
                  <a:pt x="6" y="0"/>
                </a:moveTo>
                <a:lnTo>
                  <a:pt x="0" y="563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2278063" y="3903663"/>
            <a:ext cx="15875" cy="94456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595"/>
              </a:cxn>
            </a:cxnLst>
            <a:rect l="0" t="0" r="r" b="b"/>
            <a:pathLst>
              <a:path w="10" h="595">
                <a:moveTo>
                  <a:pt x="10" y="0"/>
                </a:moveTo>
                <a:lnTo>
                  <a:pt x="0" y="59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2293938" y="3005138"/>
            <a:ext cx="28575" cy="884237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0" y="557"/>
              </a:cxn>
            </a:cxnLst>
            <a:rect l="0" t="0" r="r" b="b"/>
            <a:pathLst>
              <a:path w="18" h="557">
                <a:moveTo>
                  <a:pt x="18" y="0"/>
                </a:moveTo>
                <a:lnTo>
                  <a:pt x="0" y="557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5364163" y="4941888"/>
            <a:ext cx="936625" cy="533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63"/>
              </a:cxn>
            </a:cxnLst>
            <a:rect l="0" t="0" r="r" b="b"/>
            <a:pathLst>
              <a:path w="6" h="563">
                <a:moveTo>
                  <a:pt x="6" y="0"/>
                </a:moveTo>
                <a:lnTo>
                  <a:pt x="0" y="563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6300788" y="4508500"/>
            <a:ext cx="792162" cy="4333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63"/>
              </a:cxn>
            </a:cxnLst>
            <a:rect l="0" t="0" r="r" b="b"/>
            <a:pathLst>
              <a:path w="6" h="563">
                <a:moveTo>
                  <a:pt x="6" y="0"/>
                </a:moveTo>
                <a:lnTo>
                  <a:pt x="0" y="563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4" name="Freeform 28"/>
          <p:cNvSpPr>
            <a:spLocks/>
          </p:cNvSpPr>
          <p:nvPr/>
        </p:nvSpPr>
        <p:spPr bwMode="auto">
          <a:xfrm>
            <a:off x="7092950" y="4005263"/>
            <a:ext cx="863600" cy="5032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63"/>
              </a:cxn>
            </a:cxnLst>
            <a:rect l="0" t="0" r="r" b="b"/>
            <a:pathLst>
              <a:path w="6" h="563">
                <a:moveTo>
                  <a:pt x="6" y="0"/>
                </a:moveTo>
                <a:lnTo>
                  <a:pt x="0" y="563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 rot="1767012">
            <a:off x="3563938" y="2636838"/>
            <a:ext cx="936625" cy="533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63"/>
              </a:cxn>
            </a:cxnLst>
            <a:rect l="0" t="0" r="r" b="b"/>
            <a:pathLst>
              <a:path w="6" h="563">
                <a:moveTo>
                  <a:pt x="6" y="0"/>
                </a:moveTo>
                <a:lnTo>
                  <a:pt x="0" y="563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3492500" y="2997200"/>
            <a:ext cx="1152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/>
              <a:t>3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7" grpId="0"/>
      <p:bldP spid="34838" grpId="0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Тренувальні вправи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1079500"/>
          </a:xfrm>
          <a:noFill/>
          <a:ln>
            <a:solidFill>
              <a:srgbClr val="99CC00"/>
            </a:solidFill>
          </a:ln>
        </p:spPr>
        <p:txBody>
          <a:bodyPr/>
          <a:lstStyle/>
          <a:p>
            <a:r>
              <a:rPr lang="uk-UA" sz="2000" dirty="0"/>
              <a:t>Коло вписане в рівнобедрений трикутник, ділить його бічну сторону на відрізки 4см і 8см, починаючи від основи.</a:t>
            </a:r>
          </a:p>
          <a:p>
            <a:r>
              <a:rPr lang="uk-UA" sz="2000" dirty="0"/>
              <a:t>Знайдіть периметр и трикутника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700338" y="6237288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С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3348038" y="2420938"/>
            <a:ext cx="3455987" cy="3887787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924300" y="4221163"/>
            <a:ext cx="2303463" cy="20875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003800" y="5229225"/>
            <a:ext cx="71438" cy="714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 flipH="1" flipV="1">
            <a:off x="5003800" y="2420938"/>
            <a:ext cx="73025" cy="3887787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801"/>
              </a:cxn>
            </a:cxnLst>
            <a:rect l="0" t="0" r="r" b="b"/>
            <a:pathLst>
              <a:path w="34" h="1801">
                <a:moveTo>
                  <a:pt x="34" y="0"/>
                </a:moveTo>
                <a:lnTo>
                  <a:pt x="0" y="1801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932363" y="2205038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А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732588" y="6165850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В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932363" y="5013325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О</a:t>
            </a:r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3348038" y="4868863"/>
            <a:ext cx="647700" cy="1449387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0" y="890"/>
              </a:cxn>
            </a:cxnLst>
            <a:rect l="0" t="0" r="r" b="b"/>
            <a:pathLst>
              <a:path w="405" h="890">
                <a:moveTo>
                  <a:pt x="405" y="0"/>
                </a:moveTo>
                <a:lnTo>
                  <a:pt x="0" y="890"/>
                </a:ln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3995738" y="2420938"/>
            <a:ext cx="1081087" cy="23971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0" y="557"/>
              </a:cxn>
            </a:cxnLst>
            <a:rect l="0" t="0" r="r" b="b"/>
            <a:pathLst>
              <a:path w="18" h="557">
                <a:moveTo>
                  <a:pt x="18" y="0"/>
                </a:moveTo>
                <a:lnTo>
                  <a:pt x="0" y="557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 rot="17813177">
            <a:off x="3818731" y="3174207"/>
            <a:ext cx="1152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/>
              <a:t>8 </a:t>
            </a:r>
            <a:r>
              <a:rPr lang="uk-UA" b="1" dirty="0"/>
              <a:t>см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 rot="17813177">
            <a:off x="2883694" y="5190331"/>
            <a:ext cx="1152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/>
              <a:t>4 </a:t>
            </a:r>
            <a:r>
              <a:rPr lang="uk-UA" b="1" dirty="0"/>
              <a:t>см</a:t>
            </a:r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 flipH="1">
            <a:off x="5076825" y="2420938"/>
            <a:ext cx="1079500" cy="24479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0" y="557"/>
              </a:cxn>
            </a:cxnLst>
            <a:rect l="0" t="0" r="r" b="b"/>
            <a:pathLst>
              <a:path w="18" h="557">
                <a:moveTo>
                  <a:pt x="18" y="0"/>
                </a:moveTo>
                <a:lnTo>
                  <a:pt x="0" y="557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6183313" y="4964113"/>
            <a:ext cx="622300" cy="135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2" y="853"/>
              </a:cxn>
            </a:cxnLst>
            <a:rect l="0" t="0" r="r" b="b"/>
            <a:pathLst>
              <a:path w="392" h="853">
                <a:moveTo>
                  <a:pt x="0" y="0"/>
                </a:moveTo>
                <a:lnTo>
                  <a:pt x="392" y="853"/>
                </a:ln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3367088" y="6308725"/>
            <a:ext cx="1636712" cy="4763"/>
          </a:xfrm>
          <a:custGeom>
            <a:avLst/>
            <a:gdLst/>
            <a:ahLst/>
            <a:cxnLst>
              <a:cxn ang="0">
                <a:pos x="1031" y="0"/>
              </a:cxn>
              <a:cxn ang="0">
                <a:pos x="0" y="3"/>
              </a:cxn>
            </a:cxnLst>
            <a:rect l="0" t="0" r="r" b="b"/>
            <a:pathLst>
              <a:path w="1031" h="3">
                <a:moveTo>
                  <a:pt x="1031" y="0"/>
                </a:moveTo>
                <a:lnTo>
                  <a:pt x="0" y="3"/>
                </a:ln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5006975" y="6300788"/>
            <a:ext cx="1798638" cy="26987"/>
          </a:xfrm>
          <a:custGeom>
            <a:avLst/>
            <a:gdLst/>
            <a:ahLst/>
            <a:cxnLst>
              <a:cxn ang="0">
                <a:pos x="1133" y="0"/>
              </a:cxn>
              <a:cxn ang="0">
                <a:pos x="0" y="17"/>
              </a:cxn>
            </a:cxnLst>
            <a:rect l="0" t="0" r="r" b="b"/>
            <a:pathLst>
              <a:path w="1133" h="17">
                <a:moveTo>
                  <a:pt x="1133" y="0"/>
                </a:moveTo>
                <a:lnTo>
                  <a:pt x="0" y="17"/>
                </a:ln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95288" y="2708275"/>
            <a:ext cx="37480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/>
              <a:t>Р=(4+8)</a:t>
            </a:r>
            <a:r>
              <a:rPr lang="uk-UA" sz="2800" b="1" dirty="0">
                <a:cs typeface="Arial" charset="0"/>
              </a:rPr>
              <a:t>∙</a:t>
            </a:r>
            <a:r>
              <a:rPr lang="uk-UA" sz="2800" b="1" dirty="0"/>
              <a:t>2+4+4= 32см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6" grpId="0" animBg="1"/>
      <p:bldP spid="38937" grpId="0" animBg="1"/>
      <p:bldP spid="38945" grpId="0" animBg="1"/>
      <p:bldP spid="38946" grpId="0" animBg="1"/>
      <p:bldP spid="38947" grpId="0" animBg="1"/>
      <p:bldP spid="389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5748350" cy="680368"/>
          </a:xfrm>
        </p:spPr>
        <p:txBody>
          <a:bodyPr/>
          <a:lstStyle/>
          <a:p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Тренувальні вправи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3286124"/>
            <a:ext cx="2819400" cy="6002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∠С=</a:t>
            </a:r>
            <a:r>
              <a:rPr lang="ru-RU" sz="2800" dirty="0" smtClean="0"/>
              <a:t> 30°*2=60°</a:t>
            </a:r>
            <a:endParaRPr lang="ru-RU" sz="2800" dirty="0"/>
          </a:p>
        </p:txBody>
      </p:sp>
      <p:pic>
        <p:nvPicPr>
          <p:cNvPr id="4" name="Содержимое 3" descr="7g_22_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66" b="1866"/>
          <a:stretch>
            <a:fillRect/>
          </a:stretch>
        </p:blipFill>
        <p:spPr>
          <a:xfrm rot="420000">
            <a:off x="3794249" y="2124090"/>
            <a:ext cx="4617720" cy="393192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071546"/>
            <a:ext cx="8569325" cy="1079500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/>
              <a:t> В </a:t>
            </a:r>
            <a:r>
              <a:rPr lang="ru-RU" sz="2000" dirty="0" err="1" smtClean="0"/>
              <a:t>трикутник</a:t>
            </a:r>
            <a:r>
              <a:rPr lang="ru-RU" sz="2000" dirty="0" smtClean="0"/>
              <a:t> CDE вписано коло </a:t>
            </a:r>
            <a:r>
              <a:rPr lang="ru-RU" sz="2000" dirty="0" err="1" smtClean="0"/>
              <a:t>з</a:t>
            </a:r>
            <a:r>
              <a:rPr lang="ru-RU" sz="2000" dirty="0" smtClean="0"/>
              <a:t> центром в </a:t>
            </a:r>
            <a:r>
              <a:rPr lang="ru-RU" sz="2000" dirty="0" err="1" smtClean="0"/>
              <a:t>точці</a:t>
            </a:r>
            <a:r>
              <a:rPr lang="ru-RU" sz="2000" dirty="0" smtClean="0"/>
              <a:t> А.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err="1" smtClean="0"/>
              <a:t>Знайдіть</a:t>
            </a:r>
            <a:r>
              <a:rPr lang="ru-RU" sz="2000" dirty="0" smtClean="0"/>
              <a:t> ∠С </a:t>
            </a:r>
            <a:r>
              <a:rPr lang="ru-RU" sz="2000" dirty="0" err="1" smtClean="0"/>
              <a:t>трикутника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∠ACD = 30°.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78632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30°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>
            <a:off x="4143372" y="4714884"/>
            <a:ext cx="571504" cy="642942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2335086">
            <a:off x="4210461" y="4965920"/>
            <a:ext cx="571504" cy="642942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5748350" cy="680368"/>
          </a:xfrm>
        </p:spPr>
        <p:txBody>
          <a:bodyPr/>
          <a:lstStyle/>
          <a:p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Тренувальні вправи</a:t>
            </a:r>
          </a:p>
        </p:txBody>
      </p:sp>
      <p:pic>
        <p:nvPicPr>
          <p:cNvPr id="4" name="Содержимое 3" descr="7g_22_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66" b="1866"/>
          <a:stretch>
            <a:fillRect/>
          </a:stretch>
        </p:blipFill>
        <p:spPr>
          <a:xfrm rot="420000">
            <a:off x="3794249" y="2195528"/>
            <a:ext cx="4617720" cy="393192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071546"/>
            <a:ext cx="8569325" cy="1079500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/>
              <a:t> В </a:t>
            </a:r>
            <a:r>
              <a:rPr lang="ru-RU" sz="2000" dirty="0" err="1" smtClean="0"/>
              <a:t>трикутник</a:t>
            </a:r>
            <a:r>
              <a:rPr lang="ru-RU" sz="2000" dirty="0" smtClean="0"/>
              <a:t> CDE вписано коло </a:t>
            </a:r>
            <a:r>
              <a:rPr lang="ru-RU" sz="2000" dirty="0" err="1" smtClean="0"/>
              <a:t>з</a:t>
            </a:r>
            <a:r>
              <a:rPr lang="ru-RU" sz="2000" dirty="0" smtClean="0"/>
              <a:t> центром в </a:t>
            </a:r>
            <a:r>
              <a:rPr lang="ru-RU" sz="2000" dirty="0" err="1" smtClean="0"/>
              <a:t>точці</a:t>
            </a:r>
            <a:r>
              <a:rPr lang="ru-RU" sz="2000" dirty="0" smtClean="0"/>
              <a:t> А.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err="1" smtClean="0"/>
              <a:t>Знайдіть</a:t>
            </a:r>
            <a:r>
              <a:rPr lang="ru-RU" sz="2000" dirty="0" smtClean="0"/>
              <a:t> ∠D </a:t>
            </a:r>
            <a:r>
              <a:rPr lang="ru-RU" sz="2000" dirty="0" err="1" smtClean="0"/>
              <a:t>трикутника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∠ACD = 25°, а ∠AED = 30°.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557214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dirty="0" smtClean="0"/>
              <a:t>30°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4857760"/>
            <a:ext cx="48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25°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 rot="20238664">
            <a:off x="4302125" y="4709419"/>
            <a:ext cx="611188" cy="945754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7222163">
            <a:off x="7249100" y="5475189"/>
            <a:ext cx="571504" cy="642942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flipH="1" flipV="1">
            <a:off x="5786446" y="2428868"/>
            <a:ext cx="1357322" cy="571504"/>
          </a:xfrm>
          <a:prstGeom prst="arc">
            <a:avLst>
              <a:gd name="adj1" fmla="val 15796808"/>
              <a:gd name="adj2" fmla="val 20814453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143372" y="4857760"/>
            <a:ext cx="571504" cy="714380"/>
          </a:xfrm>
          <a:prstGeom prst="arc">
            <a:avLst>
              <a:gd name="adj1" fmla="val 14867418"/>
              <a:gd name="adj2" fmla="val 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7222163">
            <a:off x="7320536" y="5546627"/>
            <a:ext cx="571504" cy="642942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7222163">
            <a:off x="7099033" y="5357012"/>
            <a:ext cx="660974" cy="694063"/>
          </a:xfrm>
          <a:prstGeom prst="arc">
            <a:avLst>
              <a:gd name="adj1" fmla="val 16200000"/>
              <a:gd name="adj2" fmla="val 1072303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14282" y="2285992"/>
          <a:ext cx="3411538" cy="515937"/>
        </p:xfrm>
        <a:graphic>
          <a:graphicData uri="http://schemas.openxmlformats.org/presentationml/2006/ole">
            <p:oleObj spid="_x0000_s38914" name="Формула" r:id="rId4" imgW="1511280" imgH="2286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14282" y="2928934"/>
          <a:ext cx="2608263" cy="458788"/>
        </p:xfrm>
        <a:graphic>
          <a:graphicData uri="http://schemas.openxmlformats.org/presentationml/2006/ole">
            <p:oleObj spid="_x0000_s38915" name="Формула" r:id="rId5" imgW="1155600" imgH="20304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42925" y="3429000"/>
          <a:ext cx="2435225" cy="458788"/>
        </p:xfrm>
        <a:graphic>
          <a:graphicData uri="http://schemas.openxmlformats.org/presentationml/2006/ole">
            <p:oleObj spid="_x0000_s38916" name="Формула" r:id="rId6" imgW="1079280" imgH="20304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0" y="4000504"/>
          <a:ext cx="4384675" cy="515937"/>
        </p:xfrm>
        <a:graphic>
          <a:graphicData uri="http://schemas.openxmlformats.org/presentationml/2006/ole">
            <p:oleObj spid="_x0000_s38917" name="Формула" r:id="rId7" imgW="1942920" imgH="2286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85738" y="4572000"/>
          <a:ext cx="3727450" cy="515938"/>
        </p:xfrm>
        <a:graphic>
          <a:graphicData uri="http://schemas.openxmlformats.org/presentationml/2006/ole">
            <p:oleObj spid="_x0000_s38918" name="Формула" r:id="rId8" imgW="1650960" imgH="2286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14288" y="5357813"/>
          <a:ext cx="3698875" cy="515937"/>
        </p:xfrm>
        <a:graphic>
          <a:graphicData uri="http://schemas.openxmlformats.org/presentationml/2006/ole">
            <p:oleObj spid="_x0000_s38919" name="Формула" r:id="rId9" imgW="1638000" imgH="2286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571472" y="6072206"/>
          <a:ext cx="3040063" cy="458787"/>
        </p:xfrm>
        <a:graphic>
          <a:graphicData uri="http://schemas.openxmlformats.org/presentationml/2006/ole">
            <p:oleObj spid="_x0000_s38920" name="Формула" r:id="rId10" imgW="1346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uk-UA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Закріплення вивченого матеріалу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5616575" cy="3733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uk-UA" sz="2400" b="1"/>
              <a:t>Перетин серединних перпендикулярів до сторін трикутника - центр описаного кола.</a:t>
            </a:r>
          </a:p>
          <a:p>
            <a:pPr>
              <a:lnSpc>
                <a:spcPct val="120000"/>
              </a:lnSpc>
            </a:pPr>
            <a:endParaRPr lang="en-US" sz="2400" b="1"/>
          </a:p>
          <a:p>
            <a:pPr>
              <a:lnSpc>
                <a:spcPct val="120000"/>
              </a:lnSpc>
            </a:pPr>
            <a:r>
              <a:rPr lang="uk-UA" sz="2400" b="1"/>
              <a:t>Перетин бісектрис трикутника - центр вписаного кола.</a:t>
            </a:r>
          </a:p>
          <a:p>
            <a:pPr>
              <a:lnSpc>
                <a:spcPct val="120000"/>
              </a:lnSpc>
            </a:pPr>
            <a:endParaRPr lang="uk-UA" sz="2400" b="1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87450" y="1125538"/>
            <a:ext cx="698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</a:pPr>
            <a: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 являється центром описаного кола?</a:t>
            </a:r>
            <a:b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 являється центром вписаного кола?</a:t>
            </a:r>
          </a:p>
        </p:txBody>
      </p:sp>
      <p:pic>
        <p:nvPicPr>
          <p:cNvPr id="16390" name="Picture 6" descr="stick-figure_running_hamster_wheel-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141663"/>
            <a:ext cx="34925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981075"/>
            <a:ext cx="4356100" cy="1439863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Знайдіть радіус кола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вписаного в рівносторонній трикутник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2000" dirty="0" smtClean="0"/>
              <a:t>АВС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якщо висота трикутника 12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0563" y="981075"/>
            <a:ext cx="4643437" cy="1439863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uk-UA" sz="2000" dirty="0"/>
              <a:t>Знайдіть радіус </a:t>
            </a:r>
            <a:r>
              <a:rPr lang="uk-UA" sz="2000" dirty="0" smtClean="0"/>
              <a:t>кола</a:t>
            </a:r>
            <a:r>
              <a:rPr lang="en-US" sz="2000" dirty="0" smtClean="0"/>
              <a:t> OB</a:t>
            </a:r>
            <a:r>
              <a:rPr lang="uk-UA" sz="2000" dirty="0" smtClean="0"/>
              <a:t>, </a:t>
            </a:r>
            <a:r>
              <a:rPr lang="uk-UA" sz="2000" dirty="0"/>
              <a:t>описаного навколо </a:t>
            </a:r>
            <a:r>
              <a:rPr lang="uk-UA" sz="2000" dirty="0" smtClean="0"/>
              <a:t>рівностороннього трикутника </a:t>
            </a:r>
            <a:r>
              <a:rPr lang="en-US" sz="2000" dirty="0" smtClean="0"/>
              <a:t>LMK</a:t>
            </a:r>
            <a:r>
              <a:rPr lang="uk-UA" sz="2000" dirty="0" smtClean="0"/>
              <a:t>, </a:t>
            </a:r>
            <a:r>
              <a:rPr lang="uk-UA" sz="2000" dirty="0"/>
              <a:t>якщо висота трикутника </a:t>
            </a:r>
            <a:r>
              <a:rPr lang="uk-UA" sz="2000" dirty="0" smtClean="0"/>
              <a:t>12см</a:t>
            </a:r>
            <a:r>
              <a:rPr lang="en-US" sz="2000" dirty="0" smtClean="0"/>
              <a:t> 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Домашнє завдання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2643182"/>
            <a:ext cx="8820150" cy="3816350"/>
            <a:chOff x="323850" y="2636838"/>
            <a:chExt cx="8820150" cy="381635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611188" y="2924175"/>
              <a:ext cx="3455987" cy="2881313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364163" y="2636838"/>
              <a:ext cx="3527425" cy="2879725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31913" y="3933825"/>
              <a:ext cx="2016125" cy="187166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038725" y="2636838"/>
              <a:ext cx="4105275" cy="381635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268538" y="4797425"/>
              <a:ext cx="71437" cy="714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7092950" y="4437063"/>
              <a:ext cx="71438" cy="7143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52663" y="2946400"/>
              <a:ext cx="69850" cy="28590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801"/>
                </a:cxn>
              </a:cxnLst>
              <a:rect l="0" t="0" r="r" b="b"/>
              <a:pathLst>
                <a:path w="34" h="1801">
                  <a:moveTo>
                    <a:pt x="34" y="0"/>
                  </a:moveTo>
                  <a:lnTo>
                    <a:pt x="0" y="180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092950" y="2641600"/>
              <a:ext cx="71438" cy="28749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66"/>
                </a:cxn>
              </a:cxnLst>
              <a:rect l="0" t="0" r="r" b="b"/>
              <a:pathLst>
                <a:path w="30" h="1766">
                  <a:moveTo>
                    <a:pt x="30" y="0"/>
                  </a:moveTo>
                  <a:lnTo>
                    <a:pt x="0" y="1766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 flipV="1">
              <a:off x="1403350" y="4437063"/>
              <a:ext cx="2663825" cy="13684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801"/>
                </a:cxn>
              </a:cxnLst>
              <a:rect l="0" t="0" r="r" b="b"/>
              <a:pathLst>
                <a:path w="34" h="1801">
                  <a:moveTo>
                    <a:pt x="34" y="0"/>
                  </a:moveTo>
                  <a:lnTo>
                    <a:pt x="0" y="180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364163" y="4005263"/>
              <a:ext cx="2592387" cy="15113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801"/>
                </a:cxn>
              </a:cxnLst>
              <a:rect l="0" t="0" r="r" b="b"/>
              <a:pathLst>
                <a:path w="34" h="1801">
                  <a:moveTo>
                    <a:pt x="34" y="0"/>
                  </a:moveTo>
                  <a:lnTo>
                    <a:pt x="0" y="180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35150" y="2636838"/>
              <a:ext cx="6477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dirty="0"/>
                <a:t>А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51275" y="5876925"/>
              <a:ext cx="6477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dirty="0"/>
                <a:t>В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23850" y="5876925"/>
              <a:ext cx="6477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dirty="0"/>
                <a:t>С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859338" y="5445125"/>
              <a:ext cx="6477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L</a:t>
              </a:r>
              <a:endParaRPr lang="uk-UA" sz="2000" b="1" dirty="0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051050" y="4581525"/>
              <a:ext cx="6477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dirty="0"/>
                <a:t>О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6516688" y="4149725"/>
              <a:ext cx="6477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dirty="0"/>
                <a:t>О</a:t>
              </a:r>
              <a:r>
                <a:rPr lang="uk-UA" sz="800" b="1" dirty="0"/>
                <a:t>1</a:t>
              </a:r>
              <a:endParaRPr lang="uk-UA" sz="2000" b="1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268538" y="4891088"/>
              <a:ext cx="9525" cy="89376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63"/>
                </a:cxn>
              </a:cxnLst>
              <a:rect l="0" t="0" r="r" b="b"/>
              <a:pathLst>
                <a:path w="6" h="563">
                  <a:moveTo>
                    <a:pt x="6" y="0"/>
                  </a:moveTo>
                  <a:lnTo>
                    <a:pt x="0" y="56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278063" y="3903663"/>
              <a:ext cx="15875" cy="9445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95"/>
                </a:cxn>
              </a:cxnLst>
              <a:rect l="0" t="0" r="r" b="b"/>
              <a:pathLst>
                <a:path w="10" h="595">
                  <a:moveTo>
                    <a:pt x="10" y="0"/>
                  </a:moveTo>
                  <a:lnTo>
                    <a:pt x="0" y="595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293938" y="3005138"/>
              <a:ext cx="28575" cy="8842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557"/>
                </a:cxn>
              </a:cxnLst>
              <a:rect l="0" t="0" r="r" b="b"/>
              <a:pathLst>
                <a:path w="18" h="557">
                  <a:moveTo>
                    <a:pt x="18" y="0"/>
                  </a:moveTo>
                  <a:lnTo>
                    <a:pt x="0" y="557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364163" y="4941888"/>
              <a:ext cx="936625" cy="533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63"/>
                </a:cxn>
              </a:cxnLst>
              <a:rect l="0" t="0" r="r" b="b"/>
              <a:pathLst>
                <a:path w="6" h="563">
                  <a:moveTo>
                    <a:pt x="6" y="0"/>
                  </a:moveTo>
                  <a:lnTo>
                    <a:pt x="0" y="56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300788" y="4508500"/>
              <a:ext cx="792162" cy="4333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63"/>
                </a:cxn>
              </a:cxnLst>
              <a:rect l="0" t="0" r="r" b="b"/>
              <a:pathLst>
                <a:path w="6" h="563">
                  <a:moveTo>
                    <a:pt x="6" y="0"/>
                  </a:moveTo>
                  <a:lnTo>
                    <a:pt x="0" y="56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092950" y="4005263"/>
              <a:ext cx="863600" cy="5032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63"/>
                </a:cxn>
              </a:cxnLst>
              <a:rect l="0" t="0" r="r" b="b"/>
              <a:pathLst>
                <a:path w="6" h="563">
                  <a:moveTo>
                    <a:pt x="6" y="0"/>
                  </a:moveTo>
                  <a:lnTo>
                    <a:pt x="0" y="56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72330" y="2357430"/>
            <a:ext cx="6683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К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496300" y="5516563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M</a:t>
            </a:r>
            <a:endParaRPr lang="uk-UA" sz="2000" b="1" dirty="0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928794" y="5929330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К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86710" y="3714752"/>
            <a:ext cx="647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Домашнє завдання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2144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Коло, </a:t>
            </a:r>
            <a:r>
              <a:rPr lang="ru-RU" dirty="0" err="1" smtClean="0"/>
              <a:t>вписане</a:t>
            </a:r>
            <a:r>
              <a:rPr lang="ru-RU" dirty="0" smtClean="0"/>
              <a:t> в </a:t>
            </a:r>
            <a:r>
              <a:rPr lang="ru-RU" dirty="0" err="1" smtClean="0"/>
              <a:t>рівнобедрений</a:t>
            </a:r>
            <a:r>
              <a:rPr lang="ru-RU" dirty="0" smtClean="0"/>
              <a:t> </a:t>
            </a:r>
            <a:r>
              <a:rPr lang="ru-RU" dirty="0" err="1" smtClean="0"/>
              <a:t>трикутник</a:t>
            </a:r>
            <a:r>
              <a:rPr lang="ru-RU" dirty="0" smtClean="0"/>
              <a:t>, </a:t>
            </a:r>
            <a:r>
              <a:rPr lang="ru-RU" dirty="0" err="1" smtClean="0"/>
              <a:t>ділить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бічну</a:t>
            </a:r>
            <a:r>
              <a:rPr lang="ru-RU" dirty="0" smtClean="0"/>
              <a:t> сторону на </a:t>
            </a:r>
            <a:r>
              <a:rPr lang="ru-RU" dirty="0" err="1" smtClean="0"/>
              <a:t>відрізки</a:t>
            </a:r>
            <a:r>
              <a:rPr lang="ru-RU" dirty="0" smtClean="0"/>
              <a:t> 6 см </a:t>
            </a:r>
            <a:r>
              <a:rPr lang="ru-RU" dirty="0" err="1" smtClean="0"/>
              <a:t>і</a:t>
            </a:r>
            <a:r>
              <a:rPr lang="ru-RU" dirty="0" smtClean="0"/>
              <a:t> 10 см,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. </a:t>
            </a:r>
            <a:r>
              <a:rPr lang="ru-RU" dirty="0" err="1" smtClean="0"/>
              <a:t>Знайдіть</a:t>
            </a:r>
            <a:r>
              <a:rPr lang="ru-RU" dirty="0" smtClean="0"/>
              <a:t> периметр </a:t>
            </a:r>
            <a:r>
              <a:rPr lang="ru-RU" dirty="0" err="1" smtClean="0"/>
              <a:t>трикутника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14554"/>
            <a:ext cx="4358280" cy="4193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86800" cy="1422082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трикутник</a:t>
            </a:r>
            <a:r>
              <a:rPr lang="ru-RU" dirty="0" smtClean="0"/>
              <a:t> CDE вписано коло </a:t>
            </a:r>
            <a:r>
              <a:rPr lang="ru-RU" dirty="0" err="1" smtClean="0"/>
              <a:t>з</a:t>
            </a:r>
            <a:r>
              <a:rPr lang="ru-RU" dirty="0" smtClean="0"/>
              <a:t> центром в </a:t>
            </a:r>
            <a:r>
              <a:rPr lang="ru-RU" dirty="0" err="1" smtClean="0"/>
              <a:t>точці</a:t>
            </a:r>
            <a:r>
              <a:rPr lang="ru-RU" dirty="0" smtClean="0"/>
              <a:t> А. </a:t>
            </a:r>
            <a:r>
              <a:rPr lang="ru-RU" dirty="0" err="1" smtClean="0"/>
              <a:t>Знайдіть</a:t>
            </a:r>
            <a:r>
              <a:rPr lang="ru-RU" dirty="0" smtClean="0"/>
              <a:t> ∠E </a:t>
            </a:r>
            <a:r>
              <a:rPr lang="ru-RU" dirty="0" err="1" smtClean="0"/>
              <a:t>трикутника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∠ACD = 35°, а ∠E на 10° </a:t>
            </a:r>
            <a:r>
              <a:rPr lang="ru-RU" dirty="0" err="1" smtClean="0"/>
              <a:t>більший</a:t>
            </a:r>
            <a:r>
              <a:rPr lang="ru-RU" dirty="0" smtClean="0"/>
              <a:t> за ∠С.</a:t>
            </a:r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Домашнє завдання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57356" y="2071678"/>
            <a:ext cx="5117786" cy="4357719"/>
            <a:chOff x="1857356" y="2071678"/>
            <a:chExt cx="5117786" cy="4357719"/>
          </a:xfrm>
        </p:grpSpPr>
        <p:pic>
          <p:nvPicPr>
            <p:cNvPr id="5" name="Содержимое 3" descr="7g_22_2.png"/>
            <p:cNvPicPr>
              <a:picLocks noChangeAspect="1"/>
            </p:cNvPicPr>
            <p:nvPr/>
          </p:nvPicPr>
          <p:blipFill>
            <a:blip r:embed="rId2"/>
            <a:srcRect t="1866" b="1866"/>
            <a:stretch>
              <a:fillRect/>
            </a:stretch>
          </p:blipFill>
          <p:spPr>
            <a:xfrm>
              <a:off x="1857356" y="2071678"/>
              <a:ext cx="5117786" cy="435771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357422" y="5286388"/>
              <a:ext cx="474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35°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857752" y="3000372"/>
            <a:ext cx="3929090" cy="2714644"/>
            <a:chOff x="3929058" y="2928934"/>
            <a:chExt cx="3929090" cy="2714644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3929058" y="2928934"/>
              <a:ext cx="3929090" cy="2714644"/>
            </a:xfrm>
            <a:prstGeom prst="triangle">
              <a:avLst>
                <a:gd name="adj" fmla="val 24851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357686" y="3714752"/>
              <a:ext cx="2000264" cy="19288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Вписане коло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Коло називається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вписаним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у трикутник, якщо воно дотикається до всіх його сторін.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вписан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1"/>
            <a:ext cx="4500594" cy="36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Вписане коло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Теорема: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будь-який трикутник можна вписати коло і до того ж тільки одне.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643570" y="2714620"/>
            <a:ext cx="3071834" cy="2286016"/>
          </a:xfrm>
          <a:prstGeom prst="triangle">
            <a:avLst>
              <a:gd name="adj" fmla="val 2485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49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Довести: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1)для                  вписане коло існує; 2)вписане коло одне.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00166" y="2428868"/>
          <a:ext cx="1256854" cy="517528"/>
        </p:xfrm>
        <a:graphic>
          <a:graphicData uri="http://schemas.openxmlformats.org/presentationml/2006/ole">
            <p:oleObj spid="_x0000_s20482" name="Equation" r:id="rId3" imgW="431640" imgH="177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596" y="250030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14612" y="2786058"/>
          <a:ext cx="1257300" cy="517525"/>
        </p:xfrm>
        <a:graphic>
          <a:graphicData uri="http://schemas.openxmlformats.org/presentationml/2006/ole">
            <p:oleObj spid="_x0000_s20483" name="Equation" r:id="rId4" imgW="431640" imgH="177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6512" y="22859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34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364331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407194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Доведемо, що існує точка, рівновіддалена від всіх його сторін і лише одна.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21495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Усі точки, рівновіддалені від сторін АС і АВ кута А, лежать на його бісектрисі.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27003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Усі точки, рівновіддалені від сторін АВ і ВС кута В, лежать на його бісектрисі.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29322" y="3429000"/>
            <a:ext cx="1643074" cy="157163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7" idx="4"/>
          </p:cNvCxnSpPr>
          <p:nvPr/>
        </p:nvCxnSpPr>
        <p:spPr>
          <a:xfrm rot="5400000" flipH="1">
            <a:off x="7358082" y="3643314"/>
            <a:ext cx="785818" cy="192882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5857884" y="3286124"/>
            <a:ext cx="1500198" cy="35719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2"/>
          </p:cNvCxnSpPr>
          <p:nvPr/>
        </p:nvCxnSpPr>
        <p:spPr>
          <a:xfrm rot="5400000" flipH="1" flipV="1">
            <a:off x="5822165" y="4036223"/>
            <a:ext cx="785818" cy="114300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00042"/>
            <a:ext cx="8229600" cy="724648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Вписане коло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Наслідок: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Центр вписаного кола у трикутник лежить на перетині бісектрис кутів трикутника.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00628" y="2500306"/>
            <a:ext cx="3929090" cy="2714644"/>
          </a:xfrm>
          <a:prstGeom prst="triangle">
            <a:avLst>
              <a:gd name="adj" fmla="val 2485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428868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того, щоб вписати коло у трикутник, потрібно: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28612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1)Побудувати бісектриси трикутників (достатньо дві).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57200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2)Провести коло через точку перетину  бісектрис.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29256" y="3286124"/>
            <a:ext cx="2000264" cy="192882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5036347" y="3607595"/>
            <a:ext cx="2571768" cy="64294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072066" y="3786190"/>
            <a:ext cx="2286016" cy="135732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9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Побудова вписаного кола</a:t>
            </a:r>
            <a:endParaRPr lang="ru-RU" dirty="0"/>
          </a:p>
        </p:txBody>
      </p:sp>
      <p:pic>
        <p:nvPicPr>
          <p:cNvPr id="6" name="Коло, впис в трикутни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071546"/>
            <a:ext cx="7715272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714744" y="2714620"/>
            <a:ext cx="4357718" cy="41433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Описане коло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Коло називається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описаним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навколо трикутника, якщо воно проходить через усі його вершини.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929058" y="2928934"/>
            <a:ext cx="3929090" cy="2714644"/>
          </a:xfrm>
          <a:prstGeom prst="triangle">
            <a:avLst>
              <a:gd name="adj" fmla="val 2485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5429256" y="2500306"/>
            <a:ext cx="3500462" cy="335758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Описане коло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Теорема: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Навколо будь-якого трикутника можна описати коло і до того ж тільки одне.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643570" y="2714620"/>
            <a:ext cx="3071834" cy="2286016"/>
          </a:xfrm>
          <a:prstGeom prst="triangle">
            <a:avLst>
              <a:gd name="adj" fmla="val 2485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49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Довести: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1)для                  описане коло існує; 2)описане коло одне.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00166" y="2428868"/>
          <a:ext cx="1256854" cy="517528"/>
        </p:xfrm>
        <a:graphic>
          <a:graphicData uri="http://schemas.openxmlformats.org/presentationml/2006/ole">
            <p:oleObj spid="_x0000_s2050" name="Equation" r:id="rId3" imgW="431640" imgH="177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596" y="250030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14612" y="2786058"/>
          <a:ext cx="1257300" cy="517525"/>
        </p:xfrm>
        <a:graphic>
          <a:graphicData uri="http://schemas.openxmlformats.org/presentationml/2006/ole">
            <p:oleObj spid="_x0000_s2051" name="Equation" r:id="rId4" imgW="431640" imgH="177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6512" y="22859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34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364331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407194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Доведемо, що існує точка, рівновіддалена від його вершин і лише одна.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286388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Усі точки, рівновіддалені від вершин А і В, лежать на серединному перпендикулярі.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00760" y="3929066"/>
            <a:ext cx="200026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027003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Усі точки, рівновіддалені від вершин А і С, лежать на серединному перпендикулярі.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286512" y="3786190"/>
            <a:ext cx="1203228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5929322" y="3143248"/>
            <a:ext cx="1428760" cy="57150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7" idx="4"/>
          </p:cNvCxnSpPr>
          <p:nvPr/>
        </p:nvCxnSpPr>
        <p:spPr>
          <a:xfrm rot="5400000" flipH="1">
            <a:off x="7429520" y="3714752"/>
            <a:ext cx="785818" cy="178595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2"/>
          </p:cNvCxnSpPr>
          <p:nvPr/>
        </p:nvCxnSpPr>
        <p:spPr>
          <a:xfrm rot="5400000" flipH="1" flipV="1">
            <a:off x="5929322" y="4000504"/>
            <a:ext cx="714380" cy="128588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7" grpId="0" animBg="1"/>
      <p:bldP spid="6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00042"/>
            <a:ext cx="8229600" cy="724648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Описане коло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Наслідок: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Центр описаного кола навколо трикутника лежить на перетині серединних перпендикулярів, проведених до сторін трикутника.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893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того, щоб описати коло, навколо трикутника, потрібно: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66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1) Знайти середини сторін трикутника.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2919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2)Провести серединні перпендикуляри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6027003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2)Провести коло через точку перетину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описан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996" y="3000372"/>
            <a:ext cx="406800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1143000"/>
          </a:xfrm>
        </p:spPr>
        <p:txBody>
          <a:bodyPr/>
          <a:lstStyle/>
          <a:p>
            <a:r>
              <a:rPr lang="uk-UA" dirty="0" smtClean="0"/>
              <a:t>Побудова описаного кола</a:t>
            </a:r>
            <a:endParaRPr lang="ru-RU" dirty="0"/>
          </a:p>
        </p:txBody>
      </p:sp>
      <p:pic>
        <p:nvPicPr>
          <p:cNvPr id="6" name="Коло, опис  навколо трикутни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017967"/>
            <a:ext cx="7786710" cy="584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628</Words>
  <Application>Microsoft Office PowerPoint</Application>
  <PresentationFormat>Экран (4:3)</PresentationFormat>
  <Paragraphs>102</Paragraphs>
  <Slides>18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Поток</vt:lpstr>
      <vt:lpstr>Equation</vt:lpstr>
      <vt:lpstr>Microsoft Equation 3.0</vt:lpstr>
      <vt:lpstr>Описані і вписані кола</vt:lpstr>
      <vt:lpstr>Вписане коло</vt:lpstr>
      <vt:lpstr>Вписане коло</vt:lpstr>
      <vt:lpstr>Слайд 4</vt:lpstr>
      <vt:lpstr>Побудова вписаного кола</vt:lpstr>
      <vt:lpstr>Описане коло</vt:lpstr>
      <vt:lpstr>Описане коло</vt:lpstr>
      <vt:lpstr>Слайд 8</vt:lpstr>
      <vt:lpstr>Побудова описаного кола</vt:lpstr>
      <vt:lpstr>Слайд 10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Закріплення вивченого матеріалу</vt:lpstr>
      <vt:lpstr>Домашнє завдання</vt:lpstr>
      <vt:lpstr>Домашнє завдання</vt:lpstr>
      <vt:lpstr>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Описані і вписані кола</dc:title>
  <dc:creator>Admin</dc:creator>
  <cp:lastModifiedBy>Admin</cp:lastModifiedBy>
  <cp:revision>32</cp:revision>
  <dcterms:created xsi:type="dcterms:W3CDTF">2014-04-13T12:02:21Z</dcterms:created>
  <dcterms:modified xsi:type="dcterms:W3CDTF">2020-04-15T08:53:18Z</dcterms:modified>
</cp:coreProperties>
</file>