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6" r:id="rId6"/>
    <p:sldId id="259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4367B1-3631-45C0-BFC4-7604CBCC99C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8B6501-37DA-4CB5-AA55-66C531739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5087" y="-1133094"/>
            <a:ext cx="6857999" cy="912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76672"/>
            <a:ext cx="441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5026" y="6309320"/>
            <a:ext cx="455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 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Миронець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Людмила Вікторівна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8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6768752" cy="491488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дробово-раціональних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вищого порядку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розв´язуванні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ax²+bx+c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квадратного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9577" y="825436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1403484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0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878" y="116632"/>
            <a:ext cx="2689546" cy="43204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7143" y="980728"/>
                <a:ext cx="8424936" cy="6336704"/>
              </a:xfrm>
              <a:ln>
                <a:solidFill>
                  <a:srgbClr val="FFFF00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i="1" dirty="0" smtClean="0">
                    <a:solidFill>
                      <a:srgbClr val="4E4E3F"/>
                    </a:solidFill>
                    <a:latin typeface="Open Sans"/>
                  </a:rPr>
                  <a:t>Розв'язати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/>
                </a:r>
                <a:r>
                  <a:rPr lang="ru-RU" i="1" dirty="0" err="1">
                    <a:solidFill>
                      <a:srgbClr val="4E4E3F"/>
                    </a:solidFill>
                    <a:latin typeface="Open Sans"/>
                  </a:rPr>
                  <a:t>нерівність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>. </a:t>
                </a:r>
                <a:r>
                  <a:rPr lang="ru-RU" i="1" dirty="0" smtClean="0">
                    <a:solidFill>
                      <a:srgbClr val="C00000"/>
                    </a:solidFill>
                    <a:latin typeface="MathJax_Main"/>
                  </a:rPr>
                  <a:t>-х²-х+6 &lt;</a:t>
                </a:r>
                <a:r>
                  <a:rPr lang="en-US" i="1" dirty="0" smtClean="0">
                    <a:solidFill>
                      <a:srgbClr val="C00000"/>
                    </a:solidFill>
                    <a:latin typeface="MathJax_Main"/>
                  </a:rPr>
                  <a:t>0</a:t>
                </a:r>
                <a:endParaRPr lang="en-US" i="1" dirty="0">
                  <a:solidFill>
                    <a:srgbClr val="C00000"/>
                  </a:solidFill>
                  <a:latin typeface="Open Sans"/>
                </a:endParaRPr>
              </a:p>
              <a:p>
                <a:r>
                  <a:rPr lang="ru-RU" b="1" i="1" dirty="0" err="1">
                    <a:solidFill>
                      <a:srgbClr val="4E4E3F"/>
                    </a:solidFill>
                    <a:latin typeface="Open Sans"/>
                  </a:rPr>
                  <a:t>Розв'язання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>. </a:t>
                </a:r>
                <a:r>
                  <a:rPr lang="ru-RU" i="1" dirty="0">
                    <a:solidFill>
                      <a:srgbClr val="C00000"/>
                    </a:solidFill>
                    <a:latin typeface="MathJax_Main"/>
                  </a:rPr>
                  <a:t>-х²-х+6 &lt;</a:t>
                </a:r>
                <a:r>
                  <a:rPr lang="en-US" i="1" dirty="0" smtClean="0">
                    <a:solidFill>
                      <a:srgbClr val="C00000"/>
                    </a:solidFill>
                    <a:latin typeface="MathJax_Main"/>
                  </a:rPr>
                  <a:t>0</a:t>
                </a:r>
                <a:r>
                  <a:rPr lang="uk-UA" i="1" dirty="0">
                    <a:solidFill>
                      <a:srgbClr val="C00000"/>
                    </a:solidFill>
                    <a:latin typeface="MathJax_Main"/>
                  </a:rPr>
                  <a:t/>
                </a:r>
                <a:r>
                  <a:rPr lang="en-US" i="1" dirty="0" smtClean="0">
                    <a:solidFill>
                      <a:srgbClr val="C00000"/>
                    </a:solidFill>
                    <a:latin typeface="MathJax_Main"/>
                  </a:rPr>
                  <a:t>I</a:t>
                </a:r>
                <a:r>
                  <a:rPr lang="uk-UA" i="1" dirty="0" smtClean="0">
                    <a:solidFill>
                      <a:srgbClr val="C00000"/>
                    </a:solidFill>
                    <a:latin typeface="MathJax_Main"/>
                  </a:rPr>
                  <a:t>·(-</a:t>
                </a:r>
                <a:r>
                  <a:rPr lang="uk-UA" i="1" dirty="0">
                    <a:solidFill>
                      <a:srgbClr val="C00000"/>
                    </a:solidFill>
                    <a:latin typeface="MathJax_Main"/>
                  </a:rPr>
                  <a:t>1</a:t>
                </a:r>
                <a:r>
                  <a:rPr lang="uk-UA" i="1" dirty="0" smtClean="0">
                    <a:solidFill>
                      <a:srgbClr val="C00000"/>
                    </a:solidFill>
                    <a:latin typeface="MathJax_Main"/>
                  </a:rPr>
                  <a:t>)</a:t>
                </a:r>
                <a:endParaRPr lang="en-US" i="1" dirty="0" smtClean="0">
                  <a:solidFill>
                    <a:srgbClr val="C00000"/>
                  </a:solidFill>
                  <a:latin typeface="MathJax_Main"/>
                </a:endParaRPr>
              </a:p>
              <a:p>
                <a:r>
                  <a:rPr lang="ru-RU" i="1" dirty="0" smtClean="0">
                    <a:solidFill>
                      <a:srgbClr val="C00000"/>
                    </a:solidFill>
                    <a:latin typeface="MathJax_Main"/>
                  </a:rPr>
                  <a:t> х²+х-6</a:t>
                </a:r>
                <a:r>
                  <a:rPr lang="en-US" i="1" dirty="0" smtClean="0">
                    <a:solidFill>
                      <a:srgbClr val="C00000"/>
                    </a:solidFill>
                    <a:latin typeface="MathJax_Main"/>
                  </a:rPr>
                  <a:t>&gt;0</a:t>
                </a:r>
                <a:endParaRPr lang="en-US" i="1" dirty="0">
                  <a:solidFill>
                    <a:srgbClr val="C00000"/>
                  </a:solidFill>
                  <a:latin typeface="Open Sans"/>
                </a:endParaRPr>
              </a:p>
              <a:p>
                <a:r>
                  <a:rPr lang="ru-RU" i="1" dirty="0" err="1" smtClean="0">
                    <a:solidFill>
                      <a:srgbClr val="4E4E3F"/>
                    </a:solidFill>
                    <a:latin typeface="Open Sans"/>
                  </a:rPr>
                  <a:t>Знайдемо</a:t>
                </a:r>
                <a:r>
                  <a:rPr lang="ru-RU" i="1" dirty="0" smtClean="0">
                    <a:solidFill>
                      <a:srgbClr val="4E4E3F"/>
                    </a:solidFill>
                    <a:latin typeface="Open Sans"/>
                  </a:rPr>
                  <a:t/>
                </a:r>
                <a:r>
                  <a:rPr lang="ru-RU" i="1" dirty="0" err="1">
                    <a:solidFill>
                      <a:srgbClr val="4E4E3F"/>
                    </a:solidFill>
                    <a:latin typeface="Open Sans"/>
                  </a:rPr>
                  <a:t>корені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> квадратного </a:t>
                </a:r>
                <a:r>
                  <a:rPr lang="ru-RU" i="1" dirty="0" err="1">
                    <a:solidFill>
                      <a:srgbClr val="4E4E3F"/>
                    </a:solidFill>
                    <a:latin typeface="Open Sans"/>
                  </a:rPr>
                  <a:t>тричлена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> </a:t>
                </a:r>
                <a:endParaRPr lang="ru-RU" i="1" dirty="0" smtClean="0">
                  <a:solidFill>
                    <a:srgbClr val="4E4E3F"/>
                  </a:solidFill>
                  <a:latin typeface="Open Sans"/>
                </a:endParaRPr>
              </a:p>
              <a:p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> </a:t>
                </a:r>
                <a:r>
                  <a:rPr lang="ru-RU" i="1" dirty="0" smtClean="0">
                    <a:solidFill>
                      <a:srgbClr val="C00000"/>
                    </a:solidFill>
                    <a:latin typeface="MathJax_Main"/>
                  </a:rPr>
                  <a:t>  х²+х-6 </a:t>
                </a:r>
                <a:r>
                  <a:rPr lang="ru-RU" i="1" dirty="0">
                    <a:solidFill>
                      <a:srgbClr val="C00000"/>
                    </a:solidFill>
                    <a:latin typeface="MathJax_Main"/>
                  </a:rPr>
                  <a:t>=</a:t>
                </a:r>
                <a:r>
                  <a:rPr lang="en-US" i="1" dirty="0" smtClean="0">
                    <a:solidFill>
                      <a:srgbClr val="C00000"/>
                    </a:solidFill>
                    <a:latin typeface="MathJax_Main"/>
                  </a:rPr>
                  <a:t>0</a:t>
                </a:r>
                <a:r>
                  <a:rPr lang="uk-UA" i="1" dirty="0" smtClean="0">
                    <a:solidFill>
                      <a:srgbClr val="C00000"/>
                    </a:solidFill>
                    <a:latin typeface="MathJax_Main"/>
                  </a:rPr>
                  <a:t>     х</a:t>
                </a:r>
                <a:r>
                  <a:rPr lang="uk-UA" sz="1200" i="1" dirty="0" smtClean="0">
                    <a:solidFill>
                      <a:srgbClr val="C00000"/>
                    </a:solidFill>
                    <a:latin typeface="MathJax_Main"/>
                  </a:rPr>
                  <a:t>1</a:t>
                </a:r>
                <a:r>
                  <a:rPr lang="uk-UA" sz="2100" i="1" dirty="0" smtClean="0">
                    <a:solidFill>
                      <a:srgbClr val="C00000"/>
                    </a:solidFill>
                    <a:latin typeface="MathJax_Main"/>
                  </a:rPr>
                  <a:t>=-3,х</a:t>
                </a:r>
                <a:r>
                  <a:rPr lang="uk-UA" sz="1300" i="1" dirty="0" smtClean="0">
                    <a:solidFill>
                      <a:srgbClr val="C00000"/>
                    </a:solidFill>
                    <a:latin typeface="MathJax_Main"/>
                  </a:rPr>
                  <a:t>2</a:t>
                </a:r>
                <a:r>
                  <a:rPr lang="uk-UA" sz="2100" i="1" dirty="0" smtClean="0">
                    <a:solidFill>
                      <a:srgbClr val="C00000"/>
                    </a:solidFill>
                    <a:latin typeface="MathJax_Main"/>
                  </a:rPr>
                  <a:t>=2 </a:t>
                </a:r>
                <a:r>
                  <a:rPr lang="ru-RU" i="1" dirty="0" smtClean="0">
                    <a:solidFill>
                      <a:srgbClr val="4E4E3F"/>
                    </a:solidFill>
                    <a:latin typeface="Open Sans"/>
                  </a:rPr>
                  <a:t>і </a:t>
                </a:r>
                <a:r>
                  <a:rPr lang="ru-RU" i="1" dirty="0" err="1">
                    <a:solidFill>
                      <a:srgbClr val="4E4E3F"/>
                    </a:solidFill>
                    <a:latin typeface="Open Sans"/>
                  </a:rPr>
                  <a:t>розкладемо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/>
                </a:r>
                <a:r>
                  <a:rPr lang="ru-RU" i="1" dirty="0" err="1">
                    <a:solidFill>
                      <a:srgbClr val="4E4E3F"/>
                    </a:solidFill>
                    <a:latin typeface="Open Sans"/>
                  </a:rPr>
                  <a:t>його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> на </a:t>
                </a:r>
                <a:r>
                  <a:rPr lang="ru-RU" i="1" dirty="0" err="1">
                    <a:solidFill>
                      <a:srgbClr val="4E4E3F"/>
                    </a:solidFill>
                    <a:latin typeface="Open Sans"/>
                  </a:rPr>
                  <a:t>множники</a:t>
                </a:r>
                <a:r>
                  <a:rPr lang="ru-RU" i="1" dirty="0">
                    <a:solidFill>
                      <a:srgbClr val="4E4E3F"/>
                    </a:solidFill>
                    <a:latin typeface="Open Sans"/>
                  </a:rPr>
                  <a:t> за формулою 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th-italic"/>
                  </a:rPr>
                  <a:t>ax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in"/>
                  </a:rPr>
                  <a:t>²+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th-italic"/>
                  </a:rPr>
                  <a:t>bx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in"/>
                  </a:rPr>
                  <a:t>+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th-italic"/>
                  </a:rPr>
                  <a:t>c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in"/>
                  </a:rPr>
                  <a:t>=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th-italic"/>
                  </a:rPr>
                  <a:t>a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in"/>
                  </a:rPr>
                  <a:t>(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th-italic"/>
                  </a:rPr>
                  <a:t>x</a:t>
                </a:r>
                <a:r>
                  <a:rPr lang="en-US" b="1" i="1" dirty="0">
                    <a:solidFill>
                      <a:srgbClr val="C00000"/>
                    </a:solidFill>
                    <a:latin typeface="MathJax_Main"/>
                  </a:rPr>
                  <a:t>−</a:t>
                </a:r>
                <a:r>
                  <a:rPr lang="en-US" b="1" i="1" dirty="0">
                    <a:solidFill>
                      <a:srgbClr val="C00000"/>
                    </a:solidFill>
                    <a:latin typeface="MathJax_Math-italic"/>
                  </a:rPr>
                  <a:t>x</a:t>
                </a:r>
                <a:r>
                  <a:rPr lang="en-US" sz="1300" b="1" i="1" dirty="0">
                    <a:solidFill>
                      <a:srgbClr val="C00000"/>
                    </a:solidFill>
                    <a:latin typeface="MathJax_Main"/>
                  </a:rPr>
                  <a:t>1</a:t>
                </a:r>
                <a:r>
                  <a:rPr lang="en-US" b="1" i="1" dirty="0">
                    <a:solidFill>
                      <a:srgbClr val="C00000"/>
                    </a:solidFill>
                    <a:latin typeface="MathJax_Main"/>
                  </a:rPr>
                  <a:t>)(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th-italic"/>
                  </a:rPr>
                  <a:t>x</a:t>
                </a:r>
                <a:r>
                  <a:rPr lang="uk-UA" b="1" i="1" dirty="0" smtClean="0">
                    <a:solidFill>
                      <a:srgbClr val="C00000"/>
                    </a:solidFill>
                    <a:latin typeface="MathJax_Main"/>
                  </a:rPr>
                  <a:t>-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th-italic"/>
                  </a:rPr>
                  <a:t>x</a:t>
                </a:r>
                <a:r>
                  <a:rPr lang="uk-UA" sz="1300" b="1" i="1" dirty="0" smtClean="0">
                    <a:solidFill>
                      <a:srgbClr val="C00000"/>
                    </a:solidFill>
                    <a:latin typeface="MathJax_Math-italic"/>
                  </a:rPr>
                  <a:t>2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MathJax_Main"/>
                  </a:rPr>
                  <a:t>)</a:t>
                </a:r>
                <a:endParaRPr lang="en-US" b="1" i="1" dirty="0">
                  <a:solidFill>
                    <a:srgbClr val="C00000"/>
                  </a:solidFill>
                  <a:latin typeface="Open Sans"/>
                </a:endParaRPr>
              </a:p>
              <a:p>
                <a:pPr lvl="0">
                  <a:buClr>
                    <a:srgbClr val="B9CA1A">
                      <a:lumMod val="75000"/>
                    </a:srgbClr>
                  </a:buClr>
                </a:pPr>
                <a:r>
                  <a:rPr lang="ru-RU" i="1" dirty="0" smtClean="0">
                    <a:solidFill>
                      <a:srgbClr val="C00000"/>
                    </a:solidFill>
                    <a:latin typeface="MathJax_Main"/>
                  </a:rPr>
                  <a:t>х²+х-6=(х+3)(х-2)</a:t>
                </a:r>
                <a:r>
                  <a:rPr lang="ru-RU" sz="2000" i="1" dirty="0">
                    <a:solidFill>
                      <a:srgbClr val="4E4E3F"/>
                    </a:solidFill>
                    <a:latin typeface="Open Sans"/>
                  </a:rPr>
                  <a:t/>
                </a:r>
                <a:endParaRPr lang="ru-RU" sz="2000" i="1" dirty="0" smtClean="0">
                  <a:solidFill>
                    <a:srgbClr val="4E4E3F"/>
                  </a:solidFill>
                  <a:latin typeface="Open Sans"/>
                </a:endParaRPr>
              </a:p>
              <a:p>
                <a:pPr>
                  <a:buClr>
                    <a:srgbClr val="B9CA1A">
                      <a:lumMod val="75000"/>
                    </a:srgbClr>
                  </a:buClr>
                </a:pPr>
                <a:r>
                  <a:rPr lang="ru-RU" sz="2000" dirty="0" err="1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Позначимо</a:t>
                </a:r>
                <a:r>
                  <a:rPr lang="ru-RU" sz="20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числовій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прямій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корені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знаки квадратного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тричлена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кожному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інтервалі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цього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кожного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інтервалу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достатньо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взяти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одному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значенню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підставити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замість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 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тричлен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Досить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знати,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який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одному з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цих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проміжків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і,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користуючись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властивістю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чергування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знаків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визначити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знаки у </a:t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всіх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інших</a:t>
                </a:r>
                <a:r>
                  <a:rPr lang="ru-RU" sz="20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проміжках</a:t>
                </a:r>
                <a:r>
                  <a:rPr lang="ru-RU" sz="20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 err="1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</a:t>
                </a:r>
                <a:r>
                  <a:rPr lang="ru-RU" sz="20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</a:t>
                </a:r>
                <a14:m>
                  <m:oMath xmlns:m="http://schemas.openxmlformats.org/officeDocument/2006/math">
                    <m:r>
                      <a:rPr lang="ru-RU" sz="2000" i="0" smtClean="0">
                        <a:solidFill>
                          <a:srgbClr val="4E4E3F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uk-UA" sz="2000" b="0" i="0" smtClean="0">
                        <a:solidFill>
                          <a:srgbClr val="4E4E3F"/>
                        </a:solidFill>
                        <a:latin typeface="Cambria Math"/>
                        <a:ea typeface="Cambria Math"/>
                      </a:rPr>
                      <m:t>(−3;2)</m:t>
                    </m:r>
                  </m:oMath>
                </a14:m>
                <a:r>
                  <a:rPr lang="ru-RU" sz="20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000" dirty="0" err="1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підстав</a:t>
                </a:r>
                <a:r>
                  <a:rPr lang="uk-UA" sz="2000" dirty="0" err="1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ивши</a:t>
                </a:r>
                <a:r>
                  <a:rPr lang="uk-UA" sz="20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замість</a:t>
                </a:r>
                <a:r>
                  <a:rPr lang="ru-RU" sz="20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х= 0,отримаємо (</a:t>
                </a:r>
                <a:r>
                  <a:rPr lang="ru-RU" sz="1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х+3</a:t>
                </a:r>
                <a:r>
                  <a:rPr lang="ru-RU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)(х-2)</a:t>
                </a:r>
                <a:r>
                  <a:rPr lang="ru-RU" sz="18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8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=(0+3)(0-2)=3·(-2)=-6</a:t>
                </a:r>
                <a:r>
                  <a:rPr lang="en-US" sz="18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uk-UA" sz="18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r>
                  <a:rPr lang="ru-RU" sz="18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ru-RU" sz="1800" dirty="0" smtClean="0">
                  <a:solidFill>
                    <a:srgbClr val="4E4E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B9CA1A">
                      <a:lumMod val="75000"/>
                    </a:srgbClr>
                  </a:buClr>
                </a:pPr>
                <a:r>
                  <a:rPr lang="ru-RU" sz="19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19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двох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інших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проміжках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приймає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додатні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1900" dirty="0" smtClean="0">
                  <a:solidFill>
                    <a:srgbClr val="4E4E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B9CA1A">
                      <a:lumMod val="75000"/>
                    </a:srgbClr>
                  </a:buClr>
                </a:pPr>
                <a:r>
                  <a:rPr lang="ru-RU" sz="1900" dirty="0" err="1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ru-RU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lang="en-US" sz="1900" dirty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x∈(</a:t>
                </a:r>
                <a:r>
                  <a:rPr lang="en-US" sz="19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−∞;</a:t>
                </a:r>
                <a:r>
                  <a:rPr lang="uk-UA" sz="19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1900" dirty="0" smtClean="0">
                    <a:solidFill>
                      <a:srgbClr val="4E4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4E4E3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uk-UA" sz="1900" b="0" i="1" smtClean="0">
                        <a:solidFill>
                          <a:srgbClr val="4E4E3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(2;+∞)</m:t>
                    </m:r>
                  </m:oMath>
                </a14:m>
                <a:endParaRPr lang="ru-RU" sz="1900" dirty="0">
                  <a:solidFill>
                    <a:srgbClr val="4E4E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buClr>
                    <a:srgbClr val="B9CA1A">
                      <a:lumMod val="75000"/>
                    </a:srgbClr>
                  </a:buClr>
                </a:pPr>
                <a:endParaRPr lang="ru-RU" sz="2000" i="1" dirty="0" smtClean="0">
                  <a:solidFill>
                    <a:srgbClr val="4E4E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buClr>
                    <a:srgbClr val="B9CA1A">
                      <a:lumMod val="75000"/>
                    </a:srgbClr>
                  </a:buClr>
                </a:pPr>
                <a:endParaRPr lang="ru-RU" sz="2000" i="1" dirty="0">
                  <a:solidFill>
                    <a:srgbClr val="4E4E3F"/>
                  </a:solidFill>
                  <a:latin typeface="Open Sans"/>
                </a:endParaRPr>
              </a:p>
              <a:p>
                <a:endParaRPr lang="uk-UA" sz="2100" i="1" dirty="0" smtClean="0">
                  <a:solidFill>
                    <a:srgbClr val="C00000"/>
                  </a:solidFill>
                  <a:latin typeface="MathJax_Main"/>
                </a:endParaRPr>
              </a:p>
              <a:p>
                <a:endParaRPr lang="en-US" sz="600" i="1" dirty="0">
                  <a:solidFill>
                    <a:srgbClr val="C00000"/>
                  </a:solidFill>
                  <a:latin typeface="Open Sans"/>
                </a:endParaRPr>
              </a:p>
              <a:p>
                <a:endParaRPr lang="en-US" i="1" dirty="0">
                  <a:solidFill>
                    <a:srgbClr val="4E4E3F"/>
                  </a:solidFill>
                  <a:latin typeface="Open Sans"/>
                </a:endParaRPr>
              </a:p>
              <a:p>
                <a:r>
                  <a:rPr lang="en-US" i="1" dirty="0">
                    <a:solidFill>
                      <a:srgbClr val="4E4E3F"/>
                    </a:solidFill>
                    <a:latin typeface="Open Sans"/>
                  </a:rPr>
                  <a:t> 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7143" y="980728"/>
                <a:ext cx="8424936" cy="6336704"/>
              </a:xfrm>
              <a:blipFill rotWithShape="1">
                <a:blip r:embed="rId2"/>
                <a:stretch>
                  <a:fillRect l="-361" t="-2305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2123728" y="5733256"/>
            <a:ext cx="32403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771800" y="5672100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67944" y="5672100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2807804" y="5373216"/>
            <a:ext cx="1260140" cy="925252"/>
          </a:xfrm>
          <a:prstGeom prst="arc">
            <a:avLst>
              <a:gd name="adj1" fmla="val 11426237"/>
              <a:gd name="adj2" fmla="val 20927767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234288">
            <a:off x="4192683" y="5248942"/>
            <a:ext cx="1802752" cy="2302173"/>
          </a:xfrm>
          <a:prstGeom prst="arc">
            <a:avLst>
              <a:gd name="adj1" fmla="val 16200000"/>
              <a:gd name="adj2" fmla="val 19033779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971600" y="5324636"/>
            <a:ext cx="1800200" cy="817240"/>
          </a:xfrm>
          <a:prstGeom prst="arc">
            <a:avLst>
              <a:gd name="adj1" fmla="val 17990291"/>
              <a:gd name="adj2" fmla="val 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42717" y="53027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69661" y="518855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-3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0293" y="521511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3061" y="5353065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-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535306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53997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6288" y="5656861"/>
            <a:ext cx="1094005" cy="76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Admin\Pictures\Кв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9541" y="-182676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4288" y="39537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0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7770"/>
            <a:ext cx="5472608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розв’язування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нерівностей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методом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інтервалів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496944" cy="46805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плюс,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кратні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парних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степенях. При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переході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знаку.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1)Перенести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доданки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=0 ( D(f)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=0;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D(f)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у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7533" y="-182676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4298" y="404664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1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3600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916832"/>
                <a:ext cx="8568952" cy="46805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Приклад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Розв’язати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( 2х – 1 )( х + 2 )( х – 1 ) ˂ 0.  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функцію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= ( 2х – 1 )( х + 2 )( х – 1 ),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) = ( – ∞; + ∞ ).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( 2х – 1 )( х + 2 )( х – 1) = 0;</a:t>
                </a:r>
                <a:r>
                  <a:rPr lang="ru-RU" dirty="0"/>
                  <a:t/>
                </a:r>
                <a:endParaRPr lang="en-US" dirty="0"/>
              </a:p>
              <a:p>
                <a:r>
                  <a:rPr lang="ru-RU" dirty="0"/>
                  <a:t>2х – 1 = 0,</a:t>
                </a:r>
                <a:r>
                  <a:rPr lang="en-US" dirty="0"/>
                  <a:t/>
                </a:r>
                <a:r>
                  <a:rPr lang="ru-RU" dirty="0"/>
                  <a:t> х + 2 = 0       х – 1 = 0; </a:t>
                </a:r>
                <a:endParaRPr lang="en-US" dirty="0"/>
              </a:p>
              <a:p>
                <a:r>
                  <a:rPr lang="ru-RU" dirty="0"/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r>
                  <a:rPr lang="uk-UA" dirty="0" smtClean="0"/>
                  <a:t/>
                </a:r>
                <a:r>
                  <a:rPr lang="ru-RU" dirty="0" smtClean="0"/>
                  <a:t/>
                </a:r>
                <a:r>
                  <a:rPr lang="ru-RU" dirty="0"/>
                  <a:t>х = -2,         х = 1. </a:t>
                </a:r>
              </a:p>
              <a:p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Нанесемо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числову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пряму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область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Достатньо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правому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крайньому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( 1; + ∞ ):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(2) = ( 2·2 – 1 )( 2 + 2 )( 2 – 1) ˃ 0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інших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інтервалах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розставляємо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знаки з права на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порядку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чергування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знаків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˂ 0,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 (– ∞; – 2 )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1 ).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х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 (– ∞; – 2 )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1 ).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916832"/>
                <a:ext cx="8568952" cy="4680520"/>
              </a:xfrm>
              <a:blipFill rotWithShape="1">
                <a:blip r:embed="rId2"/>
                <a:stretch>
                  <a:fillRect l="-213" t="-2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924175" cy="80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3516" y="168870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9421" y="764704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8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937"/>
            <a:ext cx="717119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Дробово-рац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ональн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вності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980728"/>
                <a:ext cx="8784976" cy="5616624"/>
              </a:xfrm>
            </p:spPr>
            <p:txBody>
              <a:bodyPr>
                <a:normAutofit fontScale="47500" lnSpcReduction="20000"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дробово-раціональних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також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зручно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користуватися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методом </a:t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інтервалів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тому,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дробово-раціональна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змінювати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лише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точках, в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яких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вона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рівна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нулеві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існує</a:t>
                </a:r>
                <a:endParaRPr lang="ru-RU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.Для </a:t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цього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потрібно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перенести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доданки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ліву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частину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нерівності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правій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частині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утворити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Розкласти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множники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урахуванням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кратності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ліву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частину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нерівності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звести</a:t>
                </a:r>
                <a:r>
                  <a:rPr lang="ru-RU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спільного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знаменника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потрібно</a:t>
                </a:r>
                <a:r>
                  <a:rPr lang="ru-RU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ru-RU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язати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9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900" i="1">
                            <a:latin typeface="Cambria Math"/>
                          </a:rPr>
                          <m:t>1−2х</m:t>
                        </m:r>
                      </m:num>
                      <m:den>
                        <m:r>
                          <a:rPr lang="ru-RU" sz="2900" i="1">
                            <a:latin typeface="Cambria Math"/>
                          </a:rPr>
                          <m:t>(х+3)(х+4)</m:t>
                        </m:r>
                      </m:den>
                    </m:f>
                    <m:r>
                      <a:rPr lang="en-US" sz="2900" i="1">
                        <a:latin typeface="Cambria Math"/>
                      </a:rPr>
                      <m:t>&gt;0</m:t>
                    </m:r>
                  </m:oMath>
                </a14:m>
                <a:endParaRPr lang="ru-RU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область допустимих значень функції</a:t>
                </a: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Х+3</a:t>
                </a:r>
                <a14:m>
                  <m:oMath xmlns:m="http://schemas.openxmlformats.org/officeDocument/2006/math">
                    <m:r>
                      <a:rPr lang="uk-UA" sz="29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sz="29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0,       х−4≠0</m:t>
                    </m:r>
                  </m:oMath>
                </a14:m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14:m>
                  <m:oMath xmlns:m="http://schemas.openxmlformats.org/officeDocument/2006/math">
                    <m:r>
                      <a:rPr lang="uk-UA" sz="29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sz="29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r>
                  <a:rPr lang="ru-RU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х</a:t>
                </a:r>
                <a14:m>
                  <m:oMath xmlns:m="http://schemas.openxmlformats.org/officeDocument/2006/math">
                    <m:r>
                      <a:rPr lang="ru-RU" sz="29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sz="29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ru-RU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Знаки частки</a:t>
                </a:r>
                <a:r>
                  <a:rPr lang="ru-RU" sz="29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9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900" i="1">
                            <a:latin typeface="Cambria Math"/>
                          </a:rPr>
                          <m:t>1−2х</m:t>
                        </m:r>
                      </m:num>
                      <m:den>
                        <m:r>
                          <a:rPr lang="ru-RU" sz="2900" i="1">
                            <a:latin typeface="Cambria Math"/>
                          </a:rPr>
                          <m:t>(х+3)(х+4)</m:t>
                        </m:r>
                      </m:den>
                    </m:f>
                  </m:oMath>
                </a14:m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визначаються так само як і 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добутку</a:t>
                </a: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(1-2х)(х+3)(х-4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тому дробова нерівність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9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900" i="1">
                            <a:latin typeface="Cambria Math"/>
                          </a:rPr>
                          <m:t>1−2х</m:t>
                        </m:r>
                      </m:num>
                      <m:den>
                        <m:r>
                          <a:rPr lang="ru-RU" sz="2900" i="1">
                            <a:latin typeface="Cambria Math"/>
                          </a:rPr>
                          <m:t>(х+3)(х+4)</m:t>
                        </m:r>
                      </m:den>
                    </m:f>
                    <m:r>
                      <a:rPr lang="en-US" sz="2900" i="1">
                        <a:latin typeface="Cambria Math"/>
                      </a:rPr>
                      <m:t>&gt;0</m:t>
                    </m:r>
                  </m:oMath>
                </a14:m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рівносильна нерівності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1-2х)(х+3)(х-4)&gt;0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</a:t>
                </a:r>
                <a:r>
                  <a:rPr lang="uk-UA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розв'язком</a:t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дробової </a:t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нерівності є розв'язок нерівності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  </a:t>
                </a:r>
              </a:p>
              <a:p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(</a:t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1-2х)(х+3)(х-4)&gt;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 </a:t>
                </a: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(-</a:t>
                </a:r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endParaRPr lang="ru-RU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(</a:t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х-0,5)(х+3)(</a:t>
                </a: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-4)&lt;0.</a:t>
                </a:r>
                <a:endParaRPr lang="ru-RU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uk-UA" altLang="ru-RU" sz="29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Одержану нерівність розв'язуємо методом інтервалів:</a:t>
                </a:r>
                <a:endParaRPr lang="uk-UA" altLang="ru-RU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  <a:p>
                <a:endParaRPr lang="ru-RU" dirty="0"/>
              </a:p>
              <a:p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980728"/>
                <a:ext cx="8784976" cy="5616624"/>
              </a:xfrm>
              <a:blipFill rotWithShape="1">
                <a:blip r:embed="rId2"/>
                <a:stretch>
                  <a:fillRect t="-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1285875" cy="32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771775" cy="90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Pictures\Кв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5524" y="2265596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90494" y="2765140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1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746" y="116632"/>
            <a:ext cx="3242928" cy="72008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2960" y="942915"/>
                <a:ext cx="8973535" cy="551042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язати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Наносимо на координатну пряму точки: нулі функції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х=0.</a:t>
                </a:r>
                <a:endParaRPr lang="uk-U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ОДЗ: х-1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0,х≠1</m:t>
                    </m:r>
                  </m:oMath>
                </a14:m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(ця точка на </a:t>
                </a:r>
                <a:r>
                  <a:rPr lang="ru-RU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координатній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прямій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обов´язково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бути «</a:t>
                </a:r>
                <a:r>
                  <a:rPr lang="ru-RU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виколота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»)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визначаємо знак на кожному із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проміжків  </a:t>
                </a:r>
              </a:p>
              <a:p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Відповідь:х</a:t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(-∞;0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∪(1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;+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∞)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язати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i="1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i="1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 нерівність до виду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ƒ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(х)</a:t>
                </a:r>
                <a:r>
                  <a:rPr lang="uk-UA" sz="2000" dirty="0">
                    <a:ea typeface="Cambria Math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і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ліву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частину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спільного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знаменника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2000" dirty="0">
                    <a:ea typeface="Cambria Math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8−х</m:t>
                        </m:r>
                      </m:num>
                      <m:den>
                        <m:r>
                          <a:rPr lang="uk-UA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8х</m:t>
                        </m:r>
                      </m:den>
                    </m:f>
                  </m:oMath>
                </a14:m>
                <a:r>
                  <a:rPr lang="uk-UA" sz="2000" dirty="0">
                    <a:ea typeface="Cambria Math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  <a:p>
                <a:pPr marL="45720" indent="0">
                  <a:buNone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яжемо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дану нерівність методом інтервалів: ОДЗ: х</a:t>
                </a:r>
                <a14:m>
                  <m:oMath xmlns:m="http://schemas.openxmlformats.org/officeDocument/2006/math">
                    <m:r>
                      <a:rPr lang="uk-UA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  <a:p>
                <a:pPr marL="45720" indent="0">
                  <a:buNone/>
                </a:pP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Нулі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:8-х=0,х=8.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Наносимо отримані точки 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координатну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пряму, визначаємо знак на кожному із проміжків і записуємо відповідь відповідно до умови.</a:t>
                </a:r>
              </a:p>
              <a:p>
                <a:pPr marL="4572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(-∞;0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8;+∞)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2960" y="942915"/>
                <a:ext cx="8973535" cy="5510421"/>
              </a:xfrm>
              <a:blipFill rotWithShape="1">
                <a:blip r:embed="rId2"/>
                <a:stretch>
                  <a:fillRect l="-543" t="-2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047256" y="788212"/>
                <a:ext cx="1199366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/>
                            </a:rPr>
                            <m:t>х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х−1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56" y="788212"/>
                <a:ext cx="1199366" cy="5629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565848" y="2956305"/>
            <a:ext cx="489654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 flipH="1" flipV="1">
            <a:off x="4269401" y="2908874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2253761" y="2920574"/>
            <a:ext cx="59432" cy="7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99237" y="26019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02242" y="25764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21628" y="2601969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11549" y="29563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30230" y="24786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60232" y="24807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16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7532" y="-256494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92280" y="404664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216588" y="6165304"/>
            <a:ext cx="489654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H="1" flipV="1">
            <a:off x="5462392" y="6128425"/>
            <a:ext cx="59432" cy="7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 flipV="1">
            <a:off x="3586665" y="6107362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38007" y="57380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41437" y="5759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8861" y="57374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98564" y="57374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77630" y="573749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573749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75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583580"/>
            <a:ext cx="1573560" cy="685180"/>
          </a:xfrm>
        </p:spPr>
        <p:txBody>
          <a:bodyPr/>
          <a:lstStyle/>
          <a:p>
            <a:r>
              <a:rPr lang="uk-UA" sz="2400" dirty="0" smtClean="0"/>
              <a:t>ЗНО,2013</a:t>
            </a:r>
            <a:endParaRPr lang="ru-RU" sz="24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16632"/>
                <a:ext cx="8826848" cy="56166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яжіть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 і запишіть суму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всіх цілих її цілих </a:t>
                </a:r>
                <a:r>
                  <a:rPr lang="uk-UA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язків</a:t>
                </a:r>
                <a:endParaRPr lang="uk-U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 ліву частину нерівності до спільного знаменника</a:t>
                </a: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Зведемо нерівність до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виду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f(x)≥0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,перенісши 1 вліво і зведемо до спільного знаменника</a:t>
                </a: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Розклавши чисельник на множники, отримаєм нерівність </a:t>
                </a:r>
              </a:p>
              <a:p>
                <a:r>
                  <a:rPr lang="uk-UA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Прирівнявши чисельник до 0,і врахувавши область визначення маємо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Х=8.х=1,х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0,х≠2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uk-UA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Наносимо дані точки  в порядку зростання на числову пряму(</a:t>
                </a:r>
                <a:r>
                  <a:rPr lang="uk-UA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обов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uk-UA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язково</a:t>
                </a:r>
                <a:r>
                  <a:rPr lang="uk-UA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визначаємо,які</a:t>
                </a:r>
                <a:r>
                  <a:rPr lang="uk-UA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замальовані,а</a:t>
                </a:r>
                <a:r>
                  <a:rPr lang="uk-UA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які ні) і визначаємо знак на</a:t>
                </a:r>
              </a:p>
              <a:p>
                <a:r>
                  <a:rPr lang="uk-UA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кожному проміжку.</a:t>
                </a:r>
              </a:p>
              <a:p>
                <a:r>
                  <a:rPr lang="uk-UA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Знаходимо суму цілих </a:t>
                </a:r>
                <a:r>
                  <a:rPr lang="uk-UA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язків:1+3+4+5+6+7+8=34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16632"/>
                <a:ext cx="8826848" cy="5616624"/>
              </a:xfrm>
              <a:blipFill rotWithShape="1">
                <a:blip r:embed="rId2"/>
                <a:stretch>
                  <a:fillRect l="-552" t="-2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57" y="404664"/>
            <a:ext cx="16891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75924" y="1434036"/>
                <a:ext cx="1354858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3х+4(х−2)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dirty="0" smtClean="0"/>
                  <a:t>≥1,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924" y="1434036"/>
                <a:ext cx="1354858" cy="533544"/>
              </a:xfrm>
              <a:prstGeom prst="rect">
                <a:avLst/>
              </a:prstGeom>
              <a:blipFill rotWithShape="1">
                <a:blip r:embed="rId4"/>
                <a:stretch>
                  <a:fillRect r="-3139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2242" y="2676534"/>
                <a:ext cx="1505540" cy="521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3х+4х−8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dirty="0" smtClean="0"/>
                  <a:t>-1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≥</m:t>
                    </m:r>
                    <m:r>
                      <a:rPr lang="uk-UA" b="0" i="1" dirty="0" smtClean="0">
                        <a:latin typeface="Cambria Math"/>
                      </a:rPr>
                      <m:t>0,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" y="2676534"/>
                <a:ext cx="1505540" cy="521233"/>
              </a:xfrm>
              <a:prstGeom prst="rect">
                <a:avLst/>
              </a:prstGeom>
              <a:blipFill rotWithShape="1">
                <a:blip r:embed="rId5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82870" y="2622080"/>
                <a:ext cx="1421158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7х−8−</m:t>
                        </m:r>
                        <m:sSup>
                          <m:sSupPr>
                            <m:ctrlPr>
                              <a:rPr lang="uk-UA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b="0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uk-UA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k-UA" b="0" i="1" smtClean="0">
                            <a:latin typeface="Cambria Math"/>
                          </a:rPr>
                          <m:t>+2х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dirty="0" smtClean="0"/>
                  <a:t>≥0</a:t>
                </a:r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870" y="2622080"/>
                <a:ext cx="1421158" cy="559897"/>
              </a:xfrm>
              <a:prstGeom prst="rect">
                <a:avLst/>
              </a:prstGeom>
              <a:blipFill rotWithShape="1">
                <a:blip r:embed="rId6"/>
                <a:stretch>
                  <a:fillRect r="-3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630782" y="2614554"/>
                <a:ext cx="1763624" cy="55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9х−8−х²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dirty="0" smtClean="0"/>
                  <a:t>≥0   ·(-1)</a:t>
                </a:r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82" y="2614554"/>
                <a:ext cx="1763624" cy="552652"/>
              </a:xfrm>
              <a:prstGeom prst="rect">
                <a:avLst/>
              </a:prstGeom>
              <a:blipFill rotWithShape="1">
                <a:blip r:embed="rId7"/>
                <a:stretch>
                  <a:fillRect r="-2076" b="-5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24128" y="2611270"/>
                <a:ext cx="1095172" cy="55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х²−9х+8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ru-RU" dirty="0" smtClean="0"/>
                  <a:t>≤0</a:t>
                </a:r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611270"/>
                <a:ext cx="1095172" cy="552652"/>
              </a:xfrm>
              <a:prstGeom prst="rect">
                <a:avLst/>
              </a:prstGeom>
              <a:blipFill rotWithShape="1">
                <a:blip r:embed="rId8"/>
                <a:stretch>
                  <a:fillRect r="-3333" b="-5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173791" y="3180535"/>
                <a:ext cx="1433406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(х−8)(х−1)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х(х−2)</m:t>
                        </m:r>
                      </m:den>
                    </m:f>
                  </m:oMath>
                </a14:m>
                <a:r>
                  <a:rPr lang="uk-UA" dirty="0"/>
                  <a:t/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≤</m:t>
                    </m:r>
                  </m:oMath>
                </a14:m>
                <a:r>
                  <a:rPr lang="ru-RU" dirty="0" smtClean="0"/>
                  <a:t>0</a:t>
                </a:r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91" y="3180535"/>
                <a:ext cx="1433406" cy="533544"/>
              </a:xfrm>
              <a:prstGeom prst="rect">
                <a:avLst/>
              </a:prstGeom>
              <a:blipFill rotWithShape="1">
                <a:blip r:embed="rId9"/>
                <a:stretch>
                  <a:fillRect r="-2553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580935" y="4869160"/>
                <a:ext cx="1834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х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uk-UA" i="1" dirty="0">
                        <a:latin typeface="Cambria Math"/>
                        <a:ea typeface="Cambria Math"/>
                      </a:rPr>
                      <m:t>(0;1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]∪(2</m:t>
                    </m:r>
                    <m:r>
                      <a:rPr lang="ru-RU" i="1" dirty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8]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35" y="4869160"/>
                <a:ext cx="18341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658" t="-10000" r="-332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467544" y="6237312"/>
            <a:ext cx="4968552" cy="1800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995936" y="6214483"/>
            <a:ext cx="53526" cy="81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29623" y="6211941"/>
            <a:ext cx="53526" cy="81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07242" y="6211941"/>
            <a:ext cx="53526" cy="81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91680" y="6221911"/>
            <a:ext cx="53526" cy="81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74219" y="5845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6215" y="57959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9430" y="58525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5140" y="58346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0369" y="57959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673" y="581408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24379" y="5834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6674" y="581408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0768" y="5877519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18170" y="583480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83148" y="6217804"/>
            <a:ext cx="1912787" cy="8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376952" y="6243206"/>
            <a:ext cx="289158" cy="6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C:\Users\Admin\Pictures\Кв.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3517" y="4589080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90494" y="5069083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0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04664"/>
            <a:ext cx="5184576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87899" y="2060848"/>
                <a:ext cx="8064896" cy="44644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розв’язуванні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містять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змінну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знаком модуля,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використовується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модуля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 виду: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⃓</m:t>
                    </m:r>
                    <m:r>
                      <a:rPr lang="uk-UA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uk-UA" i="1"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uk-UA" i="1">
                        <a:latin typeface="Cambria Math"/>
                      </a:rPr>
                      <m:t>⃓&lt;а</m:t>
                    </m:r>
                    <m:r>
                      <a:rPr lang="uk-UA" b="1" i="1" smtClean="0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−а&lt;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˃ 0</a:t>
                </a:r>
              </a:p>
              <a:p>
                <a:r>
                  <a:rPr lang="uk-UA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uk-UA" sz="24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Розв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’</a:t>
                </a:r>
                <a:r>
                  <a:rPr lang="uk-UA" sz="24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язків</a:t>
                </a:r>
                <a:r>
                  <a:rPr lang="uk-UA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не </a:t>
                </a:r>
                <a:r>
                  <a:rPr lang="uk-UA" sz="24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має,якщо</a:t>
                </a:r>
                <a:r>
                  <a:rPr lang="uk-UA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uk-UA" sz="2400" b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а&lt;0</a:t>
                </a:r>
              </a:p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виду</a:t>
                </a:r>
                <a:r>
                  <a:rPr lang="uk-UA" sz="2400" dirty="0"/>
                  <a:t/>
                </a:r>
                <a:r>
                  <a:rPr lang="en-US" sz="2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⃓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uk-UA" sz="2400" i="1">
                        <a:latin typeface="Cambria Math"/>
                      </a:rPr>
                      <m:t>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uk-UA" sz="2400" i="1" smtClean="0">
                        <a:latin typeface="Cambria Math"/>
                        <a:ea typeface="Cambria Math"/>
                      </a:rPr>
                      <m:t>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uk-UA" sz="2400" i="1">
                        <a:latin typeface="Cambria Math"/>
                      </a:rPr>
                      <m:t>а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рівносильна сукупності </a:t>
                </a:r>
                <a:r>
                  <a:rPr lang="uk-UA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1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uk-UA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uk-UA" sz="21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˃</m:t>
                    </m:r>
                  </m:oMath>
                </a14:m>
                <a:r>
                  <a:rPr lang="ru-RU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uk-UA" sz="2100" dirty="0">
                    <a:solidFill>
                      <a:schemeClr val="tx1"/>
                    </a:solidFill>
                  </a:rPr>
                  <a:t/>
                </a:r>
                <a:endParaRPr lang="uk-UA" sz="21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uk-UA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      </m:t>
                    </m:r>
                    <m:r>
                      <a:rPr lang="uk-UA" sz="2100" b="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1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х</m:t>
                        </m:r>
                      </m:e>
                    </m:d>
                    <m:r>
                      <a:rPr lang="uk-UA" sz="2100" b="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ru-RU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а, </a:t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˃0. </a:t>
                </a:r>
              </a:p>
              <a:p>
                <a:r>
                  <a:rPr lang="ru-RU" sz="2400" dirty="0" err="1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Якщо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 а&lt;0,то </a:t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розв´язком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нерівності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 буде </a:t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множина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допустимих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ru-RU" sz="2400" dirty="0" err="1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значень</a:t>
                </a:r>
                <a:endParaRPr lang="ru-RU" sz="2400" dirty="0" smtClean="0">
                  <a:solidFill>
                    <a:schemeClr val="tx1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87899" y="2060848"/>
                <a:ext cx="8064896" cy="4464496"/>
              </a:xfrm>
              <a:blipFill rotWithShape="1">
                <a:blip r:embed="rId2"/>
                <a:stretch>
                  <a:fillRect l="-1058" t="-3552" b="-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web.posibnyky.vntu.edu.ua/fmib/6mihalevich_elementarna_matematika_algebra_ch1/59_src/59_image0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47993"/>
            <a:ext cx="2133600" cy="58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2306" y="4854884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7532" y="-38660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7533" y="-182676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64298" y="404664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9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16632"/>
            <a:ext cx="5112568" cy="1143000"/>
          </a:xfrm>
        </p:spPr>
        <p:txBody>
          <a:bodyPr/>
          <a:lstStyle/>
          <a:p>
            <a:r>
              <a:rPr lang="ru-RU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124744"/>
                <a:ext cx="8064896" cy="49685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однією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змінною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ru-RU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дві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більше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нерівності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об’єдн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пошуку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спільних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розв’язків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систему </a:t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озн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йти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множину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її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розв’язків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довести,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існує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системи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―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чення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змінної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яке з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довольняє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кожну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ної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системи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систему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необхідно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окремо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кожну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після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чого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йти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переріз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одерж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них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розв’язків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й буде </a:t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розв’язком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системи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1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1.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I</a:t>
                </a:r>
                <a:r>
                  <a:rPr lang="uk-UA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х</a:t>
                </a:r>
                <a:r>
                  <a:rPr lang="uk-UA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+2,5</a:t>
                </a:r>
                <a:r>
                  <a:rPr lang="en-US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I·</a:t>
                </a:r>
                <a:r>
                  <a:rPr lang="uk-UA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(</a:t>
                </a:r>
                <a:r>
                  <a:rPr lang="uk-UA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х-</a:t>
                </a:r>
                <a:r>
                  <a:rPr lang="uk-UA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2)&lt;0. Вираз </a:t>
                </a:r>
                <a:r>
                  <a:rPr lang="en-US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I</a:t>
                </a:r>
                <a:r>
                  <a:rPr lang="uk-UA" i="1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х</a:t>
                </a:r>
                <a:r>
                  <a:rPr lang="uk-UA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+2,5</a:t>
                </a:r>
                <a:r>
                  <a:rPr lang="en-US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I˃</a:t>
                </a:r>
                <a:r>
                  <a:rPr lang="uk-UA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0,при всіх значеннях </a:t>
                </a:r>
                <a:r>
                  <a:rPr lang="uk-UA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х </a:t>
                </a:r>
                <a:r>
                  <a:rPr lang="uk-UA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,крім </a:t>
                </a:r>
                <a:endParaRPr lang="uk-UA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uk-UA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х</a:t>
                </a:r>
                <a:r>
                  <a:rPr lang="uk-UA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=-2,5,тому при х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−2,5, знак нерівності залежить від </m:t>
                    </m:r>
                  </m:oMath>
                </a14:m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знака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множника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(х-2).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розв´язування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нерівності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зводиться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розв´язування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х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uk-UA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−2,5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х-2&lt;0,х&lt;2.</a:t>
                </a:r>
              </a:p>
              <a:p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124744"/>
                <a:ext cx="8064896" cy="4968552"/>
              </a:xfrm>
              <a:blipFill rotWithShape="1">
                <a:blip r:embed="rId2"/>
                <a:stretch>
                  <a:fillRect l="-605" t="-2822" b="-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77969" y="5157192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ru-RU" sz="5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13146" y="6381328"/>
            <a:ext cx="48245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4048" y="5892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flipH="1" flipV="1">
            <a:off x="1043608" y="6344449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 flipV="1">
            <a:off x="3485009" y="6308916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68532" y="595344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-2,5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4725" y="59534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-1397793" y="5895856"/>
            <a:ext cx="4882802" cy="973634"/>
          </a:xfrm>
          <a:prstGeom prst="arc">
            <a:avLst>
              <a:gd name="adj1" fmla="val 16138701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788024" y="5344254"/>
                <a:ext cx="369161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Відповідь:х</a:t>
                </a:r>
                <a14:m>
                  <m:oMath xmlns:m="http://schemas.openxmlformats.org/officeDocument/2006/math">
                    <m:r>
                      <a:rPr lang="ru-RU" sz="16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uk-UA" sz="16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(−∞;−2,</m:t>
                    </m:r>
                    <m:r>
                      <a:rPr lang="uk-UA" sz="1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uk-UA" sz="16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)∪(−2,5;2)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344254"/>
                <a:ext cx="3691612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825" t="-2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71842" y="-207859"/>
            <a:ext cx="151308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Pictures\Кв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5457" y="-177733"/>
            <a:ext cx="1610736" cy="2146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64298" y="404664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8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533126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</a:t>
            </a:r>
            <a:r>
              <a:rPr lang="uk-UA" sz="4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ування</a:t>
            </a: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1700808"/>
                <a:ext cx="7848872" cy="46988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2.</a:t>
                </a:r>
              </a:p>
              <a:p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Розв´язати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систему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3х+14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≥35,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 −5х+45≥0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uk-UA" b="0" i="1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3х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≥35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−14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 −5х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−45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3х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 5х</m:t>
                            </m:r>
                            <m:r>
                              <a:rPr lang="uk-UA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  <m:t>45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uk-UA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a:rPr lang="uk-UA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≥7,</m:t>
                            </m:r>
                          </m:e>
                          <m:e>
                            <m:r>
                              <a:rPr lang="uk-UA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х≤9.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Відповідь:х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uk-UA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7;9</m:t>
                        </m:r>
                      </m:e>
                    </m:d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Розв´язати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систему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нерівностей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7х−40&lt;4х−49,</m:t>
                            </m:r>
                          </m:e>
                          <m:e>
                            <m:r>
                              <a:rPr lang="uk-UA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5х−4≤7х−6</m:t>
                            </m:r>
                          </m:e>
                        </m:eqArr>
                      </m:e>
                    </m:d>
                    <m:r>
                      <a:rPr lang="uk-UA" b="0" i="1" smtClean="0"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7х−4х</m:t>
                            </m:r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−49+40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5х−7х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−6+4 </m:t>
                            </m:r>
                          </m:e>
                        </m:eqArr>
                      </m:e>
                    </m:d>
                    <m:r>
                      <a:rPr lang="uk-UA" b="0" i="1" smtClean="0"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3х</m:t>
                            </m:r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−9</m:t>
                            </m:r>
                            <m:r>
                              <a:rPr lang="uk-UA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uk-UA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3х</m:t>
                            </m:r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−9</m:t>
                            </m:r>
                            <m:r>
                              <a:rPr lang="uk-UA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a:rPr lang="uk-UA" i="1">
                                <a:latin typeface="Cambria Math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uk-UA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m:rPr>
                                <m:nor/>
                              </m:rPr>
                              <a:rPr lang="uk-UA" dirty="0"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uk-UA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a:rPr lang="ru-RU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Відповідь:система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розв´язків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має або х</a:t>
                </a:r>
                <a14:m>
                  <m:oMath xmlns:m="http://schemas.openxmlformats.org/officeDocument/2006/math">
                    <m:r>
                      <a:rPr lang="uk-UA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∈∅</m:t>
                    </m:r>
                    <m:r>
                      <a:rPr lang="uk-UA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1700808"/>
                <a:ext cx="7848872" cy="4698856"/>
              </a:xfrm>
              <a:blipFill rotWithShape="1">
                <a:blip r:embed="rId2"/>
                <a:stretch>
                  <a:fillRect l="-854" t="-3372" b="-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1733550" cy="74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06925" y="2715904"/>
            <a:ext cx="576065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57" y="5170140"/>
            <a:ext cx="2133600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Pictures\Кв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1633" y="249372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36603" y="83671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4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28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28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28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568952" cy="4569688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b&gt;c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a+c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те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- знак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k&gt;0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&gt;bk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 ж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число - знак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a&gt;b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k&lt;0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 ж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від'ємне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число - знак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2092" y="622509"/>
            <a:ext cx="1665486" cy="2219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1254" y="1383546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9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4968552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980728"/>
                <a:ext cx="6148727" cy="5544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/>
                  <a:t> 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треба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побудувати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вибрати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абсцис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яких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розташований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вище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треба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побудувати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вибрати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осі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абсцис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яких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розташований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нижче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графіка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функції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Приклад(ЗНО)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рисунку зображено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графік  функції у=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ƒ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,яка визначена на відрізку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[-4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6]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.Укажіть усі значення х ,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яких виконується нерівність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)≥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∪[3;5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ru-RU" dirty="0"/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980728"/>
                <a:ext cx="6148727" cy="5544616"/>
              </a:xfrm>
              <a:blipFill rotWithShape="1">
                <a:blip r:embed="rId2"/>
                <a:stretch>
                  <a:fillRect l="-1090" t="-2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981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940152" y="5189234"/>
            <a:ext cx="2880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 flipH="1" flipV="1">
            <a:off x="6804248" y="5152355"/>
            <a:ext cx="59432" cy="7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flipH="1" flipV="1">
            <a:off x="7738018" y="5127766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8172400" y="5140943"/>
            <a:ext cx="59432" cy="737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0152" y="479971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773514" y="5140942"/>
            <a:ext cx="398886" cy="59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04248" y="5246215"/>
            <a:ext cx="0" cy="406958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38018" y="5246215"/>
            <a:ext cx="0" cy="406958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00658" y="5246215"/>
            <a:ext cx="0" cy="406958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1967" y="321380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9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54" y="265212"/>
            <a:ext cx="4907601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Розв´язати нерівності: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32437" y="1772816"/>
                <a:ext cx="6400800" cy="3474720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х</a:t>
                </a:r>
              </a:p>
              <a:p>
                <a:pPr marL="4572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2.(х+2)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uk-UA" b="0" i="1" smtClean="0">
                            <a:latin typeface="Cambria Math"/>
                          </a:rPr>
                          <m:t>х−1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˃0</a:t>
                </a:r>
              </a:p>
              <a:p>
                <a:pPr marL="4572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3 .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х−2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</a:p>
              <a:p>
                <a:pPr marL="4572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.(ЗНО)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3х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х+1</m:t>
                        </m:r>
                      </m:den>
                    </m:f>
                  </m:oMath>
                </a14:m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uk-UA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х+1</m:t>
                        </m:r>
                      </m:den>
                    </m:f>
                  </m:oMath>
                </a14:m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45720" indent="0">
                  <a:buNone/>
                </a:pP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ЗНО)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(х+4)² ≤ 16</a:t>
                </a:r>
              </a:p>
              <a:p>
                <a:pPr marL="4572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(ЗНО)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3 </m:t>
                        </m:r>
                      </m:sup>
                    </m:sSup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uk-UA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х+5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х−7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</a:p>
              <a:p>
                <a:pPr marL="45720" indent="0">
                  <a:buNone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32437" y="1772816"/>
                <a:ext cx="6400800" cy="3474720"/>
              </a:xfrm>
              <a:blipFill rotWithShape="1">
                <a:blip r:embed="rId2"/>
                <a:stretch>
                  <a:fillRect l="-381" t="-175" b="-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4247" y="-178031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0232" y="836712"/>
            <a:ext cx="2088232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Розв´язуємо самостійно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8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512511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 інтервали.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6408712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501015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Pictures\Кв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4451" y="1041461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1216" y="1772816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5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r>
              <a:rPr lang="ru-RU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Розв'язок</a:t>
            </a: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6985062" cy="147616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довести,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48880"/>
            <a:ext cx="90730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=-2; х=5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Підставивши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−2 ,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отримаємо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⋅(−2)=-4 ,а  -4 &lt; 7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−4 &lt; 7  —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x=−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—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розв'язок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Підставивши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5 ,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отримаємо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⋅5=10,а 10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0тже 10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невірна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тому,  x=5 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є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9750" y="584164"/>
            <a:ext cx="172923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4288" y="1403484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5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472608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лінійних </a:t>
            </a:r>
            <a:r>
              <a:rPr lang="uk-UA" sz="36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68952" cy="455484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Лінійною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ax&gt;b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ax&lt;b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 і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переносимо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рівносильними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множенні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від'ємне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знак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строга (&lt;,&gt;), то точка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виколота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строга (≤,≥), то точка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зафарбована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Штрихуємо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виколота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дужка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зафарбована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дужка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9541" y="-191027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548680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9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86" y="404664"/>
            <a:ext cx="6192688" cy="1800200"/>
          </a:xfrm>
        </p:spPr>
        <p:txBody>
          <a:bodyPr/>
          <a:lstStyle/>
          <a:p>
            <a:r>
              <a:rPr lang="uk-UA" sz="4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4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sz="4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лінійних </a:t>
            </a:r>
            <a:r>
              <a:rPr lang="uk-UA" sz="4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uk-U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5157192"/>
            <a:ext cx="3702758" cy="1512168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1497" y="551606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07503" y="2420888"/>
                <a:ext cx="8676457" cy="504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Приклад: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х-2,3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х ˃2,3</a:t>
                </a:r>
              </a:p>
              <a:p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Відповідь: х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uk-UA" b="1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endParaRPr lang="uk-UA" b="1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 – 7у &lt; 0</a:t>
                </a:r>
              </a:p>
              <a:p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-7у &lt; 3,5 </a:t>
                </a:r>
                <a:r>
                  <a:rPr lang="uk-UA" b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⃓</a:t>
                </a:r>
                <a:r>
                  <a:rPr lang="uk-UA" b="1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:(-7</a:t>
                </a:r>
                <a:r>
                  <a:rPr lang="uk-UA" sz="16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)(знак нерівності  змінюємо </a:t>
                </a:r>
                <a:r>
                  <a:rPr lang="uk-UA" sz="1600" i="1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на</a:t>
                </a:r>
                <a:r>
                  <a:rPr lang="uk-UA" sz="1600" i="1" dirty="0">
                    <a:solidFill>
                      <a:prstClr val="black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 протилежний)</a:t>
                </a:r>
                <a:endPara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1600" i="1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uk-UA" sz="16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                               у ˃ -0,5</a:t>
                </a:r>
              </a:p>
              <a:p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Відповідь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х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uk-UA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uk-UA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ru-RU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)4-3(2х-15) ≥ 19</a:t>
                </a:r>
              </a:p>
              <a:p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4-6х+45 ≥ 19</a:t>
                </a:r>
              </a:p>
              <a:p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-6х ≥ 19 – 49</a:t>
                </a:r>
              </a:p>
              <a:p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-6х ≥ -30   </a:t>
                </a:r>
                <a:r>
                  <a:rPr lang="uk-UA" b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⃓</a:t>
                </a:r>
                <a:r>
                  <a:rPr lang="uk-UA" b="1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:(-6)</a:t>
                </a:r>
              </a:p>
              <a:p>
                <a:r>
                  <a:rPr lang="uk-UA" b="1" i="1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uk-UA" b="1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                            х ≤ 5</a:t>
                </a:r>
              </a:p>
              <a:p>
                <a:r>
                  <a:rPr lang="uk-UA" b="1" i="1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uk-UA" b="1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х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(−∞</m:t>
                    </m:r>
                    <m:r>
                      <a:rPr lang="uk-UA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2420888"/>
                <a:ext cx="8676457" cy="5047536"/>
              </a:xfrm>
              <a:prstGeom prst="rect">
                <a:avLst/>
              </a:prstGeom>
              <a:blipFill rotWithShape="1">
                <a:blip r:embed="rId3"/>
                <a:stretch>
                  <a:fillRect l="-632" t="-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46467" y="1381683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984776" cy="1143000"/>
          </a:xfrm>
        </p:spPr>
        <p:txBody>
          <a:bodyPr/>
          <a:lstStyle/>
          <a:p>
            <a:r>
              <a:rPr lang="ru-RU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6400800" cy="4536504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 4(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4х+4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4х-7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4х-4х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7-4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0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&lt;-11-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невірна числова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нерівність,отже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розв'язків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не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(6-5х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+12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 + 5х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+ 12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5х-5х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+6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будь-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будь-яке число.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7532" y="1041461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1772816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4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29" y="-4563"/>
            <a:ext cx="5605136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5760640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виду, </a:t>
            </a:r>
          </a:p>
          <a:p>
            <a:r>
              <a:rPr lang="ru-RU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ax²+bx+c&gt;0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(&lt;0,≤0,≥0),деa≠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квадратною.</a:t>
            </a:r>
          </a:p>
          <a:p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Кроки </a:t>
            </a:r>
            <a:r>
              <a:rPr 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квадратної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55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55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перетину</a:t>
            </a:r>
            <a:r>
              <a:rPr lang="ru-RU" sz="5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</a:t>
            </a:r>
            <a:r>
              <a:rPr lang="ru-RU" sz="5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5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5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ru-RU" sz="5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55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язавши</a:t>
            </a:r>
            <a:endParaRPr lang="ru-RU" sz="55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5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6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ax+²bx+c=0</a:t>
            </a:r>
            <a:r>
              <a:rPr lang="ru-RU" sz="5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5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5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D&gt;0,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9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перетинає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9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Оx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точках  </a:t>
            </a:r>
            <a:endParaRPr lang="ru-RU" sz="4500" b="1" dirty="0">
              <a:solidFill>
                <a:schemeClr val="bg2">
                  <a:lumMod val="25000"/>
                </a:schemeClr>
              </a:solidFill>
              <a:latin typeface="Open Sans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uk-UA" sz="6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5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D=0</a:t>
            </a:r>
            <a:r>
              <a:rPr lang="ru-RU" sz="6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3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endParaRPr lang="ru-RU" sz="4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786C71">
                  <a:lumMod val="75000"/>
                </a:srgbClr>
              </a:buClr>
            </a:pP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2">
                  <a:lumMod val="25000"/>
                </a:schemeClr>
              </a:solidFill>
              <a:latin typeface="Open Sans"/>
            </a:endParaRPr>
          </a:p>
          <a:p>
            <a:endParaRPr lang="en-US" sz="3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5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3.Якщо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D&lt;0, 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парабола</a:t>
            </a:r>
          </a:p>
          <a:p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перетинає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4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Оx</a:t>
            </a:r>
            <a:endParaRPr lang="ru-RU" sz="4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965669" y="3140968"/>
            <a:ext cx="2520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 rot="10800000">
            <a:off x="6888344" y="1988840"/>
            <a:ext cx="608693" cy="1536145"/>
          </a:xfrm>
          <a:prstGeom prst="arc">
            <a:avLst>
              <a:gd name="adj1" fmla="val 9904369"/>
              <a:gd name="adj2" fmla="val 87116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80371" y="3041453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16871" y="3079812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23450" y="2751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4683" y="279878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8879" y="277914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365" y="27514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273327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7877" y="3117214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887341" y="4725144"/>
            <a:ext cx="2520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6880186" y="3168120"/>
            <a:ext cx="608693" cy="1536145"/>
          </a:xfrm>
          <a:prstGeom prst="arc">
            <a:avLst>
              <a:gd name="adj1" fmla="val 9904369"/>
              <a:gd name="adj2" fmla="val 87116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156686" y="4663988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342320" y="428931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7126" y="43435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7010" y="43381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4216" y="429465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990428" y="5949280"/>
            <a:ext cx="2520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10800000">
            <a:off x="6882884" y="4303094"/>
            <a:ext cx="608693" cy="1536145"/>
          </a:xfrm>
          <a:prstGeom prst="arc">
            <a:avLst>
              <a:gd name="adj1" fmla="val 9904369"/>
              <a:gd name="adj2" fmla="val 87116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290367" y="546990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2886" y="537404"/>
            <a:ext cx="1800201" cy="239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64288" y="1403484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9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4761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3597" y="1412776"/>
            <a:ext cx="8824553" cy="5030888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знак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будуємо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4E4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a&gt;0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напрямлені</a:t>
            </a:r>
            <a:r>
              <a:rPr lang="ru-RU" sz="4000" dirty="0" smtClean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a&lt;0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4000" dirty="0" err="1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40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</a:t>
            </a:r>
            <a:r>
              <a:rPr lang="ru-RU" sz="4000" dirty="0" smtClean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a&lt;0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(−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і знак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поміняти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протилежний,тоді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вітки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напрямлені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 зафарбована чи не чи зафарбована має бути точка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нестрогої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≤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 - 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&lt;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ƒ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(х)</a:t>
            </a:r>
            <a:r>
              <a:rPr lang="uk-UA" sz="4000" dirty="0" smtClean="0">
                <a:latin typeface="Cambria Math"/>
                <a:ea typeface="Cambria Math"/>
                <a:cs typeface="Times New Roman" panose="02020603050405020304" pitchFamily="18" charset="0"/>
              </a:rPr>
              <a:t>˃ 0,або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ƒ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)≥ 0,то у відповідь записуються  інтервали, на яких парабола знаходиться вище осі Ох;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ƒ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(х)</a:t>
            </a:r>
            <a:r>
              <a:rPr lang="uk-UA" sz="4000" dirty="0" smtClean="0">
                <a:latin typeface="Cambria Math"/>
                <a:ea typeface="Cambria Math"/>
                <a:cs typeface="Times New Roman" panose="02020603050405020304" pitchFamily="18" charset="0"/>
              </a:rPr>
              <a:t>&lt;0,або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ƒ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(х)≤ 0,то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відповідь записуються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інтервали,на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яких парабола знаходиться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 Ох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Записуємо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0" y="3483965"/>
            <a:ext cx="72008" cy="12231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39952" y="3789040"/>
            <a:ext cx="72008" cy="1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0255" y="-80055"/>
            <a:ext cx="1616076" cy="2153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4288" y="476672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1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384</Words>
  <Application>Microsoft Office PowerPoint</Application>
  <PresentationFormat>Экран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Основні властивості числових нерівностей.</vt:lpstr>
      <vt:lpstr>Числові інтервали.</vt:lpstr>
      <vt:lpstr>Розв'язок нерівності</vt:lpstr>
      <vt:lpstr>Розв’язування лінійних нерівностей</vt:lpstr>
      <vt:lpstr>Розв’язування лінійних нерівностей.</vt:lpstr>
      <vt:lpstr>Приклади ( окремі випадки): </vt:lpstr>
      <vt:lpstr>Розв'язання квадратних нерівностей: </vt:lpstr>
      <vt:lpstr>Слайд 9</vt:lpstr>
      <vt:lpstr>Метод інтервалів. </vt:lpstr>
      <vt:lpstr>Приклад</vt:lpstr>
      <vt:lpstr>Схема розв’язування нерівностей методом інтервалів</vt:lpstr>
      <vt:lpstr>Приклади</vt:lpstr>
      <vt:lpstr>Дробово-рацiональнi нерiвності </vt:lpstr>
      <vt:lpstr>Приклад</vt:lpstr>
      <vt:lpstr>ЗНО,2013</vt:lpstr>
      <vt:lpstr>Нерівності з модулями </vt:lpstr>
      <vt:lpstr>Системa нерівностей з однією змінною</vt:lpstr>
      <vt:lpstr>Розв’язування систем нерівностей</vt:lpstr>
      <vt:lpstr>Графічний метод</vt:lpstr>
      <vt:lpstr>Розв´язати нерівності: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123</cp:lastModifiedBy>
  <cp:revision>88</cp:revision>
  <dcterms:created xsi:type="dcterms:W3CDTF">2020-06-10T17:17:14Z</dcterms:created>
  <dcterms:modified xsi:type="dcterms:W3CDTF">2022-05-24T09:42:03Z</dcterms:modified>
</cp:coreProperties>
</file>