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272" r:id="rId3"/>
    <p:sldId id="257" r:id="rId4"/>
    <p:sldId id="258" r:id="rId5"/>
    <p:sldId id="259" r:id="rId6"/>
    <p:sldId id="268" r:id="rId7"/>
    <p:sldId id="262" r:id="rId8"/>
    <p:sldId id="260" r:id="rId9"/>
    <p:sldId id="267" r:id="rId10"/>
    <p:sldId id="264" r:id="rId11"/>
    <p:sldId id="263" r:id="rId12"/>
    <p:sldId id="266" r:id="rId13"/>
    <p:sldId id="28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2829" autoAdjust="0"/>
  </p:normalViewPr>
  <p:slideViewPr>
    <p:cSldViewPr>
      <p:cViewPr>
        <p:scale>
          <a:sx n="60" d="100"/>
          <a:sy n="60" d="100"/>
        </p:scale>
        <p:origin x="-87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41;&#1091;&#1073;&#1086;&#1085;%20(mp3cut.ru)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41;&#1072;&#1085;&#1076;&#1091;&#1088;&#1072;%20(mp3cut.ru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4%20&#1082;&#1083;&#1072;&#1089;&#1089;\&#1053;&#1086;&#1074;&#1072;&#1103;%20&#1087;&#1072;&#1087;&#1082;&#1072;\11.%20&#1044;&#1091;&#1084;&#1072;%20&#1086;%20&#1082;&#1072;&#1079;&#1072;&#1082;&#1077;%20&#1043;&#1086;&#1083;&#1086;&#1090;&#1077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62;&#1080;&#1084;&#1073;&#1072;&#1083;&#1080;.mp3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57;&#1086;&#1087;&#1110;&#1083;&#1082;&#1072;%20(mp3cut.ru).mp3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58;&#1088;&#1077;&#1084;&#1073;&#1110;&#1090;&#1072;.mp3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54;&#1082;&#1072;&#1088;&#1080;&#1085;&#1072;%20(mp3cut.net)%20(1)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91;&#1079;&#1099;&#1082;&#1072;\1-8%20&#1050;&#1051;&#1040;&#1057;&#1057;\5%20&#1082;&#1083;&#1072;&#1089;&#1089;\&#1042;&#1080;&#1076;&#1077;&#1086;\&#1059;&#1082;&#1088;%20&#1085;&#1072;&#1088;%20&#1080;&#1085;&#1089;&#1090;\&#1044;&#1091;&#1076;&#1072;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Презентации\Заготовки презентаций\фон\1376476624_grain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99636" y="1137518"/>
            <a:ext cx="5280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музика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044" y="4017838"/>
            <a:ext cx="6773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Народні інструменти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2" y="277814"/>
            <a:ext cx="3609975" cy="702915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БУГАЙ</a:t>
            </a:r>
            <a:endParaRPr lang="ru-RU" altLang="ru-RU" sz="5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775" y="898526"/>
            <a:ext cx="3492500" cy="5699125"/>
          </a:xfrm>
        </p:spPr>
      </p:pic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67177" y="404814"/>
            <a:ext cx="4619625" cy="49688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z="2400" b="1" dirty="0" smtClean="0">
                <a:solidFill>
                  <a:srgbClr val="FFFF00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400" b="1" dirty="0" smtClean="0">
                <a:solidFill>
                  <a:srgbClr val="FFFF00"/>
                </a:solidFill>
              </a:rPr>
              <a:t>    </a:t>
            </a:r>
            <a:r>
              <a:rPr lang="uk-UA" altLang="ru-RU" sz="2400" b="1" dirty="0" smtClean="0"/>
              <a:t>Бугай (</a:t>
            </a:r>
            <a:r>
              <a:rPr lang="uk-UA" altLang="ru-RU" sz="2400" b="1" dirty="0" err="1" smtClean="0"/>
              <a:t>бербениця</a:t>
            </a:r>
            <a:r>
              <a:rPr lang="uk-UA" altLang="ru-RU" sz="2400" b="1" dirty="0" smtClean="0"/>
              <a:t>) - </a:t>
            </a:r>
            <a:r>
              <a:rPr lang="uk-UA" altLang="ru-RU" sz="2400" b="1" dirty="0" err="1" smtClean="0"/>
              <a:t>акомпануючий</a:t>
            </a:r>
            <a:r>
              <a:rPr lang="uk-UA" altLang="ru-RU" sz="2400" b="1" dirty="0" smtClean="0"/>
              <a:t> фрикційний музичний інструмент, який за тембром нагадує ревіння бугая. Невеличка діжечка, в якій верхній отвір </a:t>
            </a:r>
            <a:r>
              <a:rPr lang="uk-UA" altLang="ru-RU" sz="2400" b="1" dirty="0" err="1" smtClean="0"/>
              <a:t>обтягнуто</a:t>
            </a:r>
            <a:r>
              <a:rPr lang="uk-UA" altLang="ru-RU" sz="2400" b="1" dirty="0" smtClean="0"/>
              <a:t> шкірою. До шкіри в центрі прикріплено пучок конячого волосся. Музикант зволоженими у квасі руками сіпає за волосся і залежно від того, де зупиниться рука, змінюється висота звучання.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3962400" cy="918939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БУБОН</a:t>
            </a:r>
            <a:endParaRPr lang="ru-RU" altLang="ru-RU" sz="60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4D2408"/>
              </a:clrFrom>
              <a:clrTo>
                <a:srgbClr val="4D240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4505" y="1196752"/>
            <a:ext cx="4781551" cy="504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32364" y="333376"/>
            <a:ext cx="3754437" cy="5797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FFFF00"/>
                </a:solidFill>
              </a:rPr>
              <a:t>     </a:t>
            </a:r>
            <a:r>
              <a:rPr lang="uk-UA" altLang="ru-RU" sz="2000" b="1" dirty="0" err="1" smtClean="0"/>
              <a:t>Бу́бон</a:t>
            </a:r>
            <a:r>
              <a:rPr lang="uk-UA" altLang="ru-RU" sz="2000" b="1" dirty="0" smtClean="0"/>
              <a:t> — дуже поширений ударний музичний інструмент з невизначеною висотою звуку у вигляді обруча, на який з одного боку натягнуто шкіру. У прорізах обруча встановлено малі металеві </a:t>
            </a:r>
            <a:r>
              <a:rPr lang="uk-UA" altLang="ru-RU" sz="2000" b="1" dirty="0" err="1" smtClean="0"/>
              <a:t>таріолчки</a:t>
            </a:r>
            <a:r>
              <a:rPr lang="uk-UA" altLang="ru-RU" sz="2000" b="1" dirty="0" smtClean="0"/>
              <a:t> — брязкальця. Відомий з давніх часів. Бубон — це круглий тонкий дерев"</a:t>
            </a:r>
            <a:r>
              <a:rPr lang="uk-UA" altLang="ru-RU" sz="2000" b="1" dirty="0" err="1" smtClean="0"/>
              <a:t>яний</a:t>
            </a:r>
            <a:r>
              <a:rPr lang="uk-UA" altLang="ru-RU" sz="2000" b="1" dirty="0" smtClean="0"/>
              <a:t> обруч, з одного боку натягнений шкірою. З протилежного боку натягують жильні струни або дротики, на які підвішують дзвіночки. У спеціальні прорізи монтують металеві брязкальця, що за формою нагадують тарілки від барабана, тільки в мініатюрі</a:t>
            </a:r>
            <a:r>
              <a:rPr lang="ru-RU" altLang="ru-RU" sz="2000" b="1" dirty="0" smtClean="0"/>
              <a:t>. </a:t>
            </a:r>
          </a:p>
        </p:txBody>
      </p:sp>
      <p:pic>
        <p:nvPicPr>
          <p:cNvPr id="5" name="Бубон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0113" y="62373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91880" y="332656"/>
            <a:ext cx="1584176" cy="12241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Ї</a:t>
            </a:r>
            <a:endParaRPr lang="ru-RU" sz="4400" b="1" dirty="0"/>
          </a:p>
        </p:txBody>
      </p:sp>
      <p:sp>
        <p:nvSpPr>
          <p:cNvPr id="5" name="Овал 4"/>
          <p:cNvSpPr/>
          <p:nvPr/>
        </p:nvSpPr>
        <p:spPr>
          <a:xfrm>
            <a:off x="971600" y="1412776"/>
            <a:ext cx="1728192" cy="11521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/>
              <a:t>зак</a:t>
            </a:r>
            <a:endParaRPr lang="ru-RU" sz="4400" b="1" dirty="0"/>
          </a:p>
        </p:txBody>
      </p:sp>
      <p:sp>
        <p:nvSpPr>
          <p:cNvPr id="7" name="Овал 6"/>
          <p:cNvSpPr/>
          <p:nvPr/>
        </p:nvSpPr>
        <p:spPr>
          <a:xfrm>
            <a:off x="2339752" y="4941168"/>
            <a:ext cx="1584176" cy="10584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/>
              <a:t>хав</a:t>
            </a:r>
            <a:endParaRPr lang="ru-RU" sz="4400" b="1" dirty="0"/>
          </a:p>
        </p:txBody>
      </p:sp>
      <p:sp>
        <p:nvSpPr>
          <p:cNvPr id="8" name="Овал 7"/>
          <p:cNvSpPr/>
          <p:nvPr/>
        </p:nvSpPr>
        <p:spPr>
          <a:xfrm>
            <a:off x="4644008" y="4941168"/>
            <a:ext cx="1728192" cy="11521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най</a:t>
            </a:r>
            <a:endParaRPr lang="ru-RU" sz="4400" b="1" dirty="0"/>
          </a:p>
        </p:txBody>
      </p:sp>
      <p:sp>
        <p:nvSpPr>
          <p:cNvPr id="15" name="Овал 14"/>
          <p:cNvSpPr/>
          <p:nvPr/>
        </p:nvSpPr>
        <p:spPr>
          <a:xfrm>
            <a:off x="827584" y="3356992"/>
            <a:ext cx="1584176" cy="12241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/>
              <a:t>Ду</a:t>
            </a:r>
            <a:endParaRPr lang="ru-RU" sz="4400" b="1" dirty="0"/>
          </a:p>
        </p:txBody>
      </p:sp>
      <p:sp>
        <p:nvSpPr>
          <p:cNvPr id="16" name="Овал 15"/>
          <p:cNvSpPr/>
          <p:nvPr/>
        </p:nvSpPr>
        <p:spPr>
          <a:xfrm>
            <a:off x="6444208" y="3429000"/>
            <a:ext cx="1584176" cy="12241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за</a:t>
            </a:r>
            <a:endParaRPr lang="ru-RU" sz="4400" b="1" dirty="0"/>
          </a:p>
        </p:txBody>
      </p:sp>
      <p:sp>
        <p:nvSpPr>
          <p:cNvPr id="18" name="Овал 17"/>
          <p:cNvSpPr/>
          <p:nvPr/>
        </p:nvSpPr>
        <p:spPr>
          <a:xfrm>
            <a:off x="6084168" y="1124744"/>
            <a:ext cx="1584176" cy="12241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/>
              <a:t>ко</a:t>
            </a:r>
            <a:endParaRPr lang="ru-RU" sz="4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83768" y="3861048"/>
            <a:ext cx="2880320" cy="1080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491880" y="2132856"/>
            <a:ext cx="2736304" cy="273630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771800" y="2060848"/>
            <a:ext cx="3240360" cy="7200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99792" y="2276872"/>
            <a:ext cx="3672408" cy="14401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339752" y="3573016"/>
            <a:ext cx="3960440" cy="2880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500264" y="1628800"/>
            <a:ext cx="567680" cy="33207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Презентации\Заготовки презентаций\фон\123756217295747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1412777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1412777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412777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9168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5192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168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1176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3184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92080" y="1412777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92080" y="2060849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92080" y="2708921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3356993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9208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1600" y="4005065"/>
            <a:ext cx="6480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2160" y="1412777"/>
            <a:ext cx="914400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28430" y="155679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259632" y="21328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259632" y="278092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59632" y="3429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4.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39552" y="40770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5.</a:t>
            </a:r>
            <a:endParaRPr lang="ru-RU" dirty="0"/>
          </a:p>
        </p:txBody>
      </p:sp>
      <p:pic>
        <p:nvPicPr>
          <p:cNvPr id="78849" name="Picture 1" descr="C:\Users\Администратор\Desktop\800px-Cossack_Mamay_1st_half_of_19th_c_(4).jpg"/>
          <p:cNvPicPr>
            <a:picLocks noChangeAspect="1" noChangeArrowheads="1"/>
          </p:cNvPicPr>
          <p:nvPr/>
        </p:nvPicPr>
        <p:blipFill>
          <a:blip r:embed="rId3" cstate="print"/>
          <a:srcRect l="73541"/>
          <a:stretch>
            <a:fillRect/>
          </a:stretch>
        </p:blipFill>
        <p:spPr bwMode="auto">
          <a:xfrm>
            <a:off x="6948264" y="116632"/>
            <a:ext cx="2016224" cy="652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Picture 2" descr="C:\Users\Администратор\Desktop\800px-Cossack_Mamay_1st_half_of_19th_c_(4).jpg"/>
          <p:cNvPicPr>
            <a:picLocks noChangeAspect="1" noChangeArrowheads="1"/>
          </p:cNvPicPr>
          <p:nvPr/>
        </p:nvPicPr>
        <p:blipFill>
          <a:blip r:embed="rId3" cstate="print"/>
          <a:srcRect l="12751" r="20837" b="71306"/>
          <a:stretch>
            <a:fillRect/>
          </a:stretch>
        </p:blipFill>
        <p:spPr bwMode="auto">
          <a:xfrm>
            <a:off x="1728192" y="116632"/>
            <a:ext cx="55081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 descr="C:\Users\Администратор\Desktop\800px-Cossack_Mamay_1st_half_of_19th_c_(4).jpg"/>
          <p:cNvPicPr>
            <a:picLocks noChangeAspect="1" noChangeArrowheads="1"/>
          </p:cNvPicPr>
          <p:nvPr/>
        </p:nvPicPr>
        <p:blipFill>
          <a:blip r:embed="rId3" cstate="print"/>
          <a:srcRect l="12751" t="69529" r="21265" b="673"/>
          <a:stretch>
            <a:fillRect/>
          </a:stretch>
        </p:blipFill>
        <p:spPr bwMode="auto">
          <a:xfrm>
            <a:off x="1691680" y="4653136"/>
            <a:ext cx="547260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2" descr="C:\Users\Администратор\Desktop\800px-Cossack_Mamay_1st_half_of_19th_c_(4).jpg"/>
          <p:cNvPicPr>
            <a:picLocks noChangeAspect="1" noChangeArrowheads="1"/>
          </p:cNvPicPr>
          <p:nvPr/>
        </p:nvPicPr>
        <p:blipFill>
          <a:blip r:embed="rId3" cstate="print"/>
          <a:srcRect l="12751" t="28274" r="20397" b="40824"/>
          <a:stretch>
            <a:fillRect/>
          </a:stretch>
        </p:blipFill>
        <p:spPr bwMode="auto">
          <a:xfrm>
            <a:off x="1691680" y="1988840"/>
            <a:ext cx="554461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Picture 2" descr="C:\Users\Администратор\Desktop\800px-Cossack_Mamay_1st_half_of_19th_c_(4).jpg"/>
          <p:cNvPicPr>
            <a:picLocks noChangeAspect="1" noChangeArrowheads="1"/>
          </p:cNvPicPr>
          <p:nvPr/>
        </p:nvPicPr>
        <p:blipFill>
          <a:blip r:embed="rId3" cstate="print"/>
          <a:srcRect l="12311" t="58073" r="20837" b="27580"/>
          <a:stretch>
            <a:fillRect/>
          </a:stretch>
        </p:blipFill>
        <p:spPr bwMode="auto">
          <a:xfrm>
            <a:off x="1691680" y="4005064"/>
            <a:ext cx="5544616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TextBox 58"/>
          <p:cNvSpPr txBox="1"/>
          <p:nvPr/>
        </p:nvSpPr>
        <p:spPr>
          <a:xfrm>
            <a:off x="92574" y="6165304"/>
            <a:ext cx="901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/>
              <a:t>“Козак</a:t>
            </a:r>
            <a:r>
              <a:rPr lang="uk-UA" sz="3200" dirty="0" smtClean="0"/>
              <a:t>  </a:t>
            </a:r>
            <a:r>
              <a:rPr lang="uk-UA" sz="3200" dirty="0" err="1" smtClean="0"/>
              <a:t>Бандурист”</a:t>
            </a:r>
            <a:r>
              <a:rPr lang="uk-UA" sz="3200" dirty="0" smtClean="0"/>
              <a:t>  невідомого автора 19 століття</a:t>
            </a:r>
            <a:endParaRPr lang="ru-RU" sz="32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1" y="277814"/>
            <a:ext cx="3754439" cy="630907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uk-UA" alt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БАНДУРА</a:t>
            </a:r>
            <a:endParaRPr lang="ru-RU" alt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836613"/>
            <a:ext cx="4681539" cy="5829300"/>
          </a:xfrm>
        </p:spPr>
      </p:pic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32363" y="476251"/>
            <a:ext cx="4032251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b="1" dirty="0" smtClean="0"/>
              <a:t>      Струнно-щипковий лютневий інструмент крилоподібної форми; Спосіб гри - </a:t>
            </a:r>
            <a:r>
              <a:rPr lang="uk-UA" altLang="ru-RU" sz="2200" b="1" dirty="0" err="1" smtClean="0"/>
              <a:t>ковзаючий</a:t>
            </a:r>
            <a:r>
              <a:rPr lang="uk-UA" altLang="ru-RU" sz="2200" b="1" dirty="0" smtClean="0"/>
              <a:t>, </a:t>
            </a:r>
            <a:r>
              <a:rPr lang="uk-UA" altLang="ru-RU" sz="2200" b="1" dirty="0" err="1" smtClean="0"/>
              <a:t>глісандоподібний</a:t>
            </a:r>
            <a:r>
              <a:rPr lang="uk-UA" altLang="ru-RU" sz="2200" b="1" dirty="0" smtClean="0"/>
              <a:t>, з широким застосуванням паралельних </a:t>
            </a:r>
            <a:r>
              <a:rPr lang="uk-UA" altLang="ru-RU" sz="2200" b="1" dirty="0" err="1" smtClean="0"/>
              <a:t>інтервальних</a:t>
            </a:r>
            <a:r>
              <a:rPr lang="uk-UA" altLang="ru-RU" sz="2200" b="1" dirty="0" smtClean="0"/>
              <a:t> та акордових, паралельних й розхідних </a:t>
            </a:r>
            <a:r>
              <a:rPr lang="uk-UA" altLang="ru-RU" sz="2200" b="1" dirty="0" err="1" smtClean="0"/>
              <a:t>гамоподібних</a:t>
            </a:r>
            <a:r>
              <a:rPr lang="uk-UA" altLang="ru-RU" sz="2200" b="1" dirty="0" smtClean="0"/>
              <a:t> зворотів по всьому грифу і приструнках, за винятком (на відміну від кобзи) притискання пальцями струн до грифа</a:t>
            </a:r>
            <a:r>
              <a:rPr lang="uk-UA" altLang="ru-RU" sz="2000" dirty="0" smtClean="0"/>
              <a:t>. </a:t>
            </a:r>
          </a:p>
        </p:txBody>
      </p:sp>
      <p:pic>
        <p:nvPicPr>
          <p:cNvPr id="5" name="Бандур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4" y="33067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3538539" cy="980728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1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Кобза</a:t>
            </a:r>
            <a:endParaRPr lang="ru-RU" altLang="ru-RU" sz="5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885825"/>
            <a:ext cx="4032251" cy="5856288"/>
          </a:xfrm>
        </p:spPr>
      </p:pic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60351"/>
            <a:ext cx="4038600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ru-RU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FFFF00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ru-RU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FFFF00"/>
                </a:solidFill>
              </a:rPr>
              <a:t>     </a:t>
            </a:r>
            <a:r>
              <a:rPr lang="uk-UA" altLang="ru-RU" sz="2000" b="1" dirty="0" smtClean="0"/>
              <a:t>Кобза - український </a:t>
            </a:r>
            <a:r>
              <a:rPr lang="uk-UA" altLang="ru-RU" sz="2000" b="1" dirty="0" err="1" smtClean="0"/>
              <a:t>лютнеподобний</a:t>
            </a:r>
            <a:r>
              <a:rPr lang="uk-UA" altLang="ru-RU" sz="2000" b="1" dirty="0" smtClean="0"/>
              <a:t> струнний щипковий музичний інструмент з 4-ма (і більше) парними струнами. Кобза складається з корпусу і грифа, на грифі розташовані 8-10 нав'язаних ладів за допомогою яких на кожній струні можна отримати звуки хроматичної гами. Також були інструменти без ладів. Попередником кобзи є маленький </a:t>
            </a:r>
            <a:r>
              <a:rPr lang="uk-UA" altLang="ru-RU" sz="2000" b="1" dirty="0" err="1" smtClean="0"/>
              <a:t>лютневідний</a:t>
            </a:r>
            <a:r>
              <a:rPr lang="uk-UA" altLang="ru-RU" sz="2000" b="1" dirty="0" smtClean="0"/>
              <a:t> інструмент ймовірно тюркського або </a:t>
            </a:r>
            <a:r>
              <a:rPr lang="uk-UA" altLang="ru-RU" sz="2000" b="1" dirty="0" err="1" smtClean="0"/>
              <a:t>булгарського</a:t>
            </a:r>
            <a:r>
              <a:rPr lang="uk-UA" altLang="ru-RU" sz="2000" b="1" dirty="0" smtClean="0"/>
              <a:t> походження</a:t>
            </a:r>
          </a:p>
        </p:txBody>
      </p:sp>
      <p:pic>
        <p:nvPicPr>
          <p:cNvPr id="5" name="11. Дума о казаке Голо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4" y="33067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4267200" cy="1052735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ЦИМБАЛИ</a:t>
            </a:r>
            <a:endParaRPr lang="ru-RU" altLang="ru-RU" sz="5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" name="Цимбали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00113" y="5805488"/>
            <a:ext cx="244475" cy="244475"/>
          </a:xfrm>
          <a:prstGeom prst="rect">
            <a:avLst/>
          </a:prstGeom>
        </p:spPr>
      </p:pic>
      <p:sp>
        <p:nvSpPr>
          <p:cNvPr id="133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8263" y="260351"/>
            <a:ext cx="3744912" cy="5870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 smtClean="0"/>
              <a:t>   </a:t>
            </a:r>
            <a:r>
              <a:rPr lang="uk-UA" altLang="ru-RU" sz="2400" b="1" dirty="0" smtClean="0"/>
              <a:t>Цимбали (бойківське - </a:t>
            </a:r>
            <a:r>
              <a:rPr lang="uk-UA" altLang="ru-RU" sz="2400" b="1" dirty="0" err="1" smtClean="0"/>
              <a:t>цимбал</a:t>
            </a:r>
            <a:r>
              <a:rPr lang="uk-UA" altLang="ru-RU" sz="2400" b="1" dirty="0" smtClean="0"/>
              <a:t>, закарпатське - цимбали). У традиції українців розрізняють два найпоширеніші типи цимбалів: </a:t>
            </a:r>
            <a:r>
              <a:rPr lang="uk-UA" altLang="ru-RU" sz="2400" b="1" dirty="0" err="1" smtClean="0"/>
              <a:t>найархаїчніші</a:t>
            </a:r>
            <a:r>
              <a:rPr lang="uk-UA" altLang="ru-RU" sz="2400" b="1" dirty="0" smtClean="0"/>
              <a:t> і, найімовірніше, автохтонного походження - </a:t>
            </a:r>
            <a:r>
              <a:rPr lang="uk-UA" altLang="ru-RU" sz="2400" b="1" dirty="0" err="1" smtClean="0"/>
              <a:t>бурдонні</a:t>
            </a:r>
            <a:r>
              <a:rPr lang="uk-UA" altLang="ru-RU" sz="2400" b="1" dirty="0" smtClean="0"/>
              <a:t> (у лемків та бойків) та пізніші і, вочевидь, напливові - мелодичні (на інших територіях України</a:t>
            </a:r>
            <a:r>
              <a:rPr lang="uk-UA" altLang="ru-RU" sz="2400" dirty="0" smtClean="0"/>
              <a:t>); </a:t>
            </a:r>
          </a:p>
        </p:txBody>
      </p:sp>
      <p:pic>
        <p:nvPicPr>
          <p:cNvPr id="13317" name="Picture 5" descr="D:\Музыка\1-8 КЛАСС\5 класс\Видео\Укр нар инст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4" y="1125538"/>
            <a:ext cx="4894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СОПІЛКА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пілка (mp3cut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4008438"/>
            <a:ext cx="244475" cy="244475"/>
          </a:xfrm>
          <a:prstGeom prst="rect">
            <a:avLst/>
          </a:prstGeom>
        </p:spPr>
      </p:pic>
      <p:pic>
        <p:nvPicPr>
          <p:cNvPr id="2050" name="Picture 2" descr="D:\Сучасний урок\Новая пап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016795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1" y="277814"/>
            <a:ext cx="4475163" cy="1062955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7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ТРЕМБІТА</a:t>
            </a:r>
            <a:endParaRPr lang="ru-RU" altLang="ru-RU" sz="72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92725" y="476251"/>
            <a:ext cx="3851275" cy="565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z="2400" b="1" dirty="0" smtClean="0"/>
              <a:t>     Трембіта (локально бойківське - "</a:t>
            </a:r>
            <a:r>
              <a:rPr lang="uk-UA" altLang="ru-RU" sz="2400" b="1" dirty="0" err="1" smtClean="0"/>
              <a:t>трумбета</a:t>
            </a:r>
            <a:r>
              <a:rPr lang="uk-UA" altLang="ru-RU" sz="2400" b="1" dirty="0" smtClean="0"/>
              <a:t>") - мундштучний сигнальний інструмент лемківських, бойківських та гуцульських пастухів. На Гуцульщині також вживається у весільному, </a:t>
            </a:r>
            <a:r>
              <a:rPr lang="uk-UA" altLang="ru-RU" sz="2400" b="1" dirty="0" err="1" smtClean="0"/>
              <a:t>колядницькому</a:t>
            </a:r>
            <a:r>
              <a:rPr lang="uk-UA" altLang="ru-RU" sz="2400" b="1" dirty="0" smtClean="0"/>
              <a:t>, похоронному обрядах</a:t>
            </a:r>
            <a:r>
              <a:rPr lang="uk-UA" altLang="ru-RU" sz="2400" dirty="0" smtClean="0"/>
              <a:t>. </a:t>
            </a:r>
          </a:p>
        </p:txBody>
      </p:sp>
      <p:pic>
        <p:nvPicPr>
          <p:cNvPr id="5" name="Трембі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1" y="6021289"/>
            <a:ext cx="244475" cy="244475"/>
          </a:xfrm>
          <a:prstGeom prst="rect">
            <a:avLst/>
          </a:prstGeom>
        </p:spPr>
      </p:pic>
      <p:pic>
        <p:nvPicPr>
          <p:cNvPr id="1026" name="Picture 2" descr="D:\Сучасний урок\Новая папка\6cbf97f3c48f810167a6ab881fae63ad83beb0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7"/>
            <a:ext cx="5120472" cy="3377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4267200" cy="846931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ОКАРИНА</a:t>
            </a:r>
            <a:endParaRPr lang="ru-RU" altLang="ru-RU" sz="5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052514"/>
            <a:ext cx="4678363" cy="5472112"/>
          </a:xfrm>
        </p:spPr>
      </p:pic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76826" y="404813"/>
            <a:ext cx="3609975" cy="5726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   </a:t>
            </a:r>
            <a:r>
              <a:rPr lang="ru-RU" altLang="ru-RU" sz="2400" b="1" dirty="0" err="1" smtClean="0"/>
              <a:t>Окар</a:t>
            </a:r>
            <a:r>
              <a:rPr lang="uk-UA" altLang="ru-RU" sz="2400" b="1" dirty="0" err="1" smtClean="0"/>
              <a:t>ина</a:t>
            </a:r>
            <a:r>
              <a:rPr lang="uk-UA" altLang="ru-RU" sz="2400" b="1" dirty="0" smtClean="0"/>
              <a:t> - назва походить від італійського </a:t>
            </a:r>
            <a:r>
              <a:rPr lang="uk-UA" altLang="ru-RU" sz="2400" b="1" dirty="0" err="1" smtClean="0"/>
              <a:t>Ocarina</a:t>
            </a:r>
            <a:r>
              <a:rPr lang="uk-UA" altLang="ru-RU" sz="2400" b="1" dirty="0" smtClean="0"/>
              <a:t> - "гусеня". Її форма зазвичай нагадує голову гусака. Окарина - рід </a:t>
            </a:r>
            <a:r>
              <a:rPr lang="uk-UA" altLang="ru-RU" sz="2400" b="1" dirty="0" err="1" smtClean="0"/>
              <a:t>Свистково-</a:t>
            </a:r>
            <a:r>
              <a:rPr lang="uk-UA" altLang="ru-RU" sz="2400" b="1" dirty="0" smtClean="0"/>
              <a:t> </a:t>
            </a:r>
            <a:r>
              <a:rPr lang="uk-UA" altLang="ru-RU" sz="2400" b="1" dirty="0" err="1" smtClean="0"/>
              <a:t>сосудоподібної</a:t>
            </a:r>
            <a:r>
              <a:rPr lang="uk-UA" altLang="ru-RU" sz="2400" b="1" dirty="0" smtClean="0"/>
              <a:t> флейти з пристроєм для вдування повітря і декількома отворами. Точну дату народження цього стародавнього музичного інструменту вказати не можливо</a:t>
            </a:r>
          </a:p>
        </p:txBody>
      </p:sp>
      <p:pic>
        <p:nvPicPr>
          <p:cNvPr id="5" name="Окарина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52121" y="5949281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54000"/>
            <a:ext cx="4978896" cy="1143000"/>
          </a:xfrm>
        </p:spPr>
        <p:txBody>
          <a:bodyPr/>
          <a:lstStyle/>
          <a:p>
            <a:pPr>
              <a:defRPr/>
            </a:pPr>
            <a:r>
              <a:rPr lang="ru-RU" smtClean="0"/>
              <a:t>КОЗОБАС</a:t>
            </a:r>
            <a:endParaRPr lang="ru-RU" dirty="0"/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uk-UA" b="1" dirty="0" err="1" smtClean="0"/>
              <a:t>Козобас</a:t>
            </a:r>
            <a:r>
              <a:rPr lang="uk-UA" dirty="0" smtClean="0"/>
              <a:t> — </a:t>
            </a:r>
            <a:r>
              <a:rPr lang="uk-UA" dirty="0" err="1" smtClean="0"/>
              <a:t>акомпануючий</a:t>
            </a:r>
            <a:r>
              <a:rPr lang="uk-UA" dirty="0" smtClean="0"/>
              <a:t> смичково-щипковий музичний інструмент створений у 1960-х роках на гуцульській фольклорно-етнографічній основі</a:t>
            </a:r>
            <a:endParaRPr lang="ru-RU" dirty="0" smtClean="0"/>
          </a:p>
        </p:txBody>
      </p:sp>
      <p:pic>
        <p:nvPicPr>
          <p:cNvPr id="21509" name="Picture 2" descr="C:\Users\Администратор\Desktop\kozob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1" y="115888"/>
            <a:ext cx="2565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4978400" cy="702915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altLang="ru-RU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ДУДА( ВОЛИНКА)</a:t>
            </a:r>
            <a:endParaRPr lang="ru-RU" altLang="ru-RU" sz="48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966" t="10161" r="8804" b="8760"/>
          <a:stretch>
            <a:fillRect/>
          </a:stretch>
        </p:blipFill>
        <p:spPr>
          <a:xfrm>
            <a:off x="468313" y="1052514"/>
            <a:ext cx="4191000" cy="5472112"/>
          </a:xfrm>
        </p:spPr>
      </p:pic>
      <p:sp>
        <p:nvSpPr>
          <p:cNvPr id="1843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7" y="333376"/>
            <a:ext cx="4043363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alt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uk-UA" alt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uk-UA" alt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altLang="ru-RU" b="1" dirty="0" smtClean="0">
                <a:solidFill>
                  <a:srgbClr val="FFFF00"/>
                </a:solidFill>
              </a:rPr>
              <a:t>    </a:t>
            </a:r>
            <a:r>
              <a:rPr lang="uk-UA" altLang="ru-RU" b="1" dirty="0" smtClean="0"/>
              <a:t>Волинка (загальноукраїнське - "коза", "дуда", гуцульське - "дудка", "дудки") - відомий широко колись інструмент групи </a:t>
            </a:r>
            <a:r>
              <a:rPr lang="uk-UA" altLang="ru-RU" b="1" dirty="0" err="1" smtClean="0"/>
              <a:t>шалмеїв</a:t>
            </a:r>
            <a:r>
              <a:rPr lang="uk-UA" altLang="ru-RU" b="1" dirty="0" smtClean="0"/>
              <a:t>. Зараз зберігся лише на Гуцульщині; </a:t>
            </a:r>
          </a:p>
        </p:txBody>
      </p:sp>
      <p:pic>
        <p:nvPicPr>
          <p:cNvPr id="5" name="Ду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9" y="616530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414</Words>
  <Application>Microsoft Office PowerPoint</Application>
  <PresentationFormat>Экран (4:3)</PresentationFormat>
  <Paragraphs>71</Paragraphs>
  <Slides>14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Поток</vt:lpstr>
      <vt:lpstr>Презентация PowerPoint</vt:lpstr>
      <vt:lpstr>БАНДУРА</vt:lpstr>
      <vt:lpstr>                           Кобза</vt:lpstr>
      <vt:lpstr>ЦИМБАЛИ</vt:lpstr>
      <vt:lpstr>СОПІЛКА</vt:lpstr>
      <vt:lpstr>ТРЕМБІТА</vt:lpstr>
      <vt:lpstr>ОКАРИНА</vt:lpstr>
      <vt:lpstr>КОЗОБАС</vt:lpstr>
      <vt:lpstr>ДУДА( ВОЛИНКА)</vt:lpstr>
      <vt:lpstr>БУГАЙ</vt:lpstr>
      <vt:lpstr>БУБОН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музичні інструменти </dc:title>
  <dc:creator>Администратор</dc:creator>
  <cp:lastModifiedBy>ACER</cp:lastModifiedBy>
  <cp:revision>35</cp:revision>
  <dcterms:created xsi:type="dcterms:W3CDTF">2018-11-19T21:05:50Z</dcterms:created>
  <dcterms:modified xsi:type="dcterms:W3CDTF">2021-11-22T19:17:30Z</dcterms:modified>
</cp:coreProperties>
</file>