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89" r:id="rId3"/>
    <p:sldId id="348" r:id="rId4"/>
    <p:sldId id="349" r:id="rId5"/>
    <p:sldId id="350" r:id="rId6"/>
    <p:sldId id="351" r:id="rId7"/>
    <p:sldId id="352" r:id="rId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6600"/>
    <a:srgbClr val="FFCC00"/>
    <a:srgbClr val="0000FF"/>
    <a:srgbClr val="CC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35" autoAdjust="0"/>
    <p:restoredTop sz="98057" autoAdjust="0"/>
  </p:normalViewPr>
  <p:slideViewPr>
    <p:cSldViewPr>
      <p:cViewPr varScale="1">
        <p:scale>
          <a:sx n="72" d="100"/>
          <a:sy n="72" d="100"/>
        </p:scale>
        <p:origin x="-1320"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7CA084-E035-4B6F-B373-EC8A19E6C0EF}" type="datetimeFigureOut">
              <a:rPr lang="ru-RU" smtClean="0"/>
              <a:pPr/>
              <a:t>06.05.2020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7309FD-E530-4587-9606-29CE8ADAE33F}" type="slidenum">
              <a:rPr lang="ru-RU" smtClean="0"/>
              <a:pPr/>
              <a:t>‹#›</a:t>
            </a:fld>
            <a:endParaRPr lang="ru-RU"/>
          </a:p>
        </p:txBody>
      </p:sp>
    </p:spTree>
    <p:extLst>
      <p:ext uri="{BB962C8B-B14F-4D97-AF65-F5344CB8AC3E}">
        <p14:creationId xmlns="" xmlns:p14="http://schemas.microsoft.com/office/powerpoint/2010/main" val="2128112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pPr>
              <a:defRPr/>
            </a:pPr>
            <a:fld id="{8EB9C770-33C3-42A4-8C0C-A2EC58ADE47A}" type="datetimeFigureOut">
              <a:rPr lang="uk-UA"/>
              <a:pPr>
                <a:defRPr/>
              </a:pPr>
              <a:t>06.05.2020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2F667C49-1FF6-4D78-AE2E-6B6F5CD02ADB}" type="slidenum">
              <a:rPr lang="uk-UA"/>
              <a:pPr>
                <a:defRPr/>
              </a:pPr>
              <a:t>‹#›</a:t>
            </a:fld>
            <a:endParaRPr lang="uk-UA"/>
          </a:p>
        </p:txBody>
      </p:sp>
    </p:spTree>
    <p:extLst>
      <p:ext uri="{BB962C8B-B14F-4D97-AF65-F5344CB8AC3E}">
        <p14:creationId xmlns="" xmlns:p14="http://schemas.microsoft.com/office/powerpoint/2010/main" val="4278007879"/>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81CA6F5F-1C3F-452D-8062-A7C3D363103E}" type="datetimeFigureOut">
              <a:rPr lang="uk-UA"/>
              <a:pPr>
                <a:defRPr/>
              </a:pPr>
              <a:t>06.05.2020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92047985-6DD2-4CA4-8186-EF6129AD880B}" type="slidenum">
              <a:rPr lang="uk-UA"/>
              <a:pPr>
                <a:defRPr/>
              </a:pPr>
              <a:t>‹#›</a:t>
            </a:fld>
            <a:endParaRPr lang="uk-UA"/>
          </a:p>
        </p:txBody>
      </p:sp>
    </p:spTree>
    <p:extLst>
      <p:ext uri="{BB962C8B-B14F-4D97-AF65-F5344CB8AC3E}">
        <p14:creationId xmlns="" xmlns:p14="http://schemas.microsoft.com/office/powerpoint/2010/main" val="3445479164"/>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5F9AAE1C-DA70-4642-B9E2-978F69423C85}" type="datetimeFigureOut">
              <a:rPr lang="uk-UA"/>
              <a:pPr>
                <a:defRPr/>
              </a:pPr>
              <a:t>06.05.2020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D6177F57-5FE1-4C29-8C6C-1FF27C549761}" type="slidenum">
              <a:rPr lang="uk-UA"/>
              <a:pPr>
                <a:defRPr/>
              </a:pPr>
              <a:t>‹#›</a:t>
            </a:fld>
            <a:endParaRPr lang="uk-UA"/>
          </a:p>
        </p:txBody>
      </p:sp>
    </p:spTree>
    <p:extLst>
      <p:ext uri="{BB962C8B-B14F-4D97-AF65-F5344CB8AC3E}">
        <p14:creationId xmlns="" xmlns:p14="http://schemas.microsoft.com/office/powerpoint/2010/main" val="3449841904"/>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0A340D7B-2457-4103-92B1-CA159D07C035}" type="datetimeFigureOut">
              <a:rPr lang="uk-UA"/>
              <a:pPr>
                <a:defRPr/>
              </a:pPr>
              <a:t>06.05.2020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60E2906C-A2EC-4243-8D45-D8F719AF8667}" type="slidenum">
              <a:rPr lang="uk-UA"/>
              <a:pPr>
                <a:defRPr/>
              </a:pPr>
              <a:t>‹#›</a:t>
            </a:fld>
            <a:endParaRPr lang="uk-UA"/>
          </a:p>
        </p:txBody>
      </p:sp>
    </p:spTree>
    <p:extLst>
      <p:ext uri="{BB962C8B-B14F-4D97-AF65-F5344CB8AC3E}">
        <p14:creationId xmlns="" xmlns:p14="http://schemas.microsoft.com/office/powerpoint/2010/main" val="3150694046"/>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344D11B-99F4-44AB-8AB7-8AF15FCA2274}" type="datetimeFigureOut">
              <a:rPr lang="uk-UA"/>
              <a:pPr>
                <a:defRPr/>
              </a:pPr>
              <a:t>06.05.2020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ED4E059B-F546-44DB-B856-06F71C47A571}" type="slidenum">
              <a:rPr lang="uk-UA"/>
              <a:pPr>
                <a:defRPr/>
              </a:pPr>
              <a:t>‹#›</a:t>
            </a:fld>
            <a:endParaRPr lang="uk-UA"/>
          </a:p>
        </p:txBody>
      </p:sp>
    </p:spTree>
    <p:extLst>
      <p:ext uri="{BB962C8B-B14F-4D97-AF65-F5344CB8AC3E}">
        <p14:creationId xmlns="" xmlns:p14="http://schemas.microsoft.com/office/powerpoint/2010/main" val="2587315875"/>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3"/>
          <p:cNvSpPr>
            <a:spLocks noGrp="1"/>
          </p:cNvSpPr>
          <p:nvPr>
            <p:ph type="dt" sz="half" idx="10"/>
          </p:nvPr>
        </p:nvSpPr>
        <p:spPr/>
        <p:txBody>
          <a:bodyPr/>
          <a:lstStyle>
            <a:lvl1pPr>
              <a:defRPr/>
            </a:lvl1pPr>
          </a:lstStyle>
          <a:p>
            <a:pPr>
              <a:defRPr/>
            </a:pPr>
            <a:fld id="{DC5395ED-F266-4355-894D-A9D3B0CD189D}" type="datetimeFigureOut">
              <a:rPr lang="uk-UA"/>
              <a:pPr>
                <a:defRPr/>
              </a:pPr>
              <a:t>06.05.2020</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C5DB470A-DF66-463C-994E-28CE2A662AF5}" type="slidenum">
              <a:rPr lang="uk-UA"/>
              <a:pPr>
                <a:defRPr/>
              </a:pPr>
              <a:t>‹#›</a:t>
            </a:fld>
            <a:endParaRPr lang="uk-UA"/>
          </a:p>
        </p:txBody>
      </p:sp>
    </p:spTree>
    <p:extLst>
      <p:ext uri="{BB962C8B-B14F-4D97-AF65-F5344CB8AC3E}">
        <p14:creationId xmlns="" xmlns:p14="http://schemas.microsoft.com/office/powerpoint/2010/main" val="160328039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3"/>
          <p:cNvSpPr>
            <a:spLocks noGrp="1"/>
          </p:cNvSpPr>
          <p:nvPr>
            <p:ph type="dt" sz="half" idx="10"/>
          </p:nvPr>
        </p:nvSpPr>
        <p:spPr/>
        <p:txBody>
          <a:bodyPr/>
          <a:lstStyle>
            <a:lvl1pPr>
              <a:defRPr/>
            </a:lvl1pPr>
          </a:lstStyle>
          <a:p>
            <a:pPr>
              <a:defRPr/>
            </a:pPr>
            <a:fld id="{1E25C9DB-AC08-40A0-90ED-46F1D3D538B2}" type="datetimeFigureOut">
              <a:rPr lang="uk-UA"/>
              <a:pPr>
                <a:defRPr/>
              </a:pPr>
              <a:t>06.05.2020</a:t>
            </a:fld>
            <a:endParaRPr lang="uk-UA"/>
          </a:p>
        </p:txBody>
      </p:sp>
      <p:sp>
        <p:nvSpPr>
          <p:cNvPr id="8" name="Нижний колонтитул 4"/>
          <p:cNvSpPr>
            <a:spLocks noGrp="1"/>
          </p:cNvSpPr>
          <p:nvPr>
            <p:ph type="ftr" sz="quarter" idx="11"/>
          </p:nvPr>
        </p:nvSpPr>
        <p:spPr/>
        <p:txBody>
          <a:bodyPr/>
          <a:lstStyle>
            <a:lvl1pPr>
              <a:defRPr/>
            </a:lvl1pPr>
          </a:lstStyle>
          <a:p>
            <a:pPr>
              <a:defRPr/>
            </a:pPr>
            <a:endParaRPr lang="uk-UA"/>
          </a:p>
        </p:txBody>
      </p:sp>
      <p:sp>
        <p:nvSpPr>
          <p:cNvPr id="9" name="Номер слайда 5"/>
          <p:cNvSpPr>
            <a:spLocks noGrp="1"/>
          </p:cNvSpPr>
          <p:nvPr>
            <p:ph type="sldNum" sz="quarter" idx="12"/>
          </p:nvPr>
        </p:nvSpPr>
        <p:spPr/>
        <p:txBody>
          <a:bodyPr/>
          <a:lstStyle>
            <a:lvl1pPr>
              <a:defRPr/>
            </a:lvl1pPr>
          </a:lstStyle>
          <a:p>
            <a:pPr>
              <a:defRPr/>
            </a:pPr>
            <a:fld id="{9FBC4500-D638-4E6C-9BCF-83F4EAF40E83}" type="slidenum">
              <a:rPr lang="uk-UA"/>
              <a:pPr>
                <a:defRPr/>
              </a:pPr>
              <a:t>‹#›</a:t>
            </a:fld>
            <a:endParaRPr lang="uk-UA"/>
          </a:p>
        </p:txBody>
      </p:sp>
    </p:spTree>
    <p:extLst>
      <p:ext uri="{BB962C8B-B14F-4D97-AF65-F5344CB8AC3E}">
        <p14:creationId xmlns="" xmlns:p14="http://schemas.microsoft.com/office/powerpoint/2010/main" val="3806861820"/>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3"/>
          <p:cNvSpPr>
            <a:spLocks noGrp="1"/>
          </p:cNvSpPr>
          <p:nvPr>
            <p:ph type="dt" sz="half" idx="10"/>
          </p:nvPr>
        </p:nvSpPr>
        <p:spPr/>
        <p:txBody>
          <a:bodyPr/>
          <a:lstStyle>
            <a:lvl1pPr>
              <a:defRPr/>
            </a:lvl1pPr>
          </a:lstStyle>
          <a:p>
            <a:pPr>
              <a:defRPr/>
            </a:pPr>
            <a:fld id="{E7B186C7-C533-4355-AF4E-8EA36CA2B008}" type="datetimeFigureOut">
              <a:rPr lang="uk-UA"/>
              <a:pPr>
                <a:defRPr/>
              </a:pPr>
              <a:t>06.05.2020</a:t>
            </a:fld>
            <a:endParaRPr lang="uk-UA"/>
          </a:p>
        </p:txBody>
      </p:sp>
      <p:sp>
        <p:nvSpPr>
          <p:cNvPr id="4" name="Нижний колонтитул 4"/>
          <p:cNvSpPr>
            <a:spLocks noGrp="1"/>
          </p:cNvSpPr>
          <p:nvPr>
            <p:ph type="ftr" sz="quarter" idx="11"/>
          </p:nvPr>
        </p:nvSpPr>
        <p:spPr/>
        <p:txBody>
          <a:bodyPr/>
          <a:lstStyle>
            <a:lvl1pPr>
              <a:defRPr/>
            </a:lvl1pPr>
          </a:lstStyle>
          <a:p>
            <a:pPr>
              <a:defRPr/>
            </a:pPr>
            <a:endParaRPr lang="uk-UA"/>
          </a:p>
        </p:txBody>
      </p:sp>
      <p:sp>
        <p:nvSpPr>
          <p:cNvPr id="5" name="Номер слайда 5"/>
          <p:cNvSpPr>
            <a:spLocks noGrp="1"/>
          </p:cNvSpPr>
          <p:nvPr>
            <p:ph type="sldNum" sz="quarter" idx="12"/>
          </p:nvPr>
        </p:nvSpPr>
        <p:spPr/>
        <p:txBody>
          <a:bodyPr/>
          <a:lstStyle>
            <a:lvl1pPr>
              <a:defRPr/>
            </a:lvl1pPr>
          </a:lstStyle>
          <a:p>
            <a:pPr>
              <a:defRPr/>
            </a:pPr>
            <a:fld id="{DA40D904-3143-4600-90FE-B0F4B8B0B40E}" type="slidenum">
              <a:rPr lang="uk-UA"/>
              <a:pPr>
                <a:defRPr/>
              </a:pPr>
              <a:t>‹#›</a:t>
            </a:fld>
            <a:endParaRPr lang="uk-UA"/>
          </a:p>
        </p:txBody>
      </p:sp>
    </p:spTree>
    <p:extLst>
      <p:ext uri="{BB962C8B-B14F-4D97-AF65-F5344CB8AC3E}">
        <p14:creationId xmlns="" xmlns:p14="http://schemas.microsoft.com/office/powerpoint/2010/main" val="2761253115"/>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3A3D1B2A-20CE-41D6-8EAD-9D891F0B479A}" type="datetimeFigureOut">
              <a:rPr lang="uk-UA"/>
              <a:pPr>
                <a:defRPr/>
              </a:pPr>
              <a:t>06.05.2020</a:t>
            </a:fld>
            <a:endParaRPr lang="uk-UA"/>
          </a:p>
        </p:txBody>
      </p:sp>
      <p:sp>
        <p:nvSpPr>
          <p:cNvPr id="3" name="Нижний колонтитул 4"/>
          <p:cNvSpPr>
            <a:spLocks noGrp="1"/>
          </p:cNvSpPr>
          <p:nvPr>
            <p:ph type="ftr" sz="quarter" idx="11"/>
          </p:nvPr>
        </p:nvSpPr>
        <p:spPr/>
        <p:txBody>
          <a:bodyPr/>
          <a:lstStyle>
            <a:lvl1pPr>
              <a:defRPr/>
            </a:lvl1pPr>
          </a:lstStyle>
          <a:p>
            <a:pPr>
              <a:defRPr/>
            </a:pPr>
            <a:endParaRPr lang="uk-UA"/>
          </a:p>
        </p:txBody>
      </p:sp>
      <p:sp>
        <p:nvSpPr>
          <p:cNvPr id="4" name="Номер слайда 5"/>
          <p:cNvSpPr>
            <a:spLocks noGrp="1"/>
          </p:cNvSpPr>
          <p:nvPr>
            <p:ph type="sldNum" sz="quarter" idx="12"/>
          </p:nvPr>
        </p:nvSpPr>
        <p:spPr/>
        <p:txBody>
          <a:bodyPr/>
          <a:lstStyle>
            <a:lvl1pPr>
              <a:defRPr/>
            </a:lvl1pPr>
          </a:lstStyle>
          <a:p>
            <a:pPr>
              <a:defRPr/>
            </a:pPr>
            <a:fld id="{992F07FF-0151-4906-A68E-79D33F286E99}" type="slidenum">
              <a:rPr lang="uk-UA"/>
              <a:pPr>
                <a:defRPr/>
              </a:pPr>
              <a:t>‹#›</a:t>
            </a:fld>
            <a:endParaRPr lang="uk-UA"/>
          </a:p>
        </p:txBody>
      </p:sp>
    </p:spTree>
    <p:extLst>
      <p:ext uri="{BB962C8B-B14F-4D97-AF65-F5344CB8AC3E}">
        <p14:creationId xmlns="" xmlns:p14="http://schemas.microsoft.com/office/powerpoint/2010/main" val="2244269411"/>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B23CA36-1A9A-4235-9B52-14AF2E47AE77}" type="datetimeFigureOut">
              <a:rPr lang="uk-UA"/>
              <a:pPr>
                <a:defRPr/>
              </a:pPr>
              <a:t>06.05.2020</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C857DFBE-C473-42D0-9648-44D3F825986B}" type="slidenum">
              <a:rPr lang="uk-UA"/>
              <a:pPr>
                <a:defRPr/>
              </a:pPr>
              <a:t>‹#›</a:t>
            </a:fld>
            <a:endParaRPr lang="uk-UA"/>
          </a:p>
        </p:txBody>
      </p:sp>
    </p:spTree>
    <p:extLst>
      <p:ext uri="{BB962C8B-B14F-4D97-AF65-F5344CB8AC3E}">
        <p14:creationId xmlns="" xmlns:p14="http://schemas.microsoft.com/office/powerpoint/2010/main" val="929469920"/>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F19765D-1763-425A-AACC-FEDCDF83FF4D}" type="datetimeFigureOut">
              <a:rPr lang="uk-UA"/>
              <a:pPr>
                <a:defRPr/>
              </a:pPr>
              <a:t>06.05.2020</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4EA97C4E-2F8A-40A4-9095-23225DB0FD41}" type="slidenum">
              <a:rPr lang="uk-UA"/>
              <a:pPr>
                <a:defRPr/>
              </a:pPr>
              <a:t>‹#›</a:t>
            </a:fld>
            <a:endParaRPr lang="uk-UA"/>
          </a:p>
        </p:txBody>
      </p:sp>
    </p:spTree>
    <p:extLst>
      <p:ext uri="{BB962C8B-B14F-4D97-AF65-F5344CB8AC3E}">
        <p14:creationId xmlns="" xmlns:p14="http://schemas.microsoft.com/office/powerpoint/2010/main" val="3330726252"/>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uk-UA" smtClean="0"/>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smtClean="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6090F3C-F973-4B49-9DEE-B9E4546D2462}" type="datetimeFigureOut">
              <a:rPr lang="uk-UA"/>
              <a:pPr>
                <a:defRPr/>
              </a:pPr>
              <a:t>06.05.2020</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4936DA7-E5C7-4342-92E8-7820567F4A38}" type="slidenum">
              <a:rPr lang="uk-UA"/>
              <a:pPr>
                <a:defRPr/>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pic>
        <p:nvPicPr>
          <p:cNvPr id="16" name="Picture 60" descr="3D_27"/>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5400904"/>
            <a:ext cx="1295400" cy="14419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0" name="Picture 2" descr="/Files/images/nformatika8/Розділ7_8кл.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6300192" y="3429000"/>
            <a:ext cx="2667694" cy="3468004"/>
          </a:xfrm>
          <a:prstGeom prst="rect">
            <a:avLst/>
          </a:prstGeom>
          <a:noFill/>
          <a:effectLst>
            <a:softEdge rad="635000"/>
          </a:effectLst>
          <a:extLst>
            <a:ext uri="{909E8E84-426E-40DD-AFC4-6F175D3DCCD1}">
              <a14:hiddenFill xmlns="" xmlns:a14="http://schemas.microsoft.com/office/drawing/2010/main">
                <a:solidFill>
                  <a:srgbClr val="FFFFFF"/>
                </a:solidFill>
              </a14:hiddenFill>
            </a:ext>
          </a:extLst>
        </p:spPr>
      </p:pic>
      <p:pic>
        <p:nvPicPr>
          <p:cNvPr id="21" name="Picture 2" descr="/Files/images/nformatika8/Розділ7_8кл.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flipH="1">
            <a:off x="-72752" y="2896606"/>
            <a:ext cx="2736304" cy="3468004"/>
          </a:xfrm>
          <a:prstGeom prst="rect">
            <a:avLst/>
          </a:prstGeom>
          <a:noFill/>
          <a:effectLst>
            <a:softEdge rad="635000"/>
          </a:effectLst>
          <a:extLst>
            <a:ext uri="{909E8E84-426E-40DD-AFC4-6F175D3DCCD1}">
              <a14:hiddenFill xmlns=""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66954" y="1700808"/>
            <a:ext cx="1408702" cy="1836837"/>
          </a:xfrm>
          <a:prstGeom prst="rect">
            <a:avLst/>
          </a:prstGeom>
          <a:noFill/>
          <a:ln>
            <a:noFill/>
          </a:ln>
          <a:effectLst>
            <a:outerShdw dist="35921" dir="2700000" algn="ctr" rotWithShape="0">
              <a:schemeClr val="bg2"/>
            </a:outerShdw>
            <a:softEdge rad="317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1" name="Заголовок 1"/>
          <p:cNvSpPr txBox="1">
            <a:spLocks/>
          </p:cNvSpPr>
          <p:nvPr/>
        </p:nvSpPr>
        <p:spPr>
          <a:xfrm>
            <a:off x="1475657" y="404664"/>
            <a:ext cx="7272808" cy="3024336"/>
          </a:xfrm>
          <a:prstGeom prst="snip2DiagRect">
            <a:avLst/>
          </a:prstGeom>
          <a:gradFill flip="none" rotWithShape="1">
            <a:gsLst>
              <a:gs pos="0">
                <a:srgbClr val="CCFF66">
                  <a:shade val="30000"/>
                  <a:satMod val="115000"/>
                </a:srgbClr>
              </a:gs>
              <a:gs pos="23000">
                <a:srgbClr val="CCFF66">
                  <a:shade val="67500"/>
                  <a:satMod val="115000"/>
                  <a:lumMod val="23000"/>
                  <a:lumOff val="77000"/>
                </a:srgbClr>
              </a:gs>
              <a:gs pos="100000">
                <a:srgbClr val="CCFF66">
                  <a:shade val="100000"/>
                  <a:satMod val="115000"/>
                </a:srgbClr>
              </a:gs>
            </a:gsLst>
            <a:path path="circle">
              <a:fillToRect l="100000" t="100000"/>
            </a:path>
            <a:tileRect r="-100000" b="-100000"/>
          </a:gradFill>
          <a:ln>
            <a:solidFill>
              <a:schemeClr val="accent3">
                <a:lumMod val="60000"/>
                <a:lumOff val="40000"/>
              </a:schemeClr>
            </a:solidFill>
          </a:ln>
          <a:effectLst>
            <a:outerShdw blurRad="76200" dir="13500000" sy="23000" kx="1200000" algn="br" rotWithShape="0">
              <a:prstClr val="black">
                <a:alpha val="20000"/>
              </a:prstClr>
            </a:outerShdw>
            <a:reflection blurRad="6350" stA="52000" endA="300" endPos="35000" dir="5400000" sy="-100000" algn="bl" rotWithShape="0"/>
          </a:effectLst>
          <a:scene3d>
            <a:camera prst="orthographicFront"/>
            <a:lightRig rig="soft" dir="tl">
              <a:rot lat="0" lon="0" rev="0"/>
            </a:lightRig>
          </a:scene3d>
          <a:sp3d>
            <a:bevelT w="139700" h="139700" prst="divot"/>
          </a:sp3d>
        </p:spPr>
        <p:style>
          <a:lnRef idx="1">
            <a:schemeClr val="accent1"/>
          </a:lnRef>
          <a:fillRef idx="2">
            <a:schemeClr val="accent1"/>
          </a:fillRef>
          <a:effectRef idx="1">
            <a:schemeClr val="accent1"/>
          </a:effectRef>
          <a:fontRef idx="minor">
            <a:schemeClr val="dk1"/>
          </a:fontRef>
        </p:style>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k-UA" sz="5400" b="1" dirty="0">
                <a:solidFill>
                  <a:srgbClr val="FF0000"/>
                </a:solidFill>
              </a:rPr>
              <a:t>Вибір теми проекту. Його планування. Добір ресурсів</a:t>
            </a:r>
            <a:endParaRPr lang="uk-UA" sz="5400" b="1" dirty="0">
              <a:ln w="11430"/>
              <a:solidFill>
                <a:srgbClr val="FF0000"/>
              </a:solidFill>
              <a:effectLst>
                <a:outerShdw blurRad="50800" dist="39000" dir="5460000" algn="tl">
                  <a:srgbClr val="000000">
                    <a:alpha val="38000"/>
                  </a:srgbClr>
                </a:outerShdw>
              </a:effectLst>
              <a:latin typeface="+mn-lt"/>
            </a:endParaRPr>
          </a:p>
        </p:txBody>
      </p:sp>
      <p:pic>
        <p:nvPicPr>
          <p:cNvPr id="13" name="Picture 2"/>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1508302" y="4083452"/>
            <a:ext cx="6275040" cy="1398335"/>
          </a:xfrm>
          <a:prstGeom prst="rect">
            <a:avLst/>
          </a:prstGeom>
          <a:noFill/>
          <a:ln>
            <a:noFill/>
          </a:ln>
          <a:effectLst>
            <a:outerShdw dist="35921" dir="2700000" algn="ctr" rotWithShape="0">
              <a:schemeClr val="bg2"/>
            </a:outerShdw>
            <a:softEdge rad="317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pic>
        <p:nvPicPr>
          <p:cNvPr id="15" name="Pict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798466" y="5170146"/>
            <a:ext cx="1704613" cy="1066977"/>
          </a:xfrm>
          <a:prstGeom prst="rect">
            <a:avLst/>
          </a:prstGeom>
          <a:noFill/>
          <a:effectLst>
            <a:glow rad="228600">
              <a:schemeClr val="accent5">
                <a:satMod val="175000"/>
                <a:alpha val="40000"/>
              </a:schemeClr>
            </a:glow>
            <a:reflection blurRad="6350" stA="50000" endA="300" endPos="55500" dist="50800" dir="5400000" sy="-100000" algn="bl" rotWithShape="0"/>
          </a:effectLst>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157869" y="6151721"/>
            <a:ext cx="8759034"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7" name="Скругленный прямоугольник 6"/>
          <p:cNvSpPr/>
          <p:nvPr/>
        </p:nvSpPr>
        <p:spPr>
          <a:xfrm>
            <a:off x="273809" y="717427"/>
            <a:ext cx="8596382" cy="5519696"/>
          </a:xfrm>
          <a:prstGeom prst="roundRect">
            <a:avLst/>
          </a:prstGeom>
          <a:gradFill flip="none" rotWithShape="1">
            <a:gsLst>
              <a:gs pos="0">
                <a:srgbClr val="FFEFD1"/>
              </a:gs>
              <a:gs pos="64999">
                <a:srgbClr val="F0EBD5"/>
              </a:gs>
              <a:gs pos="100000">
                <a:srgbClr val="D1C39F"/>
              </a:gs>
            </a:gsLst>
            <a:lin ang="5400000" scaled="0"/>
            <a:tileRect/>
          </a:gradFill>
          <a:effectLst>
            <a:innerShdw blurRad="63500" dist="50800" dir="18900000">
              <a:prstClr val="black">
                <a:alpha val="50000"/>
              </a:prstClr>
            </a:inn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0" name="TextBox 9"/>
          <p:cNvSpPr txBox="1"/>
          <p:nvPr/>
        </p:nvSpPr>
        <p:spPr>
          <a:xfrm>
            <a:off x="734962" y="6372036"/>
            <a:ext cx="7674076" cy="369332"/>
          </a:xfrm>
          <a:prstGeom prst="rect">
            <a:avLst/>
          </a:prstGeom>
          <a:noFill/>
        </p:spPr>
        <p:txBody>
          <a:bodyPr wrap="square" rtlCol="0">
            <a:spAutoFit/>
          </a:bodyPr>
          <a:lstStyle/>
          <a:p>
            <a:pPr algn="ctr"/>
            <a:r>
              <a:rPr lang="uk-UA" b="1" spc="1900" dirty="0" smtClean="0">
                <a:solidFill>
                  <a:srgbClr val="0070C0"/>
                </a:solidFill>
              </a:rPr>
              <a:t>Навчальні проекти</a:t>
            </a:r>
            <a:endParaRPr lang="uk-UA" b="1" dirty="0"/>
          </a:p>
        </p:txBody>
      </p:sp>
      <p:sp>
        <p:nvSpPr>
          <p:cNvPr id="11" name="TextBox 10"/>
          <p:cNvSpPr txBox="1"/>
          <p:nvPr/>
        </p:nvSpPr>
        <p:spPr>
          <a:xfrm>
            <a:off x="3733553" y="636991"/>
            <a:ext cx="1704933" cy="733663"/>
          </a:xfrm>
          <a:prstGeom prst="leftRightArrow">
            <a:avLst/>
          </a:prstGeom>
          <a:effectLst>
            <a:outerShdw blurRad="152400" dist="317500" dir="5400000" sx="90000" sy="-19000" rotWithShape="0">
              <a:prstClr val="black">
                <a:alpha val="15000"/>
              </a:prstClr>
            </a:outerShdw>
          </a:effectLst>
          <a:scene3d>
            <a:camera prst="orthographicFront"/>
            <a:lightRig rig="threePt" dir="t"/>
          </a:scene3d>
          <a:sp3d>
            <a:bevelT prst="convex"/>
          </a:sp3d>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uk-UA" b="1" spc="-150" dirty="0" smtClean="0">
                <a:solidFill>
                  <a:srgbClr val="002060"/>
                </a:solidFill>
              </a:rPr>
              <a:t>Вивчаємо</a:t>
            </a:r>
            <a:endParaRPr lang="uk-UA" b="1" spc="-150" dirty="0">
              <a:solidFill>
                <a:srgbClr val="002060"/>
              </a:solidFill>
            </a:endParaRPr>
          </a:p>
        </p:txBody>
      </p:sp>
      <p:sp>
        <p:nvSpPr>
          <p:cNvPr id="43" name="TextBox 42"/>
          <p:cNvSpPr txBox="1"/>
          <p:nvPr/>
        </p:nvSpPr>
        <p:spPr>
          <a:xfrm>
            <a:off x="513960" y="1278860"/>
            <a:ext cx="8116079" cy="649188"/>
          </a:xfrm>
          <a:prstGeom prst="flowChartTerminator">
            <a:avLst/>
          </a:prstGeom>
          <a:ln>
            <a:noFill/>
          </a:ln>
          <a:effectLst/>
          <a:scene3d>
            <a:camera prst="orthographicFront">
              <a:rot lat="0" lon="0" rev="0"/>
            </a:camera>
            <a:lightRig rig="chilly" dir="t">
              <a:rot lat="0" lon="0" rev="18480000"/>
            </a:lightRig>
          </a:scene3d>
          <a:sp3d prstMaterial="clear">
            <a:bevelT h="63500"/>
          </a:sp3d>
        </p:spPr>
        <p:style>
          <a:lnRef idx="1">
            <a:schemeClr val="dk1"/>
          </a:lnRef>
          <a:fillRef idx="2">
            <a:schemeClr val="dk1"/>
          </a:fillRef>
          <a:effectRef idx="1">
            <a:schemeClr val="dk1"/>
          </a:effectRef>
          <a:fontRef idx="minor">
            <a:schemeClr val="dk1"/>
          </a:fontRef>
        </p:style>
        <p:txBody>
          <a:bodyPr wrap="square" rtlCol="0" anchor="ctr">
            <a:spAutoFit/>
          </a:bodyPr>
          <a:lstStyle/>
          <a:p>
            <a:pPr lvl="0" algn="ctr">
              <a:defRPr/>
            </a:pPr>
            <a:r>
              <a:rPr lang="uk-UA" sz="2400" b="1" dirty="0" smtClean="0"/>
              <a:t>Вибір теми проекту</a:t>
            </a:r>
            <a:endParaRPr lang="uk-UA" sz="2400" b="1" kern="0" dirty="0">
              <a:solidFill>
                <a:schemeClr val="tx1"/>
              </a:solidFill>
            </a:endParaRPr>
          </a:p>
        </p:txBody>
      </p:sp>
      <p:sp>
        <p:nvSpPr>
          <p:cNvPr id="2" name="Штриховая стрелка вправо 1"/>
          <p:cNvSpPr/>
          <p:nvPr/>
        </p:nvSpPr>
        <p:spPr>
          <a:xfrm rot="5400000">
            <a:off x="2428323"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sp>
        <p:nvSpPr>
          <p:cNvPr id="47" name="Штриховая стрелка вправо 46"/>
          <p:cNvSpPr/>
          <p:nvPr/>
        </p:nvSpPr>
        <p:spPr>
          <a:xfrm rot="5400000">
            <a:off x="6622237"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pic>
        <p:nvPicPr>
          <p:cNvPr id="22" name="Picture 6" descr="Результат пошуку зображень за запитом &quot;кнопка&quot;"/>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17414" y="1334307"/>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pic>
        <p:nvPicPr>
          <p:cNvPr id="23" name="Picture 6" descr="Результат пошуку зображень за запитом &quot;кнопка&quot;"/>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007271" y="1286575"/>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sp>
        <p:nvSpPr>
          <p:cNvPr id="8" name="Rectangle 1"/>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12" name="Rectangle 2"/>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13" name="Прямоугольник 12"/>
          <p:cNvSpPr/>
          <p:nvPr/>
        </p:nvSpPr>
        <p:spPr>
          <a:xfrm>
            <a:off x="273810" y="2350680"/>
            <a:ext cx="8484972" cy="3801041"/>
          </a:xfrm>
          <a:prstGeom prst="rect">
            <a:avLst/>
          </a:prstGeom>
        </p:spPr>
        <p:txBody>
          <a:bodyPr wrap="square">
            <a:spAutoFit/>
          </a:bodyPr>
          <a:lstStyle/>
          <a:p>
            <a:pPr marL="342900" lvl="0" indent="-342900" algn="just">
              <a:spcBef>
                <a:spcPts val="0"/>
              </a:spcBef>
              <a:spcAft>
                <a:spcPts val="600"/>
              </a:spcAft>
              <a:buClr>
                <a:srgbClr val="000000"/>
              </a:buClr>
              <a:buSzPct val="100000"/>
              <a:buFont typeface="+mj-lt"/>
              <a:buAutoNum type="arabicPeriod"/>
              <a:tabLst>
                <a:tab pos="213995" algn="l"/>
              </a:tabLst>
            </a:pPr>
            <a:r>
              <a:rPr lang="uk-UA" dirty="0"/>
              <a:t>Розгляньте теми та мету запропонованих навчальних проектів. Оберіть проект, який відповідає вашій обізнаності, інтересам, а також інтересам ваших товаришів, оскільки передбачається робота в команді.</a:t>
            </a:r>
          </a:p>
          <a:p>
            <a:pPr marL="342900" lvl="0" indent="-342900" algn="just">
              <a:spcBef>
                <a:spcPts val="0"/>
              </a:spcBef>
              <a:spcAft>
                <a:spcPts val="600"/>
              </a:spcAft>
              <a:buClr>
                <a:srgbClr val="000000"/>
              </a:buClr>
              <a:buSzPct val="100000"/>
              <a:buFont typeface="+mj-lt"/>
              <a:buAutoNum type="arabicPeriod"/>
              <a:tabLst>
                <a:tab pos="213995" algn="l"/>
              </a:tabLst>
            </a:pPr>
            <a:r>
              <a:rPr lang="uk-UA" dirty="0"/>
              <a:t>Визначтесь із темою, обговоріть у малій групі своїх однодумців рольовий розподіл (можливо, ви спробуєте себе в ролі однієї з професій: </a:t>
            </a:r>
            <a:endParaRPr lang="uk-UA" dirty="0" smtClean="0"/>
          </a:p>
          <a:p>
            <a:pPr marL="742950" lvl="1" indent="-285750" algn="just">
              <a:spcBef>
                <a:spcPts val="0"/>
              </a:spcBef>
              <a:spcAft>
                <a:spcPts val="600"/>
              </a:spcAft>
              <a:buClr>
                <a:srgbClr val="000000"/>
              </a:buClr>
              <a:buSzPct val="100000"/>
              <a:buFont typeface="Arial" pitchFamily="34" charset="0"/>
              <a:buChar char="•"/>
              <a:tabLst>
                <a:tab pos="213995" algn="l"/>
              </a:tabLst>
            </a:pPr>
            <a:r>
              <a:rPr lang="uk-UA" dirty="0" smtClean="0"/>
              <a:t>редактора</a:t>
            </a:r>
            <a:r>
              <a:rPr lang="uk-UA" dirty="0"/>
              <a:t>, дизайнера, фотокорес­пондента, менеджера тощо), визначте шляхи пошуку відповідей на проблемні питання відповідно до зазначеної мети дослідження; </a:t>
            </a:r>
            <a:endParaRPr lang="uk-UA" dirty="0" smtClean="0"/>
          </a:p>
          <a:p>
            <a:pPr marL="742950" lvl="1" indent="-285750" algn="just">
              <a:spcBef>
                <a:spcPts val="0"/>
              </a:spcBef>
              <a:spcAft>
                <a:spcPts val="600"/>
              </a:spcAft>
              <a:buClr>
                <a:srgbClr val="000000"/>
              </a:buClr>
              <a:buSzPct val="100000"/>
              <a:buFont typeface="Arial" pitchFamily="34" charset="0"/>
              <a:buChar char="•"/>
              <a:tabLst>
                <a:tab pos="213995" algn="l"/>
              </a:tabLst>
            </a:pPr>
            <a:r>
              <a:rPr lang="uk-UA" dirty="0" smtClean="0"/>
              <a:t>сформулюйте </a:t>
            </a:r>
            <a:r>
              <a:rPr lang="uk-UA" dirty="0"/>
              <a:t>завдання для дослідження проблеми; </a:t>
            </a:r>
            <a:endParaRPr lang="uk-UA" dirty="0" smtClean="0"/>
          </a:p>
          <a:p>
            <a:pPr marL="742950" lvl="1" indent="-285750" algn="just">
              <a:spcBef>
                <a:spcPts val="0"/>
              </a:spcBef>
              <a:spcAft>
                <a:spcPts val="600"/>
              </a:spcAft>
              <a:buClr>
                <a:srgbClr val="000000"/>
              </a:buClr>
              <a:buSzPct val="100000"/>
              <a:buFont typeface="Arial" pitchFamily="34" charset="0"/>
              <a:buChar char="•"/>
              <a:tabLst>
                <a:tab pos="213995" algn="l"/>
              </a:tabLst>
            </a:pPr>
            <a:r>
              <a:rPr lang="uk-UA" dirty="0" smtClean="0"/>
              <a:t>створіть </a:t>
            </a:r>
            <a:r>
              <a:rPr lang="uk-UA" dirty="0"/>
              <a:t>план реалізації проекту; </a:t>
            </a:r>
            <a:endParaRPr lang="uk-UA" dirty="0" smtClean="0"/>
          </a:p>
          <a:p>
            <a:pPr marL="742950" lvl="1" indent="-285750" algn="just">
              <a:spcBef>
                <a:spcPts val="0"/>
              </a:spcBef>
              <a:spcAft>
                <a:spcPts val="600"/>
              </a:spcAft>
              <a:buClr>
                <a:srgbClr val="000000"/>
              </a:buClr>
              <a:buSzPct val="100000"/>
              <a:buFont typeface="Arial" pitchFamily="34" charset="0"/>
              <a:buChar char="•"/>
              <a:tabLst>
                <a:tab pos="213995" algn="l"/>
              </a:tabLst>
            </a:pPr>
            <a:r>
              <a:rPr lang="uk-UA" dirty="0" smtClean="0"/>
              <a:t>сплануйте </a:t>
            </a:r>
            <a:r>
              <a:rPr lang="uk-UA" dirty="0"/>
              <a:t>передбачуваний результат реа­лізації проекту та спосіб його презентації.</a:t>
            </a:r>
            <a:endParaRPr lang="uk-UA" dirty="0">
              <a:latin typeface="Century Schoolbook"/>
              <a:ea typeface="Century Schoolbook"/>
              <a:cs typeface="Century Schoolbook"/>
            </a:endParaRPr>
          </a:p>
        </p:txBody>
      </p:sp>
      <p:sp>
        <p:nvSpPr>
          <p:cNvPr id="24" name="TextBox 23"/>
          <p:cNvSpPr txBox="1"/>
          <p:nvPr/>
        </p:nvSpPr>
        <p:spPr>
          <a:xfrm>
            <a:off x="994007" y="96185"/>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ln w="11430"/>
                <a:solidFill>
                  <a:srgbClr val="FFFF00"/>
                </a:solidFill>
                <a:effectLst>
                  <a:outerShdw blurRad="50800" dist="39000" dir="5460000" algn="tl">
                    <a:srgbClr val="000000">
                      <a:alpha val="38000"/>
                    </a:srgbClr>
                  </a:outerShdw>
                </a:effectLst>
              </a:rPr>
              <a:t>Виконання навчальних проектів</a:t>
            </a:r>
            <a:endParaRPr lang="uk-UA" sz="2400" b="1" dirty="0">
              <a:ln w="11430"/>
              <a:solidFill>
                <a:srgbClr val="FFFF00"/>
              </a:soli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160988891"/>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pic>
        <p:nvPicPr>
          <p:cNvPr id="15" name="Pict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798466" y="5170146"/>
            <a:ext cx="1704613" cy="1066977"/>
          </a:xfrm>
          <a:prstGeom prst="rect">
            <a:avLst/>
          </a:prstGeom>
          <a:noFill/>
          <a:effectLst>
            <a:glow rad="228600">
              <a:schemeClr val="accent5">
                <a:satMod val="175000"/>
                <a:alpha val="40000"/>
              </a:schemeClr>
            </a:glow>
            <a:reflection blurRad="6350" stA="50000" endA="300" endPos="55500" dist="50800" dir="5400000" sy="-100000" algn="bl" rotWithShape="0"/>
          </a:effectLst>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994007" y="96185"/>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ln w="11430"/>
                <a:solidFill>
                  <a:srgbClr val="FFFF00"/>
                </a:solidFill>
                <a:effectLst>
                  <a:outerShdw blurRad="50800" dist="39000" dir="5460000" algn="tl">
                    <a:srgbClr val="000000">
                      <a:alpha val="38000"/>
                    </a:srgbClr>
                  </a:outerShdw>
                </a:effectLst>
              </a:rPr>
              <a:t>Виконання навчальних проектів</a:t>
            </a:r>
            <a:endParaRPr lang="uk-UA" sz="2400" b="1" dirty="0">
              <a:ln w="11430"/>
              <a:solidFill>
                <a:srgbClr val="FFFF00"/>
              </a:solidFill>
              <a:effectLst>
                <a:outerShdw blurRad="50800" dist="39000" dir="5460000" algn="tl">
                  <a:srgbClr val="000000">
                    <a:alpha val="38000"/>
                  </a:srgbClr>
                </a:outerShdw>
              </a:effectLst>
            </a:endParaRPr>
          </a:p>
        </p:txBody>
      </p:sp>
      <p:sp>
        <p:nvSpPr>
          <p:cNvPr id="6" name="TextBox 5"/>
          <p:cNvSpPr txBox="1"/>
          <p:nvPr/>
        </p:nvSpPr>
        <p:spPr>
          <a:xfrm>
            <a:off x="157869" y="6151721"/>
            <a:ext cx="8759034"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7" name="Скругленный прямоугольник 6"/>
          <p:cNvSpPr/>
          <p:nvPr/>
        </p:nvSpPr>
        <p:spPr>
          <a:xfrm>
            <a:off x="273809" y="717427"/>
            <a:ext cx="8596382" cy="5519696"/>
          </a:xfrm>
          <a:prstGeom prst="roundRect">
            <a:avLst/>
          </a:prstGeom>
          <a:gradFill flip="none" rotWithShape="1">
            <a:gsLst>
              <a:gs pos="0">
                <a:srgbClr val="FFEFD1"/>
              </a:gs>
              <a:gs pos="64999">
                <a:srgbClr val="F0EBD5"/>
              </a:gs>
              <a:gs pos="100000">
                <a:srgbClr val="D1C39F"/>
              </a:gs>
            </a:gsLst>
            <a:lin ang="5400000" scaled="0"/>
            <a:tileRect/>
          </a:gradFill>
          <a:effectLst>
            <a:innerShdw blurRad="63500" dist="50800" dir="18900000">
              <a:prstClr val="black">
                <a:alpha val="50000"/>
              </a:prstClr>
            </a:inn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1" name="TextBox 10"/>
          <p:cNvSpPr txBox="1"/>
          <p:nvPr/>
        </p:nvSpPr>
        <p:spPr>
          <a:xfrm>
            <a:off x="3733553" y="636991"/>
            <a:ext cx="1704933" cy="733663"/>
          </a:xfrm>
          <a:prstGeom prst="leftRightArrow">
            <a:avLst/>
          </a:prstGeom>
          <a:effectLst>
            <a:outerShdw blurRad="152400" dist="317500" dir="5400000" sx="90000" sy="-19000" rotWithShape="0">
              <a:prstClr val="black">
                <a:alpha val="15000"/>
              </a:prstClr>
            </a:outerShdw>
          </a:effectLst>
          <a:scene3d>
            <a:camera prst="orthographicFront"/>
            <a:lightRig rig="threePt" dir="t"/>
          </a:scene3d>
          <a:sp3d>
            <a:bevelT prst="convex"/>
          </a:sp3d>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uk-UA" b="1" spc="-150" dirty="0" smtClean="0">
                <a:solidFill>
                  <a:srgbClr val="002060"/>
                </a:solidFill>
              </a:rPr>
              <a:t>Вивчаємо</a:t>
            </a:r>
            <a:endParaRPr lang="uk-UA" b="1" spc="-150" dirty="0">
              <a:solidFill>
                <a:srgbClr val="002060"/>
              </a:solidFill>
            </a:endParaRPr>
          </a:p>
        </p:txBody>
      </p:sp>
      <p:sp>
        <p:nvSpPr>
          <p:cNvPr id="43" name="TextBox 42"/>
          <p:cNvSpPr txBox="1"/>
          <p:nvPr/>
        </p:nvSpPr>
        <p:spPr>
          <a:xfrm>
            <a:off x="513960" y="1278860"/>
            <a:ext cx="8116079" cy="649188"/>
          </a:xfrm>
          <a:prstGeom prst="flowChartTerminator">
            <a:avLst/>
          </a:prstGeom>
          <a:ln>
            <a:noFill/>
          </a:ln>
          <a:effectLst/>
          <a:scene3d>
            <a:camera prst="orthographicFront">
              <a:rot lat="0" lon="0" rev="0"/>
            </a:camera>
            <a:lightRig rig="chilly" dir="t">
              <a:rot lat="0" lon="0" rev="18480000"/>
            </a:lightRig>
          </a:scene3d>
          <a:sp3d prstMaterial="clear">
            <a:bevelT h="63500"/>
          </a:sp3d>
        </p:spPr>
        <p:style>
          <a:lnRef idx="1">
            <a:schemeClr val="dk1"/>
          </a:lnRef>
          <a:fillRef idx="2">
            <a:schemeClr val="dk1"/>
          </a:fillRef>
          <a:effectRef idx="1">
            <a:schemeClr val="dk1"/>
          </a:effectRef>
          <a:fontRef idx="minor">
            <a:schemeClr val="dk1"/>
          </a:fontRef>
        </p:style>
        <p:txBody>
          <a:bodyPr wrap="square" rtlCol="0" anchor="ctr">
            <a:spAutoFit/>
          </a:bodyPr>
          <a:lstStyle/>
          <a:p>
            <a:pPr lvl="0" algn="ctr">
              <a:defRPr/>
            </a:pPr>
            <a:r>
              <a:rPr lang="uk-UA" sz="2400" b="1" dirty="0" smtClean="0"/>
              <a:t>Виконання проектних завдань</a:t>
            </a:r>
            <a:endParaRPr lang="uk-UA" sz="2400" b="1" kern="0" dirty="0">
              <a:solidFill>
                <a:schemeClr val="tx1"/>
              </a:solidFill>
            </a:endParaRPr>
          </a:p>
        </p:txBody>
      </p:sp>
      <p:sp>
        <p:nvSpPr>
          <p:cNvPr id="2" name="Штриховая стрелка вправо 1"/>
          <p:cNvSpPr/>
          <p:nvPr/>
        </p:nvSpPr>
        <p:spPr>
          <a:xfrm rot="5400000">
            <a:off x="2428323"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sp>
        <p:nvSpPr>
          <p:cNvPr id="47" name="Штриховая стрелка вправо 46"/>
          <p:cNvSpPr/>
          <p:nvPr/>
        </p:nvSpPr>
        <p:spPr>
          <a:xfrm rot="5400000">
            <a:off x="6622237"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pic>
        <p:nvPicPr>
          <p:cNvPr id="22" name="Picture 6" descr="Результат пошуку зображень за запитом &quot;кнопка&quot;"/>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17414" y="1334307"/>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pic>
        <p:nvPicPr>
          <p:cNvPr id="23" name="Picture 6" descr="Результат пошуку зображень за запитом &quot;кнопка&quot;"/>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007271" y="1286575"/>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sp>
        <p:nvSpPr>
          <p:cNvPr id="8" name="Rectangle 1"/>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12" name="Rectangle 2"/>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14" name="Прямоугольник 13"/>
          <p:cNvSpPr/>
          <p:nvPr/>
        </p:nvSpPr>
        <p:spPr>
          <a:xfrm>
            <a:off x="323528" y="2533535"/>
            <a:ext cx="8435254" cy="3616375"/>
          </a:xfrm>
          <a:prstGeom prst="rect">
            <a:avLst/>
          </a:prstGeom>
        </p:spPr>
        <p:txBody>
          <a:bodyPr wrap="square">
            <a:spAutoFit/>
          </a:bodyPr>
          <a:lstStyle/>
          <a:p>
            <a:pPr marL="342900" indent="-342900" algn="just">
              <a:spcAft>
                <a:spcPts val="600"/>
              </a:spcAft>
              <a:buFont typeface="+mj-lt"/>
              <a:buAutoNum type="arabicPeriod" startAt="3"/>
            </a:pPr>
            <a:r>
              <a:rPr lang="uk-UA" sz="1900" dirty="0" smtClean="0"/>
              <a:t>У процесі виконання проектних завдань потрібно розглянути такі запитання:</a:t>
            </a:r>
          </a:p>
          <a:p>
            <a:pPr marL="800100" lvl="1" indent="-342900" algn="just">
              <a:spcAft>
                <a:spcPts val="600"/>
              </a:spcAft>
              <a:buFont typeface="+mj-lt"/>
              <a:buAutoNum type="arabicParenR"/>
            </a:pPr>
            <a:r>
              <a:rPr lang="uk-UA" sz="1900" dirty="0" smtClean="0"/>
              <a:t>Які основні ідеї ви розглядатимете у своєму проекті? Які ідеї вам потрібно буде дослідити та вивчити додатково?</a:t>
            </a:r>
          </a:p>
          <a:p>
            <a:pPr marL="800100" lvl="1" indent="-342900" algn="just">
              <a:spcAft>
                <a:spcPts val="600"/>
              </a:spcAft>
              <a:buFont typeface="+mj-lt"/>
              <a:buAutoNum type="arabicParenR"/>
            </a:pPr>
            <a:r>
              <a:rPr lang="uk-UA" sz="1900" dirty="0" smtClean="0"/>
              <a:t>Де ви шукатимете потрібні відомості? Які відомості ви можете знайти у газетах, у книжках або в Інтернеті? З якими людьми ви, можливо, захочете і зможете зустрітися й обговорити проблему?</a:t>
            </a:r>
          </a:p>
          <a:p>
            <a:pPr marL="800100" lvl="1" indent="-342900" algn="just">
              <a:spcAft>
                <a:spcPts val="600"/>
              </a:spcAft>
              <a:buFont typeface="+mj-lt"/>
              <a:buAutoNum type="arabicParenR"/>
            </a:pPr>
            <a:r>
              <a:rPr lang="uk-UA" sz="1900" dirty="0" smtClean="0"/>
              <a:t>Що буде результатом вашого проекту? У який спосіб ви плануєте провести презентацію результатів дослідження?</a:t>
            </a:r>
          </a:p>
          <a:p>
            <a:pPr marL="800100" lvl="1" indent="-342900" algn="just">
              <a:spcAft>
                <a:spcPts val="600"/>
              </a:spcAft>
              <a:buFont typeface="+mj-lt"/>
              <a:buAutoNum type="arabicParenR"/>
            </a:pPr>
            <a:r>
              <a:rPr lang="uk-UA" sz="1900" dirty="0" smtClean="0"/>
              <a:t>Яких ресурсів (інформаційних, матеріальних, людських) вам бракує для виконання завдань проекту і яким чином можна розв’язати цю проблему?</a:t>
            </a:r>
            <a:endParaRPr lang="uk-UA" sz="1900" dirty="0"/>
          </a:p>
        </p:txBody>
      </p:sp>
      <p:sp>
        <p:nvSpPr>
          <p:cNvPr id="24" name="TextBox 23"/>
          <p:cNvSpPr txBox="1"/>
          <p:nvPr/>
        </p:nvSpPr>
        <p:spPr>
          <a:xfrm>
            <a:off x="734962" y="6372036"/>
            <a:ext cx="7674076" cy="369332"/>
          </a:xfrm>
          <a:prstGeom prst="rect">
            <a:avLst/>
          </a:prstGeom>
          <a:noFill/>
        </p:spPr>
        <p:txBody>
          <a:bodyPr wrap="square" rtlCol="0">
            <a:spAutoFit/>
          </a:bodyPr>
          <a:lstStyle/>
          <a:p>
            <a:pPr algn="ctr"/>
            <a:r>
              <a:rPr lang="uk-UA" b="1" spc="1900" dirty="0" smtClean="0">
                <a:solidFill>
                  <a:srgbClr val="0070C0"/>
                </a:solidFill>
              </a:rPr>
              <a:t>Навчальні проекти</a:t>
            </a:r>
            <a:endParaRPr lang="uk-UA" b="1" dirty="0"/>
          </a:p>
        </p:txBody>
      </p:sp>
    </p:spTree>
    <p:extLst>
      <p:ext uri="{BB962C8B-B14F-4D97-AF65-F5344CB8AC3E}">
        <p14:creationId xmlns="" xmlns:p14="http://schemas.microsoft.com/office/powerpoint/2010/main" val="1156596455"/>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pic>
        <p:nvPicPr>
          <p:cNvPr id="15" name="Pict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798466" y="5170146"/>
            <a:ext cx="1704613" cy="1066977"/>
          </a:xfrm>
          <a:prstGeom prst="rect">
            <a:avLst/>
          </a:prstGeom>
          <a:noFill/>
          <a:effectLst>
            <a:glow rad="228600">
              <a:schemeClr val="accent5">
                <a:satMod val="175000"/>
                <a:alpha val="40000"/>
              </a:schemeClr>
            </a:glow>
            <a:reflection blurRad="6350" stA="50000" endA="300" endPos="55500" dist="50800" dir="5400000" sy="-100000" algn="bl" rotWithShape="0"/>
          </a:effectLst>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157869" y="6151721"/>
            <a:ext cx="8759034"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7" name="Скругленный прямоугольник 6"/>
          <p:cNvSpPr/>
          <p:nvPr/>
        </p:nvSpPr>
        <p:spPr>
          <a:xfrm>
            <a:off x="273809" y="717427"/>
            <a:ext cx="8596382" cy="5519696"/>
          </a:xfrm>
          <a:prstGeom prst="roundRect">
            <a:avLst/>
          </a:prstGeom>
          <a:gradFill flip="none" rotWithShape="1">
            <a:gsLst>
              <a:gs pos="0">
                <a:srgbClr val="FFEFD1"/>
              </a:gs>
              <a:gs pos="64999">
                <a:srgbClr val="F0EBD5"/>
              </a:gs>
              <a:gs pos="100000">
                <a:srgbClr val="D1C39F"/>
              </a:gs>
            </a:gsLst>
            <a:lin ang="5400000" scaled="0"/>
            <a:tileRect/>
          </a:gradFill>
          <a:effectLst>
            <a:innerShdw blurRad="63500" dist="50800" dir="18900000">
              <a:prstClr val="black">
                <a:alpha val="50000"/>
              </a:prstClr>
            </a:inn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1" name="TextBox 10"/>
          <p:cNvSpPr txBox="1"/>
          <p:nvPr/>
        </p:nvSpPr>
        <p:spPr>
          <a:xfrm>
            <a:off x="3733553" y="636991"/>
            <a:ext cx="1704933" cy="733663"/>
          </a:xfrm>
          <a:prstGeom prst="leftRightArrow">
            <a:avLst/>
          </a:prstGeom>
          <a:effectLst>
            <a:outerShdw blurRad="152400" dist="317500" dir="5400000" sx="90000" sy="-19000" rotWithShape="0">
              <a:prstClr val="black">
                <a:alpha val="15000"/>
              </a:prstClr>
            </a:outerShdw>
          </a:effectLst>
          <a:scene3d>
            <a:camera prst="orthographicFront"/>
            <a:lightRig rig="threePt" dir="t"/>
          </a:scene3d>
          <a:sp3d>
            <a:bevelT prst="convex"/>
          </a:sp3d>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uk-UA" b="1" spc="-150" dirty="0" smtClean="0">
                <a:solidFill>
                  <a:srgbClr val="002060"/>
                </a:solidFill>
              </a:rPr>
              <a:t>Вивчаємо</a:t>
            </a:r>
            <a:endParaRPr lang="uk-UA" b="1" spc="-150" dirty="0">
              <a:solidFill>
                <a:srgbClr val="002060"/>
              </a:solidFill>
            </a:endParaRPr>
          </a:p>
        </p:txBody>
      </p:sp>
      <p:sp>
        <p:nvSpPr>
          <p:cNvPr id="43" name="TextBox 42"/>
          <p:cNvSpPr txBox="1"/>
          <p:nvPr/>
        </p:nvSpPr>
        <p:spPr>
          <a:xfrm>
            <a:off x="513960" y="1278860"/>
            <a:ext cx="8116079" cy="649188"/>
          </a:xfrm>
          <a:prstGeom prst="flowChartTerminator">
            <a:avLst/>
          </a:prstGeom>
          <a:ln>
            <a:noFill/>
          </a:ln>
          <a:effectLst/>
          <a:scene3d>
            <a:camera prst="orthographicFront">
              <a:rot lat="0" lon="0" rev="0"/>
            </a:camera>
            <a:lightRig rig="chilly" dir="t">
              <a:rot lat="0" lon="0" rev="18480000"/>
            </a:lightRig>
          </a:scene3d>
          <a:sp3d prstMaterial="clear">
            <a:bevelT h="63500"/>
          </a:sp3d>
        </p:spPr>
        <p:style>
          <a:lnRef idx="1">
            <a:schemeClr val="dk1"/>
          </a:lnRef>
          <a:fillRef idx="2">
            <a:schemeClr val="dk1"/>
          </a:fillRef>
          <a:effectRef idx="1">
            <a:schemeClr val="dk1"/>
          </a:effectRef>
          <a:fontRef idx="minor">
            <a:schemeClr val="dk1"/>
          </a:fontRef>
        </p:style>
        <p:txBody>
          <a:bodyPr wrap="square" rtlCol="0" anchor="ctr">
            <a:spAutoFit/>
          </a:bodyPr>
          <a:lstStyle/>
          <a:p>
            <a:pPr lvl="0" algn="ctr">
              <a:defRPr/>
            </a:pPr>
            <a:r>
              <a:rPr lang="uk-UA" sz="2400" b="1" dirty="0" smtClean="0"/>
              <a:t>Оформлення інформаційних матеріалів</a:t>
            </a:r>
            <a:endParaRPr lang="uk-UA" sz="2400" b="1" kern="0" dirty="0">
              <a:solidFill>
                <a:schemeClr val="tx1"/>
              </a:solidFill>
            </a:endParaRPr>
          </a:p>
        </p:txBody>
      </p:sp>
      <p:sp>
        <p:nvSpPr>
          <p:cNvPr id="2" name="Штриховая стрелка вправо 1"/>
          <p:cNvSpPr/>
          <p:nvPr/>
        </p:nvSpPr>
        <p:spPr>
          <a:xfrm rot="5400000">
            <a:off x="2428323"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sp>
        <p:nvSpPr>
          <p:cNvPr id="47" name="Штриховая стрелка вправо 46"/>
          <p:cNvSpPr/>
          <p:nvPr/>
        </p:nvSpPr>
        <p:spPr>
          <a:xfrm rot="5400000">
            <a:off x="6622237"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pic>
        <p:nvPicPr>
          <p:cNvPr id="22" name="Picture 6" descr="Результат пошуку зображень за запитом &quot;кнопка&quot;"/>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17414" y="1334307"/>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pic>
        <p:nvPicPr>
          <p:cNvPr id="23" name="Picture 6" descr="Результат пошуку зображень за запитом &quot;кнопка&quot;"/>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007271" y="1286575"/>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sp>
        <p:nvSpPr>
          <p:cNvPr id="8" name="Rectangle 1"/>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12" name="Rectangle 2"/>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3" name="Прямоугольник 2"/>
          <p:cNvSpPr/>
          <p:nvPr/>
        </p:nvSpPr>
        <p:spPr>
          <a:xfrm>
            <a:off x="419084" y="2593341"/>
            <a:ext cx="8398445" cy="3093154"/>
          </a:xfrm>
          <a:prstGeom prst="rect">
            <a:avLst/>
          </a:prstGeom>
        </p:spPr>
        <p:txBody>
          <a:bodyPr wrap="square">
            <a:spAutoFit/>
          </a:bodyPr>
          <a:lstStyle/>
          <a:p>
            <a:pPr algn="just">
              <a:spcAft>
                <a:spcPts val="600"/>
              </a:spcAft>
            </a:pPr>
            <a:r>
              <a:rPr lang="uk-UA" sz="1900" smtClean="0"/>
              <a:t>В оформленні інформаційних матеріалів для оприлюднення краще використовувати єдиний стиль оформлення, який можна розробити самостійно чи скористатись одним із стандартних макетів редактора презентацій. Презентація може містити створені зображення, відеофрагменти, діаграми, побудовані на основі даних таблиць, розрахунки, виконані в електронних таблицях тощо.</a:t>
            </a:r>
          </a:p>
          <a:p>
            <a:pPr algn="just">
              <a:spcAft>
                <a:spcPts val="600"/>
              </a:spcAft>
            </a:pPr>
            <a:r>
              <a:rPr lang="uk-UA" sz="1900" smtClean="0"/>
              <a:t>Взаємооцінювання та рефлексію роботи над проектом краще проводити на всіх етапах його реалізації. Для цього складайте й використовуйте контрольні списки для кожного з етапів реалізації проекту, оцінюйте роботу кожного над частиною спільного завдання, допомагайте одне одному у вирішення проблем.</a:t>
            </a:r>
            <a:endParaRPr lang="uk-UA" sz="1900"/>
          </a:p>
        </p:txBody>
      </p:sp>
      <p:sp>
        <p:nvSpPr>
          <p:cNvPr id="24" name="TextBox 23"/>
          <p:cNvSpPr txBox="1"/>
          <p:nvPr/>
        </p:nvSpPr>
        <p:spPr>
          <a:xfrm>
            <a:off x="734962" y="6372036"/>
            <a:ext cx="7674076" cy="369332"/>
          </a:xfrm>
          <a:prstGeom prst="rect">
            <a:avLst/>
          </a:prstGeom>
          <a:noFill/>
        </p:spPr>
        <p:txBody>
          <a:bodyPr wrap="square" rtlCol="0">
            <a:spAutoFit/>
          </a:bodyPr>
          <a:lstStyle/>
          <a:p>
            <a:pPr algn="ctr"/>
            <a:r>
              <a:rPr lang="uk-UA" b="1" spc="1900" dirty="0" smtClean="0">
                <a:solidFill>
                  <a:srgbClr val="0070C0"/>
                </a:solidFill>
              </a:rPr>
              <a:t>Навчальні проекти</a:t>
            </a:r>
            <a:endParaRPr lang="uk-UA" b="1" dirty="0"/>
          </a:p>
        </p:txBody>
      </p:sp>
      <p:sp>
        <p:nvSpPr>
          <p:cNvPr id="25" name="TextBox 24"/>
          <p:cNvSpPr txBox="1"/>
          <p:nvPr/>
        </p:nvSpPr>
        <p:spPr>
          <a:xfrm>
            <a:off x="994007" y="96185"/>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ln w="11430"/>
                <a:solidFill>
                  <a:srgbClr val="FFFF00"/>
                </a:solidFill>
                <a:effectLst>
                  <a:outerShdw blurRad="50800" dist="39000" dir="5460000" algn="tl">
                    <a:srgbClr val="000000">
                      <a:alpha val="38000"/>
                    </a:srgbClr>
                  </a:outerShdw>
                </a:effectLst>
              </a:rPr>
              <a:t>Виконання навчальних проектів</a:t>
            </a:r>
            <a:endParaRPr lang="uk-UA" sz="2400" b="1" dirty="0">
              <a:ln w="11430"/>
              <a:solidFill>
                <a:srgbClr val="FFFF00"/>
              </a:soli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3144282622"/>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6" name="TextBox 5"/>
          <p:cNvSpPr txBox="1"/>
          <p:nvPr/>
        </p:nvSpPr>
        <p:spPr>
          <a:xfrm>
            <a:off x="157869" y="6151721"/>
            <a:ext cx="8759034"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7" name="Скругленный прямоугольник 6"/>
          <p:cNvSpPr/>
          <p:nvPr/>
        </p:nvSpPr>
        <p:spPr>
          <a:xfrm>
            <a:off x="273809" y="717427"/>
            <a:ext cx="8596382" cy="5654609"/>
          </a:xfrm>
          <a:prstGeom prst="roundRect">
            <a:avLst/>
          </a:prstGeom>
          <a:gradFill flip="none" rotWithShape="1">
            <a:gsLst>
              <a:gs pos="0">
                <a:srgbClr val="FFEFD1"/>
              </a:gs>
              <a:gs pos="64999">
                <a:srgbClr val="F0EBD5"/>
              </a:gs>
              <a:gs pos="100000">
                <a:srgbClr val="D1C39F"/>
              </a:gs>
            </a:gsLst>
            <a:lin ang="5400000" scaled="0"/>
            <a:tileRect/>
          </a:gradFill>
          <a:effectLst>
            <a:innerShdw blurRad="63500" dist="50800" dir="18900000">
              <a:prstClr val="black">
                <a:alpha val="50000"/>
              </a:prstClr>
            </a:inn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1" name="TextBox 10"/>
          <p:cNvSpPr txBox="1"/>
          <p:nvPr/>
        </p:nvSpPr>
        <p:spPr>
          <a:xfrm>
            <a:off x="3733553" y="636991"/>
            <a:ext cx="1704933" cy="733663"/>
          </a:xfrm>
          <a:prstGeom prst="leftRightArrow">
            <a:avLst/>
          </a:prstGeom>
          <a:effectLst>
            <a:outerShdw blurRad="152400" dist="317500" dir="5400000" sx="90000" sy="-19000" rotWithShape="0">
              <a:prstClr val="black">
                <a:alpha val="15000"/>
              </a:prstClr>
            </a:outerShdw>
          </a:effectLst>
          <a:scene3d>
            <a:camera prst="orthographicFront"/>
            <a:lightRig rig="threePt" dir="t"/>
          </a:scene3d>
          <a:sp3d>
            <a:bevelT prst="convex"/>
          </a:sp3d>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uk-UA" b="1" spc="-150" dirty="0" smtClean="0">
                <a:solidFill>
                  <a:srgbClr val="002060"/>
                </a:solidFill>
              </a:rPr>
              <a:t>Вивчаємо</a:t>
            </a:r>
            <a:endParaRPr lang="uk-UA" b="1" spc="-150" dirty="0">
              <a:solidFill>
                <a:srgbClr val="002060"/>
              </a:solidFill>
            </a:endParaRPr>
          </a:p>
        </p:txBody>
      </p:sp>
      <p:sp>
        <p:nvSpPr>
          <p:cNvPr id="43" name="TextBox 42"/>
          <p:cNvSpPr txBox="1"/>
          <p:nvPr/>
        </p:nvSpPr>
        <p:spPr>
          <a:xfrm>
            <a:off x="513960" y="1278860"/>
            <a:ext cx="8116079" cy="649188"/>
          </a:xfrm>
          <a:prstGeom prst="flowChartTerminator">
            <a:avLst/>
          </a:prstGeom>
          <a:ln>
            <a:noFill/>
          </a:ln>
          <a:effectLst/>
          <a:scene3d>
            <a:camera prst="orthographicFront">
              <a:rot lat="0" lon="0" rev="0"/>
            </a:camera>
            <a:lightRig rig="chilly" dir="t">
              <a:rot lat="0" lon="0" rev="18480000"/>
            </a:lightRig>
          </a:scene3d>
          <a:sp3d prstMaterial="clear">
            <a:bevelT h="63500"/>
          </a:sp3d>
        </p:spPr>
        <p:style>
          <a:lnRef idx="1">
            <a:schemeClr val="dk1"/>
          </a:lnRef>
          <a:fillRef idx="2">
            <a:schemeClr val="dk1"/>
          </a:fillRef>
          <a:effectRef idx="1">
            <a:schemeClr val="dk1"/>
          </a:effectRef>
          <a:fontRef idx="minor">
            <a:schemeClr val="dk1"/>
          </a:fontRef>
        </p:style>
        <p:txBody>
          <a:bodyPr wrap="square" rtlCol="0" anchor="ctr">
            <a:spAutoFit/>
          </a:bodyPr>
          <a:lstStyle/>
          <a:p>
            <a:pPr lvl="0" algn="ctr">
              <a:defRPr/>
            </a:pPr>
            <a:r>
              <a:rPr lang="uk-UA" sz="2400" b="1" dirty="0" smtClean="0"/>
              <a:t>Оформлення інформаційних матеріалів</a:t>
            </a:r>
            <a:endParaRPr lang="uk-UA" sz="2400" b="1" kern="0" dirty="0">
              <a:solidFill>
                <a:schemeClr val="tx1"/>
              </a:solidFill>
            </a:endParaRPr>
          </a:p>
        </p:txBody>
      </p:sp>
      <p:sp>
        <p:nvSpPr>
          <p:cNvPr id="2" name="Штриховая стрелка вправо 1"/>
          <p:cNvSpPr/>
          <p:nvPr/>
        </p:nvSpPr>
        <p:spPr>
          <a:xfrm rot="5400000">
            <a:off x="2428323"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sp>
        <p:nvSpPr>
          <p:cNvPr id="47" name="Штриховая стрелка вправо 46"/>
          <p:cNvSpPr/>
          <p:nvPr/>
        </p:nvSpPr>
        <p:spPr>
          <a:xfrm rot="5400000">
            <a:off x="6622237"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pic>
        <p:nvPicPr>
          <p:cNvPr id="22" name="Picture 6" descr="Результат пошуку зображень за запитом &quot;кнопка&quot;"/>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7414" y="1334307"/>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pic>
        <p:nvPicPr>
          <p:cNvPr id="23" name="Picture 6" descr="Результат пошуку зображень за запитом &quot;кнопка&quot;"/>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007271" y="1286575"/>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sp>
        <p:nvSpPr>
          <p:cNvPr id="8" name="Rectangle 1"/>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12" name="Rectangle 2"/>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5" name="Прямоугольник 4"/>
          <p:cNvSpPr/>
          <p:nvPr/>
        </p:nvSpPr>
        <p:spPr>
          <a:xfrm>
            <a:off x="337999" y="2292836"/>
            <a:ext cx="8398773" cy="4016484"/>
          </a:xfrm>
          <a:prstGeom prst="rect">
            <a:avLst/>
          </a:prstGeom>
        </p:spPr>
        <p:txBody>
          <a:bodyPr wrap="square">
            <a:spAutoFit/>
          </a:bodyPr>
          <a:lstStyle/>
          <a:p>
            <a:pPr algn="just">
              <a:spcAft>
                <a:spcPts val="0"/>
              </a:spcAft>
            </a:pPr>
            <a:r>
              <a:rPr lang="uk-UA" sz="1700" dirty="0" smtClean="0"/>
              <a:t>Обговорюйте кожну ідею спільно, використовуйте для цього карти знань, таблиці планування й листки нагадування про плани та їх терміни. Залучайте до реалізації свого проекту старших й однолітків — їх поради та стороннє бачення можуть стати вам у пригоді.</a:t>
            </a:r>
          </a:p>
          <a:p>
            <a:pPr algn="just">
              <a:spcAft>
                <a:spcPts val="0"/>
              </a:spcAft>
            </a:pPr>
            <a:r>
              <a:rPr lang="uk-UA" sz="1700" dirty="0" smtClean="0"/>
              <a:t>Скористайтесь таким чек-листом в оцінці своєї роботи у групі:</a:t>
            </a:r>
          </a:p>
          <a:p>
            <a:pPr marL="800100" lvl="1" indent="-342900" algn="just">
              <a:spcAft>
                <a:spcPts val="0"/>
              </a:spcAft>
              <a:buFont typeface="Wingdings" pitchFamily="2" charset="2"/>
              <a:buChar char="q"/>
            </a:pPr>
            <a:r>
              <a:rPr lang="uk-UA" sz="1700" dirty="0" smtClean="0"/>
              <a:t>Я слухав/слухала, коли інші говорили.</a:t>
            </a:r>
          </a:p>
          <a:p>
            <a:pPr marL="800100" lvl="1" indent="-342900" algn="just">
              <a:spcAft>
                <a:spcPts val="0"/>
              </a:spcAft>
              <a:buFont typeface="Wingdings" pitchFamily="2" charset="2"/>
              <a:buChar char="q"/>
            </a:pPr>
            <a:r>
              <a:rPr lang="uk-UA" sz="1700" dirty="0" smtClean="0"/>
              <a:t>Я пропонував/пропонувала свої ідеї.</a:t>
            </a:r>
          </a:p>
          <a:p>
            <a:pPr marL="800100" lvl="1" indent="-342900" algn="just">
              <a:spcAft>
                <a:spcPts val="0"/>
              </a:spcAft>
              <a:buFont typeface="Wingdings" pitchFamily="2" charset="2"/>
              <a:buChar char="q"/>
            </a:pPr>
            <a:r>
              <a:rPr lang="uk-UA" sz="1700" dirty="0" smtClean="0"/>
              <a:t>Я запитував/запитувала інших про їхні ідеї.</a:t>
            </a:r>
          </a:p>
          <a:p>
            <a:pPr marL="800100" lvl="1" indent="-342900" algn="just">
              <a:spcAft>
                <a:spcPts val="0"/>
              </a:spcAft>
              <a:buFont typeface="Wingdings" pitchFamily="2" charset="2"/>
              <a:buChar char="q"/>
            </a:pPr>
            <a:r>
              <a:rPr lang="uk-UA" sz="1700" dirty="0" smtClean="0"/>
              <a:t>Я ділився/ділилася матеріалами й інструментами.</a:t>
            </a:r>
          </a:p>
          <a:p>
            <a:pPr marL="742950" lvl="1" indent="-285750" algn="just">
              <a:spcAft>
                <a:spcPts val="0"/>
              </a:spcAft>
              <a:buFont typeface="Wingdings" pitchFamily="2" charset="2"/>
              <a:buChar char="q"/>
            </a:pPr>
            <a:r>
              <a:rPr lang="uk-UA" sz="1700" dirty="0" smtClean="0"/>
              <a:t>Я звертався/зверталася до моїх партнерів за допомогою, коли вона мені була потрібна.</a:t>
            </a:r>
          </a:p>
          <a:p>
            <a:pPr marL="742950" lvl="1" indent="-285750" algn="just">
              <a:spcAft>
                <a:spcPts val="0"/>
              </a:spcAft>
              <a:buFont typeface="Wingdings" pitchFamily="2" charset="2"/>
              <a:buChar char="q"/>
            </a:pPr>
            <a:r>
              <a:rPr lang="uk-UA" sz="1700" dirty="0" smtClean="0"/>
              <a:t>Я допоміг/допомогла комусь у моїй групі.</a:t>
            </a:r>
          </a:p>
          <a:p>
            <a:pPr marL="742950" lvl="1" indent="-285750" algn="just">
              <a:spcAft>
                <a:spcPts val="0"/>
              </a:spcAft>
              <a:buFont typeface="Wingdings" pitchFamily="2" charset="2"/>
              <a:buChar char="q"/>
            </a:pPr>
            <a:r>
              <a:rPr lang="uk-UA" sz="1700" dirty="0" smtClean="0"/>
              <a:t>Я сказав/сказала іншим, що мені подобаються їхні ідеї.</a:t>
            </a:r>
          </a:p>
          <a:p>
            <a:pPr marL="742950" lvl="1" indent="-285750" algn="just">
              <a:spcAft>
                <a:spcPts val="0"/>
              </a:spcAft>
              <a:buFont typeface="Wingdings" pitchFamily="2" charset="2"/>
              <a:buChar char="q"/>
            </a:pPr>
            <a:r>
              <a:rPr lang="uk-UA" sz="1700" dirty="0" smtClean="0"/>
              <a:t>Я дотримувався/дотримувалася черги й намагався/намагалася, щоб інші теж стежили за цим.</a:t>
            </a:r>
            <a:endParaRPr lang="uk-UA" sz="1700" dirty="0"/>
          </a:p>
        </p:txBody>
      </p:sp>
      <p:sp>
        <p:nvSpPr>
          <p:cNvPr id="24" name="TextBox 23"/>
          <p:cNvSpPr txBox="1"/>
          <p:nvPr/>
        </p:nvSpPr>
        <p:spPr>
          <a:xfrm>
            <a:off x="734962" y="6372036"/>
            <a:ext cx="7674076" cy="369332"/>
          </a:xfrm>
          <a:prstGeom prst="rect">
            <a:avLst/>
          </a:prstGeom>
          <a:noFill/>
        </p:spPr>
        <p:txBody>
          <a:bodyPr wrap="square" rtlCol="0">
            <a:spAutoFit/>
          </a:bodyPr>
          <a:lstStyle/>
          <a:p>
            <a:pPr algn="ctr"/>
            <a:r>
              <a:rPr lang="uk-UA" b="1" spc="1900" dirty="0" smtClean="0">
                <a:solidFill>
                  <a:srgbClr val="0070C0"/>
                </a:solidFill>
              </a:rPr>
              <a:t>Навчальні проекти</a:t>
            </a:r>
            <a:endParaRPr lang="uk-UA" b="1" dirty="0"/>
          </a:p>
        </p:txBody>
      </p:sp>
      <p:sp>
        <p:nvSpPr>
          <p:cNvPr id="25" name="TextBox 24"/>
          <p:cNvSpPr txBox="1"/>
          <p:nvPr/>
        </p:nvSpPr>
        <p:spPr>
          <a:xfrm>
            <a:off x="994007" y="96185"/>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ln w="11430"/>
                <a:solidFill>
                  <a:srgbClr val="FFFF00"/>
                </a:solidFill>
                <a:effectLst>
                  <a:outerShdw blurRad="50800" dist="39000" dir="5460000" algn="tl">
                    <a:srgbClr val="000000">
                      <a:alpha val="38000"/>
                    </a:srgbClr>
                  </a:outerShdw>
                </a:effectLst>
              </a:rPr>
              <a:t>Виконання навчальних проектів</a:t>
            </a:r>
            <a:endParaRPr lang="uk-UA" sz="2400" b="1" dirty="0">
              <a:ln w="11430"/>
              <a:solidFill>
                <a:srgbClr val="FFFF00"/>
              </a:soli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4265637787"/>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6" name="TextBox 5"/>
          <p:cNvSpPr txBox="1"/>
          <p:nvPr/>
        </p:nvSpPr>
        <p:spPr>
          <a:xfrm>
            <a:off x="157869" y="6151721"/>
            <a:ext cx="8759034"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7" name="Скругленный прямоугольник 6"/>
          <p:cNvSpPr/>
          <p:nvPr/>
        </p:nvSpPr>
        <p:spPr>
          <a:xfrm>
            <a:off x="273809" y="717427"/>
            <a:ext cx="8596382" cy="5654609"/>
          </a:xfrm>
          <a:prstGeom prst="roundRect">
            <a:avLst/>
          </a:prstGeom>
          <a:gradFill flip="none" rotWithShape="1">
            <a:gsLst>
              <a:gs pos="0">
                <a:srgbClr val="FFEFD1"/>
              </a:gs>
              <a:gs pos="64999">
                <a:srgbClr val="F0EBD5"/>
              </a:gs>
              <a:gs pos="100000">
                <a:srgbClr val="D1C39F"/>
              </a:gs>
            </a:gsLst>
            <a:lin ang="5400000" scaled="0"/>
            <a:tileRect/>
          </a:gradFill>
          <a:effectLst>
            <a:innerShdw blurRad="63500" dist="50800" dir="18900000">
              <a:prstClr val="black">
                <a:alpha val="50000"/>
              </a:prstClr>
            </a:inn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1" name="TextBox 10"/>
          <p:cNvSpPr txBox="1"/>
          <p:nvPr/>
        </p:nvSpPr>
        <p:spPr>
          <a:xfrm>
            <a:off x="3733553" y="636991"/>
            <a:ext cx="1704933" cy="733663"/>
          </a:xfrm>
          <a:prstGeom prst="leftRightArrow">
            <a:avLst/>
          </a:prstGeom>
          <a:effectLst>
            <a:outerShdw blurRad="152400" dist="317500" dir="5400000" sx="90000" sy="-19000" rotWithShape="0">
              <a:prstClr val="black">
                <a:alpha val="15000"/>
              </a:prstClr>
            </a:outerShdw>
          </a:effectLst>
          <a:scene3d>
            <a:camera prst="orthographicFront"/>
            <a:lightRig rig="threePt" dir="t"/>
          </a:scene3d>
          <a:sp3d>
            <a:bevelT prst="convex"/>
          </a:sp3d>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uk-UA" b="1" spc="-150" dirty="0" smtClean="0">
                <a:solidFill>
                  <a:srgbClr val="002060"/>
                </a:solidFill>
              </a:rPr>
              <a:t>Вивчаємо</a:t>
            </a:r>
            <a:endParaRPr lang="uk-UA" b="1" spc="-150" dirty="0">
              <a:solidFill>
                <a:srgbClr val="002060"/>
              </a:solidFill>
            </a:endParaRPr>
          </a:p>
        </p:txBody>
      </p:sp>
      <p:sp>
        <p:nvSpPr>
          <p:cNvPr id="43" name="TextBox 42"/>
          <p:cNvSpPr txBox="1"/>
          <p:nvPr/>
        </p:nvSpPr>
        <p:spPr>
          <a:xfrm>
            <a:off x="513960" y="1278860"/>
            <a:ext cx="8116079" cy="649188"/>
          </a:xfrm>
          <a:prstGeom prst="flowChartTerminator">
            <a:avLst/>
          </a:prstGeom>
          <a:ln>
            <a:noFill/>
          </a:ln>
          <a:effectLst/>
          <a:scene3d>
            <a:camera prst="orthographicFront">
              <a:rot lat="0" lon="0" rev="0"/>
            </a:camera>
            <a:lightRig rig="chilly" dir="t">
              <a:rot lat="0" lon="0" rev="18480000"/>
            </a:lightRig>
          </a:scene3d>
          <a:sp3d prstMaterial="clear">
            <a:bevelT h="63500"/>
          </a:sp3d>
        </p:spPr>
        <p:style>
          <a:lnRef idx="1">
            <a:schemeClr val="dk1"/>
          </a:lnRef>
          <a:fillRef idx="2">
            <a:schemeClr val="dk1"/>
          </a:fillRef>
          <a:effectRef idx="1">
            <a:schemeClr val="dk1"/>
          </a:effectRef>
          <a:fontRef idx="minor">
            <a:schemeClr val="dk1"/>
          </a:fontRef>
        </p:style>
        <p:txBody>
          <a:bodyPr wrap="square" rtlCol="0" anchor="ctr">
            <a:spAutoFit/>
          </a:bodyPr>
          <a:lstStyle/>
          <a:p>
            <a:pPr lvl="0" algn="ctr">
              <a:defRPr/>
            </a:pPr>
            <a:r>
              <a:rPr lang="uk-UA" sz="2400" b="1" dirty="0" smtClean="0"/>
              <a:t>Оформлення інформаційних матеріалів</a:t>
            </a:r>
            <a:endParaRPr lang="uk-UA" sz="2400" b="1" kern="0" dirty="0">
              <a:solidFill>
                <a:schemeClr val="tx1"/>
              </a:solidFill>
            </a:endParaRPr>
          </a:p>
        </p:txBody>
      </p:sp>
      <p:sp>
        <p:nvSpPr>
          <p:cNvPr id="2" name="Штриховая стрелка вправо 1"/>
          <p:cNvSpPr/>
          <p:nvPr/>
        </p:nvSpPr>
        <p:spPr>
          <a:xfrm rot="5400000">
            <a:off x="2428323"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sp>
        <p:nvSpPr>
          <p:cNvPr id="47" name="Штриховая стрелка вправо 46"/>
          <p:cNvSpPr/>
          <p:nvPr/>
        </p:nvSpPr>
        <p:spPr>
          <a:xfrm rot="5400000">
            <a:off x="6622237"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pic>
        <p:nvPicPr>
          <p:cNvPr id="22" name="Picture 6" descr="Результат пошуку зображень за запитом &quot;кнопка&quot;"/>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7414" y="1334307"/>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pic>
        <p:nvPicPr>
          <p:cNvPr id="23" name="Picture 6" descr="Результат пошуку зображень за запитом &quot;кнопка&quot;"/>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007271" y="1286575"/>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sp>
        <p:nvSpPr>
          <p:cNvPr id="8" name="Rectangle 1"/>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12" name="Rectangle 2"/>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24" name="TextBox 23"/>
          <p:cNvSpPr txBox="1"/>
          <p:nvPr/>
        </p:nvSpPr>
        <p:spPr>
          <a:xfrm>
            <a:off x="734962" y="6372036"/>
            <a:ext cx="7674076" cy="369332"/>
          </a:xfrm>
          <a:prstGeom prst="rect">
            <a:avLst/>
          </a:prstGeom>
          <a:noFill/>
        </p:spPr>
        <p:txBody>
          <a:bodyPr wrap="square" rtlCol="0">
            <a:spAutoFit/>
          </a:bodyPr>
          <a:lstStyle/>
          <a:p>
            <a:pPr algn="ctr"/>
            <a:r>
              <a:rPr lang="uk-UA" b="1" spc="1900" dirty="0" smtClean="0">
                <a:solidFill>
                  <a:srgbClr val="0070C0"/>
                </a:solidFill>
              </a:rPr>
              <a:t>Навчальні проекти</a:t>
            </a:r>
            <a:endParaRPr lang="uk-UA" b="1" dirty="0"/>
          </a:p>
        </p:txBody>
      </p:sp>
      <p:sp>
        <p:nvSpPr>
          <p:cNvPr id="3" name="Прямоугольник 2"/>
          <p:cNvSpPr/>
          <p:nvPr/>
        </p:nvSpPr>
        <p:spPr>
          <a:xfrm>
            <a:off x="382309" y="2397400"/>
            <a:ext cx="8345525" cy="2877711"/>
          </a:xfrm>
          <a:prstGeom prst="rect">
            <a:avLst/>
          </a:prstGeom>
        </p:spPr>
        <p:txBody>
          <a:bodyPr wrap="square">
            <a:spAutoFit/>
          </a:bodyPr>
          <a:lstStyle/>
          <a:p>
            <a:pPr algn="just">
              <a:spcAft>
                <a:spcPts val="1200"/>
              </a:spcAft>
            </a:pPr>
            <a:r>
              <a:rPr lang="uk-UA" sz="1900" dirty="0" smtClean="0"/>
              <a:t>Завжди перевіряйте, що всі учасники групи розуміють завдання, дослухаються до ідей та думок інших, терпляче пояснюють одне одному, як можна вирішити проблему, діляться всіма матеріалами одне з одним.</a:t>
            </a:r>
          </a:p>
          <a:p>
            <a:pPr algn="just">
              <a:spcAft>
                <a:spcPts val="1200"/>
              </a:spcAft>
            </a:pPr>
            <a:r>
              <a:rPr lang="uk-UA" sz="1900" dirty="0" smtClean="0"/>
              <a:t>Під час роботи над проектом, залежно від обраного напрямку, ви можете підготувати такі матеріали: список корисних інформаційних джерел, програмний проект, власну колекцію зображень та фото, звуковий файл і відеоролик, текстові документи: діаграми, таблиці, анотації, форми для опитування, електронні таблиці з розрахунками й діаграмами, а також презентацію та комп’ютерний фотоальбом.</a:t>
            </a:r>
            <a:endParaRPr lang="uk-UA" sz="1900" dirty="0"/>
          </a:p>
        </p:txBody>
      </p:sp>
      <p:sp>
        <p:nvSpPr>
          <p:cNvPr id="25" name="TextBox 24"/>
          <p:cNvSpPr txBox="1"/>
          <p:nvPr/>
        </p:nvSpPr>
        <p:spPr>
          <a:xfrm>
            <a:off x="994007" y="96185"/>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ln w="11430"/>
                <a:solidFill>
                  <a:srgbClr val="FFFF00"/>
                </a:solidFill>
                <a:effectLst>
                  <a:outerShdw blurRad="50800" dist="39000" dir="5460000" algn="tl">
                    <a:srgbClr val="000000">
                      <a:alpha val="38000"/>
                    </a:srgbClr>
                  </a:outerShdw>
                </a:effectLst>
              </a:rPr>
              <a:t>Виконання навчальних проектів</a:t>
            </a:r>
            <a:endParaRPr lang="uk-UA" sz="2400" b="1" dirty="0">
              <a:ln w="11430"/>
              <a:solidFill>
                <a:srgbClr val="FFFF00"/>
              </a:soli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2508517214"/>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Нижний колонтитул 1"/>
          <p:cNvSpPr txBox="1">
            <a:spLocks/>
          </p:cNvSpPr>
          <p:nvPr/>
        </p:nvSpPr>
        <p:spPr>
          <a:xfrm>
            <a:off x="3491880" y="6284400"/>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18" name="Нижний колонтитул 1"/>
          <p:cNvSpPr txBox="1">
            <a:spLocks/>
          </p:cNvSpPr>
          <p:nvPr/>
        </p:nvSpPr>
        <p:spPr>
          <a:xfrm>
            <a:off x="3707904" y="6182048"/>
            <a:ext cx="28956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uk-UA" sz="1050" dirty="0" smtClean="0">
                <a:solidFill>
                  <a:schemeClr val="tx2">
                    <a:lumMod val="25000"/>
                    <a:lumOff val="75000"/>
                  </a:schemeClr>
                </a:solidFill>
              </a:rPr>
              <a:t>Чашук О.Ф., вчитель інформатики ЗОШ№23, Луцьк</a:t>
            </a:r>
            <a:endParaRPr lang="uk-UA" sz="1050" dirty="0">
              <a:solidFill>
                <a:schemeClr val="tx2">
                  <a:lumMod val="25000"/>
                  <a:lumOff val="75000"/>
                </a:schemeClr>
              </a:solidFill>
            </a:endParaRPr>
          </a:p>
        </p:txBody>
      </p:sp>
      <p:sp>
        <p:nvSpPr>
          <p:cNvPr id="6" name="TextBox 5"/>
          <p:cNvSpPr txBox="1"/>
          <p:nvPr/>
        </p:nvSpPr>
        <p:spPr>
          <a:xfrm>
            <a:off x="157869" y="6151721"/>
            <a:ext cx="8759034" cy="733663"/>
          </a:xfrm>
          <a:prstGeom prst="lef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uk-UA" b="1" dirty="0"/>
          </a:p>
        </p:txBody>
      </p:sp>
      <p:sp>
        <p:nvSpPr>
          <p:cNvPr id="7" name="Скругленный прямоугольник 6"/>
          <p:cNvSpPr/>
          <p:nvPr/>
        </p:nvSpPr>
        <p:spPr>
          <a:xfrm>
            <a:off x="273809" y="746383"/>
            <a:ext cx="8596382" cy="5654609"/>
          </a:xfrm>
          <a:prstGeom prst="roundRect">
            <a:avLst/>
          </a:prstGeom>
          <a:gradFill flip="none" rotWithShape="1">
            <a:gsLst>
              <a:gs pos="0">
                <a:srgbClr val="FFEFD1"/>
              </a:gs>
              <a:gs pos="64999">
                <a:srgbClr val="F0EBD5"/>
              </a:gs>
              <a:gs pos="100000">
                <a:srgbClr val="D1C39F"/>
              </a:gs>
            </a:gsLst>
            <a:lin ang="5400000" scaled="0"/>
            <a:tileRect/>
          </a:gradFill>
          <a:effectLst>
            <a:innerShdw blurRad="63500" dist="50800" dir="18900000">
              <a:prstClr val="black">
                <a:alpha val="50000"/>
              </a:prstClr>
            </a:innerShdw>
          </a:effectLst>
          <a:scene3d>
            <a:camera prst="orthographicFront"/>
            <a:lightRig rig="threePt" dir="t"/>
          </a:scene3d>
          <a:sp3d>
            <a:bevelT prst="convex"/>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dirty="0"/>
          </a:p>
        </p:txBody>
      </p:sp>
      <p:sp>
        <p:nvSpPr>
          <p:cNvPr id="11" name="TextBox 10"/>
          <p:cNvSpPr txBox="1"/>
          <p:nvPr/>
        </p:nvSpPr>
        <p:spPr>
          <a:xfrm>
            <a:off x="3733553" y="636991"/>
            <a:ext cx="1704933" cy="733663"/>
          </a:xfrm>
          <a:prstGeom prst="leftRightArrow">
            <a:avLst/>
          </a:prstGeom>
          <a:effectLst>
            <a:outerShdw blurRad="152400" dist="317500" dir="5400000" sx="90000" sy="-19000" rotWithShape="0">
              <a:prstClr val="black">
                <a:alpha val="15000"/>
              </a:prstClr>
            </a:outerShdw>
          </a:effectLst>
          <a:scene3d>
            <a:camera prst="orthographicFront"/>
            <a:lightRig rig="threePt" dir="t"/>
          </a:scene3d>
          <a:sp3d>
            <a:bevelT prst="convex"/>
          </a:sp3d>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uk-UA" b="1" spc="-150" dirty="0" smtClean="0">
                <a:solidFill>
                  <a:srgbClr val="002060"/>
                </a:solidFill>
              </a:rPr>
              <a:t>Вивчаємо</a:t>
            </a:r>
            <a:endParaRPr lang="uk-UA" b="1" spc="-150" dirty="0">
              <a:solidFill>
                <a:srgbClr val="002060"/>
              </a:solidFill>
            </a:endParaRPr>
          </a:p>
        </p:txBody>
      </p:sp>
      <p:sp>
        <p:nvSpPr>
          <p:cNvPr id="43" name="TextBox 42"/>
          <p:cNvSpPr txBox="1"/>
          <p:nvPr/>
        </p:nvSpPr>
        <p:spPr>
          <a:xfrm>
            <a:off x="513960" y="1278860"/>
            <a:ext cx="8116079" cy="649188"/>
          </a:xfrm>
          <a:prstGeom prst="flowChartTerminator">
            <a:avLst/>
          </a:prstGeom>
          <a:ln>
            <a:noFill/>
          </a:ln>
          <a:effectLst/>
          <a:scene3d>
            <a:camera prst="orthographicFront">
              <a:rot lat="0" lon="0" rev="0"/>
            </a:camera>
            <a:lightRig rig="chilly" dir="t">
              <a:rot lat="0" lon="0" rev="18480000"/>
            </a:lightRig>
          </a:scene3d>
          <a:sp3d prstMaterial="clear">
            <a:bevelT h="63500"/>
          </a:sp3d>
        </p:spPr>
        <p:style>
          <a:lnRef idx="1">
            <a:schemeClr val="dk1"/>
          </a:lnRef>
          <a:fillRef idx="2">
            <a:schemeClr val="dk1"/>
          </a:fillRef>
          <a:effectRef idx="1">
            <a:schemeClr val="dk1"/>
          </a:effectRef>
          <a:fontRef idx="minor">
            <a:schemeClr val="dk1"/>
          </a:fontRef>
        </p:style>
        <p:txBody>
          <a:bodyPr wrap="square" rtlCol="0" anchor="ctr">
            <a:spAutoFit/>
          </a:bodyPr>
          <a:lstStyle/>
          <a:p>
            <a:pPr lvl="0" algn="ctr">
              <a:defRPr/>
            </a:pPr>
            <a:r>
              <a:rPr lang="uk-UA" sz="2400" b="1" kern="0" dirty="0" smtClean="0">
                <a:solidFill>
                  <a:schemeClr val="tx1"/>
                </a:solidFill>
              </a:rPr>
              <a:t>Захист проекту</a:t>
            </a:r>
            <a:endParaRPr lang="uk-UA" sz="2400" b="1" kern="0" dirty="0">
              <a:solidFill>
                <a:schemeClr val="tx1"/>
              </a:solidFill>
            </a:endParaRPr>
          </a:p>
        </p:txBody>
      </p:sp>
      <p:sp>
        <p:nvSpPr>
          <p:cNvPr id="2" name="Штриховая стрелка вправо 1"/>
          <p:cNvSpPr/>
          <p:nvPr/>
        </p:nvSpPr>
        <p:spPr>
          <a:xfrm rot="5400000">
            <a:off x="2428323"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sp>
        <p:nvSpPr>
          <p:cNvPr id="47" name="Штриховая стрелка вправо 46"/>
          <p:cNvSpPr/>
          <p:nvPr/>
        </p:nvSpPr>
        <p:spPr>
          <a:xfrm rot="5400000">
            <a:off x="6622237" y="946715"/>
            <a:ext cx="436029" cy="2376264"/>
          </a:xfrm>
          <a:prstGeom prst="stripedRightArrow">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p>
        </p:txBody>
      </p:sp>
      <p:pic>
        <p:nvPicPr>
          <p:cNvPr id="22" name="Picture 6" descr="Результат пошуку зображень за запитом &quot;кнопка&quot;"/>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7414" y="1334307"/>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pic>
        <p:nvPicPr>
          <p:cNvPr id="23" name="Picture 6" descr="Результат пошуку зображень за запитом &quot;кнопка&quot;"/>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007271" y="1286575"/>
            <a:ext cx="554171" cy="554171"/>
          </a:xfrm>
          <a:prstGeom prst="rect">
            <a:avLst/>
          </a:prstGeom>
          <a:noFill/>
          <a:effectLst>
            <a:softEdge rad="63500"/>
          </a:effectLst>
          <a:extLst>
            <a:ext uri="{909E8E84-426E-40DD-AFC4-6F175D3DCCD1}">
              <a14:hiddenFill xmlns="" xmlns:a14="http://schemas.microsoft.com/office/drawing/2010/main">
                <a:solidFill>
                  <a:srgbClr val="FFFFFF"/>
                </a:solidFill>
              </a14:hiddenFill>
            </a:ext>
          </a:extLst>
        </p:spPr>
      </p:pic>
      <p:sp>
        <p:nvSpPr>
          <p:cNvPr id="8" name="Rectangle 1"/>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12" name="Rectangle 2"/>
          <p:cNvSpPr>
            <a:spLocks noChangeArrowheads="1"/>
          </p:cNvSpPr>
          <p:nvPr/>
        </p:nvSpPr>
        <p:spPr bwMode="auto">
          <a:xfrm>
            <a:off x="2606675" y="1600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rPr>
              <a:t/>
            </a:r>
            <a:br>
              <a:rPr kumimoji="0" lang="uk-UA" sz="1800" b="0" i="0" u="none" strike="noStrike" cap="none" normalizeH="0" baseline="0" smtClean="0">
                <a:ln>
                  <a:noFill/>
                </a:ln>
                <a:solidFill>
                  <a:schemeClr val="tx1"/>
                </a:solidFill>
                <a:effectLst/>
                <a:latin typeface="Arial" pitchFamily="34" charset="0"/>
              </a:rPr>
            </a:br>
            <a:endParaRPr kumimoji="0" lang="uk-UA" sz="1800" b="0" i="0" u="none" strike="noStrike" cap="none" normalizeH="0" baseline="0" smtClean="0">
              <a:ln>
                <a:noFill/>
              </a:ln>
              <a:solidFill>
                <a:schemeClr val="tx1"/>
              </a:solidFill>
              <a:effectLst/>
              <a:latin typeface="Arial" pitchFamily="34" charset="0"/>
            </a:endParaRPr>
          </a:p>
        </p:txBody>
      </p:sp>
      <p:sp>
        <p:nvSpPr>
          <p:cNvPr id="24" name="TextBox 23"/>
          <p:cNvSpPr txBox="1"/>
          <p:nvPr/>
        </p:nvSpPr>
        <p:spPr>
          <a:xfrm>
            <a:off x="734962" y="6372036"/>
            <a:ext cx="7674076" cy="369332"/>
          </a:xfrm>
          <a:prstGeom prst="rect">
            <a:avLst/>
          </a:prstGeom>
          <a:noFill/>
        </p:spPr>
        <p:txBody>
          <a:bodyPr wrap="square" rtlCol="0">
            <a:spAutoFit/>
          </a:bodyPr>
          <a:lstStyle/>
          <a:p>
            <a:pPr algn="ctr"/>
            <a:r>
              <a:rPr lang="uk-UA" b="1" spc="1900" dirty="0" smtClean="0">
                <a:solidFill>
                  <a:srgbClr val="0070C0"/>
                </a:solidFill>
              </a:rPr>
              <a:t>Навчальні проекти</a:t>
            </a:r>
            <a:endParaRPr lang="uk-UA" b="1" dirty="0"/>
          </a:p>
        </p:txBody>
      </p:sp>
      <p:sp>
        <p:nvSpPr>
          <p:cNvPr id="5" name="Прямоугольник 4"/>
          <p:cNvSpPr/>
          <p:nvPr/>
        </p:nvSpPr>
        <p:spPr>
          <a:xfrm>
            <a:off x="385292" y="2564904"/>
            <a:ext cx="8373490" cy="3016210"/>
          </a:xfrm>
          <a:prstGeom prst="rect">
            <a:avLst/>
          </a:prstGeom>
        </p:spPr>
        <p:txBody>
          <a:bodyPr wrap="square">
            <a:spAutoFit/>
          </a:bodyPr>
          <a:lstStyle/>
          <a:p>
            <a:pPr algn="just">
              <a:spcAft>
                <a:spcPts val="1200"/>
              </a:spcAft>
            </a:pPr>
            <a:r>
              <a:rPr lang="uk-UA" smtClean="0"/>
              <a:t>Заключним етапом проекту може стати круглий стіл, де ви разом зі своїми товаришами, які також працюватимуть над проектом, матимете змогу презентувати результати своєї роботи, обговорити ідеї, а також пересвідчитись у перевагах застосування сучасних інформаційно-комунікаційних технологій як для організації проектної діяльності, так і в інших сферах життя людини.</a:t>
            </a:r>
          </a:p>
          <a:p>
            <a:pPr algn="just">
              <a:spcAft>
                <a:spcPts val="1200"/>
              </a:spcAft>
            </a:pPr>
            <a:r>
              <a:rPr lang="uk-UA" smtClean="0"/>
              <a:t>Під час підготовки до цього заходу вам потрібно узагальнити всі напрацювання, підготувати слайдову презентацію для супроводу вашого виступу. Для інформування запрошених на круглий стіл гостей (учнів інших класів, учителів, батьків та ін.) щодо тематики, програми та регламенту його проведення доцільно створити групою текстовий документ</a:t>
            </a:r>
            <a:endParaRPr lang="uk-UA"/>
          </a:p>
        </p:txBody>
      </p:sp>
      <p:sp>
        <p:nvSpPr>
          <p:cNvPr id="25" name="TextBox 24"/>
          <p:cNvSpPr txBox="1"/>
          <p:nvPr/>
        </p:nvSpPr>
        <p:spPr>
          <a:xfrm>
            <a:off x="994007" y="96185"/>
            <a:ext cx="7155986" cy="510778"/>
          </a:xfrm>
          <a:prstGeom prst="roundRect">
            <a:avLst/>
          </a:prstGeom>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wrap="square" rtlCol="0" anchor="ctr">
            <a:spAutoFit/>
          </a:bodyPr>
          <a:lstStyle/>
          <a:p>
            <a:pPr algn="ctr"/>
            <a:r>
              <a:rPr lang="uk-UA" sz="2400" b="1" dirty="0" smtClean="0">
                <a:ln w="11430"/>
                <a:solidFill>
                  <a:srgbClr val="FFFF00"/>
                </a:solidFill>
                <a:effectLst>
                  <a:outerShdw blurRad="50800" dist="39000" dir="5460000" algn="tl">
                    <a:srgbClr val="000000">
                      <a:alpha val="38000"/>
                    </a:srgbClr>
                  </a:outerShdw>
                </a:effectLst>
              </a:rPr>
              <a:t>Виконання навчальних проектів</a:t>
            </a:r>
            <a:endParaRPr lang="uk-UA" sz="2400" b="1" dirty="0">
              <a:ln w="11430"/>
              <a:solidFill>
                <a:srgbClr val="FFFF00"/>
              </a:soli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2171432302"/>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1339</TotalTime>
  <Words>807</Words>
  <Application>Microsoft Office PowerPoint</Application>
  <PresentationFormat>Экран (4:3)</PresentationFormat>
  <Paragraphs>77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Слайд 1</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Chashuk</dc:creator>
  <cp:lastModifiedBy>123</cp:lastModifiedBy>
  <cp:revision>269</cp:revision>
  <dcterms:created xsi:type="dcterms:W3CDTF">2012-10-14T10:43:12Z</dcterms:created>
  <dcterms:modified xsi:type="dcterms:W3CDTF">2020-05-06T19:10:06Z</dcterms:modified>
</cp:coreProperties>
</file>