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BF8C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32A3FF8-BD1A-483F-BE49-DAD4454E8E9C}" type="datetime1">
              <a:rPr lang="en-US"/>
              <a:pPr/>
              <a:t>6/29/2015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9CBAC3-D55E-4B88-B9F1-0E8743C82160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87B4C"/>
                </a:solidFill>
              </a:defRPr>
            </a:lvl1pPr>
          </a:lstStyle>
          <a:p>
            <a:fld id="{6C67E8E2-F47B-4E60-888E-A0C1ACC92BCE}" type="datetime1">
              <a:rPr lang="en-US"/>
              <a:pPr/>
              <a:t>6/29/2015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87B4C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87B4C"/>
                </a:solidFill>
              </a:defRPr>
            </a:lvl1pPr>
          </a:lstStyle>
          <a:p>
            <a:fld id="{1EF6583B-C9B6-4742-95FD-B68A6B1158BD}" type="slidenum">
              <a:rPr lang="en-US"/>
              <a:pPr/>
              <a:t>‹№›</a:t>
            </a:fld>
            <a:endParaRPr lang="en-US"/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987B4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987B4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987B4C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987B4C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987B4C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987B4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87B4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87B4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87B4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87B4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rgbClr val="987B4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rgbClr val="987B4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rgbClr val="987B4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rgbClr val="987B4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987B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987B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987B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987B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987B4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500174"/>
            <a:ext cx="6096000" cy="1879600"/>
          </a:xfrm>
        </p:spPr>
        <p:txBody>
          <a:bodyPr/>
          <a:lstStyle/>
          <a:p>
            <a:r>
              <a:rPr lang="uk-UA" dirty="0" smtClean="0"/>
              <a:t>Музична вікторина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785918" y="4071942"/>
            <a:ext cx="5715040" cy="1257300"/>
          </a:xfrm>
        </p:spPr>
        <p:txBody>
          <a:bodyPr/>
          <a:lstStyle/>
          <a:p>
            <a:r>
              <a:rPr lang="uk-UA" dirty="0" smtClean="0"/>
              <a:t>Гра-змагання для кмітливих школярів</a:t>
            </a:r>
            <a:endParaRPr lang="uk-UA" dirty="0"/>
          </a:p>
        </p:txBody>
      </p:sp>
      <p:pic>
        <p:nvPicPr>
          <p:cNvPr id="5" name="Рисунок 4" descr="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6449602"/>
            <a:ext cx="1249577" cy="40839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71480"/>
            <a:ext cx="1285884" cy="5715040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785794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itchFamily="66" charset="0"/>
              </a:rPr>
              <a:t>барабан</a:t>
            </a:r>
            <a:endParaRPr lang="uk-UA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333485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itchFamily="66" charset="0"/>
              </a:rPr>
              <a:t>кастаньєти</a:t>
            </a:r>
            <a:endParaRPr lang="uk-UA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881176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itchFamily="66" charset="0"/>
              </a:rPr>
              <a:t>тамбурин</a:t>
            </a:r>
            <a:endParaRPr lang="uk-UA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2428867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itchFamily="66" charset="0"/>
              </a:rPr>
              <a:t>прямокутник</a:t>
            </a:r>
            <a:endParaRPr lang="uk-UA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3524249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itchFamily="66" charset="0"/>
              </a:rPr>
              <a:t>п’ятикутник</a:t>
            </a:r>
            <a:endParaRPr lang="uk-UA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2976558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itchFamily="66" charset="0"/>
              </a:rPr>
              <a:t>трикутник</a:t>
            </a:r>
            <a:endParaRPr lang="uk-UA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4071940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itchFamily="66" charset="0"/>
              </a:rPr>
              <a:t>камертон</a:t>
            </a:r>
            <a:endParaRPr lang="uk-UA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4619631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itchFamily="66" charset="0"/>
              </a:rPr>
              <a:t>дзвіночок</a:t>
            </a:r>
            <a:endParaRPr lang="uk-UA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5715016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itchFamily="66" charset="0"/>
              </a:rPr>
              <a:t>ксилофон</a:t>
            </a:r>
            <a:endParaRPr lang="uk-UA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5167322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itchFamily="66" charset="0"/>
              </a:rPr>
              <a:t>металофон</a:t>
            </a:r>
            <a:endParaRPr lang="uk-UA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1" name="Рисунок 30" descr="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6449602"/>
            <a:ext cx="1249577" cy="408398"/>
          </a:xfrm>
          <a:prstGeom prst="rect">
            <a:avLst/>
          </a:prstGeom>
        </p:spPr>
      </p:pic>
      <p:pic>
        <p:nvPicPr>
          <p:cNvPr id="32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785794"/>
            <a:ext cx="585789" cy="390526"/>
          </a:xfrm>
          <a:prstGeom prst="rect">
            <a:avLst/>
          </a:prstGeom>
          <a:noFill/>
        </p:spPr>
      </p:pic>
      <p:pic>
        <p:nvPicPr>
          <p:cNvPr id="33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333485"/>
            <a:ext cx="585789" cy="390526"/>
          </a:xfrm>
          <a:prstGeom prst="rect">
            <a:avLst/>
          </a:prstGeom>
          <a:noFill/>
        </p:spPr>
      </p:pic>
      <p:pic>
        <p:nvPicPr>
          <p:cNvPr id="34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881176"/>
            <a:ext cx="585789" cy="390526"/>
          </a:xfrm>
          <a:prstGeom prst="rect">
            <a:avLst/>
          </a:prstGeom>
          <a:noFill/>
        </p:spPr>
      </p:pic>
      <p:pic>
        <p:nvPicPr>
          <p:cNvPr id="35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428867"/>
            <a:ext cx="585789" cy="390526"/>
          </a:xfrm>
          <a:prstGeom prst="rect">
            <a:avLst/>
          </a:prstGeom>
          <a:noFill/>
        </p:spPr>
      </p:pic>
      <p:pic>
        <p:nvPicPr>
          <p:cNvPr id="36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500438"/>
            <a:ext cx="585789" cy="390526"/>
          </a:xfrm>
          <a:prstGeom prst="rect">
            <a:avLst/>
          </a:prstGeom>
          <a:noFill/>
        </p:spPr>
      </p:pic>
      <p:pic>
        <p:nvPicPr>
          <p:cNvPr id="37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167322"/>
            <a:ext cx="585789" cy="390526"/>
          </a:xfrm>
          <a:prstGeom prst="rect">
            <a:avLst/>
          </a:prstGeom>
          <a:noFill/>
        </p:spPr>
      </p:pic>
      <p:pic>
        <p:nvPicPr>
          <p:cNvPr id="38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619631"/>
            <a:ext cx="585789" cy="390526"/>
          </a:xfrm>
          <a:prstGeom prst="rect">
            <a:avLst/>
          </a:prstGeom>
          <a:noFill/>
        </p:spPr>
      </p:pic>
      <p:pic>
        <p:nvPicPr>
          <p:cNvPr id="39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715016"/>
            <a:ext cx="585789" cy="390526"/>
          </a:xfrm>
          <a:prstGeom prst="rect">
            <a:avLst/>
          </a:prstGeom>
          <a:noFill/>
        </p:spPr>
      </p:pic>
      <p:pic>
        <p:nvPicPr>
          <p:cNvPr id="40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071940"/>
            <a:ext cx="585789" cy="39052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857620" y="714356"/>
            <a:ext cx="3500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Впізнайте музичний інструмент на картинці та назвіть його:</a:t>
            </a:r>
            <a:endParaRPr lang="uk-UA" sz="2800" b="1" dirty="0">
              <a:latin typeface="Monotype Corsiva" pitchFamily="66" charset="0"/>
            </a:endParaRPr>
          </a:p>
        </p:txBody>
      </p:sp>
      <p:pic>
        <p:nvPicPr>
          <p:cNvPr id="27" name="Рисунок 26" descr="88545931_smiley_with_thumbs_up.gif"/>
          <p:cNvPicPr>
            <a:picLocks noChangeAspect="1"/>
          </p:cNvPicPr>
          <p:nvPr/>
        </p:nvPicPr>
        <p:blipFill>
          <a:blip r:embed="rId4"/>
          <a:srcRect b="9290"/>
          <a:stretch>
            <a:fillRect/>
          </a:stretch>
        </p:blipFill>
        <p:spPr>
          <a:xfrm>
            <a:off x="3000364" y="2857496"/>
            <a:ext cx="906462" cy="500066"/>
          </a:xfrm>
          <a:prstGeom prst="rect">
            <a:avLst/>
          </a:prstGeom>
        </p:spPr>
      </p:pic>
      <p:pic>
        <p:nvPicPr>
          <p:cNvPr id="8194" name="Picture 2" descr="D:\МУЗИЧНІ  КАРТИНКИ\150px-Triangle_instrumen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786058"/>
            <a:ext cx="1905000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71480"/>
            <a:ext cx="1285884" cy="5715040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524249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Comic Sans MS" pitchFamily="66" charset="0"/>
              </a:rPr>
              <a:t>Сопілкарі</a:t>
            </a:r>
            <a:endParaRPr lang="uk-UA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785794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Comic Sans MS" pitchFamily="66" charset="0"/>
              </a:rPr>
              <a:t>Кобзарі</a:t>
            </a:r>
            <a:endParaRPr lang="uk-UA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333485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Comic Sans MS" pitchFamily="66" charset="0"/>
              </a:rPr>
              <a:t>Народні музики</a:t>
            </a:r>
            <a:endParaRPr lang="uk-UA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2428867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Comic Sans MS" pitchFamily="66" charset="0"/>
              </a:rPr>
              <a:t>Лірники</a:t>
            </a:r>
            <a:endParaRPr lang="uk-UA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2976558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Comic Sans MS" pitchFamily="66" charset="0"/>
              </a:rPr>
              <a:t>Цимбалісти</a:t>
            </a:r>
            <a:endParaRPr lang="uk-UA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4071940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Comic Sans MS" pitchFamily="66" charset="0"/>
              </a:rPr>
              <a:t>Весільні музики</a:t>
            </a:r>
            <a:endParaRPr lang="uk-UA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4619631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Comic Sans MS" pitchFamily="66" charset="0"/>
              </a:rPr>
              <a:t>Похоронні музики</a:t>
            </a:r>
            <a:endParaRPr lang="uk-UA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5715016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Comic Sans MS" pitchFamily="66" charset="0"/>
              </a:rPr>
              <a:t>Бандуристи</a:t>
            </a:r>
            <a:endParaRPr lang="uk-UA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5167322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Comic Sans MS" pitchFamily="66" charset="0"/>
              </a:rPr>
              <a:t>Скрипалі</a:t>
            </a:r>
            <a:endParaRPr lang="uk-UA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2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538540"/>
            <a:ext cx="585789" cy="390526"/>
          </a:xfrm>
          <a:prstGeom prst="rect">
            <a:avLst/>
          </a:prstGeom>
          <a:noFill/>
        </p:spPr>
      </p:pic>
      <p:pic>
        <p:nvPicPr>
          <p:cNvPr id="33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785794"/>
            <a:ext cx="585789" cy="390526"/>
          </a:xfrm>
          <a:prstGeom prst="rect">
            <a:avLst/>
          </a:prstGeom>
          <a:noFill/>
        </p:spPr>
      </p:pic>
      <p:pic>
        <p:nvPicPr>
          <p:cNvPr id="34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323962"/>
            <a:ext cx="585789" cy="390526"/>
          </a:xfrm>
          <a:prstGeom prst="rect">
            <a:avLst/>
          </a:prstGeom>
          <a:noFill/>
        </p:spPr>
      </p:pic>
      <p:pic>
        <p:nvPicPr>
          <p:cNvPr id="35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428867"/>
            <a:ext cx="585789" cy="390526"/>
          </a:xfrm>
          <a:prstGeom prst="rect">
            <a:avLst/>
          </a:prstGeom>
          <a:noFill/>
        </p:spPr>
      </p:pic>
      <p:pic>
        <p:nvPicPr>
          <p:cNvPr id="36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976558"/>
            <a:ext cx="585789" cy="390526"/>
          </a:xfrm>
          <a:prstGeom prst="rect">
            <a:avLst/>
          </a:prstGeom>
          <a:noFill/>
        </p:spPr>
      </p:pic>
      <p:pic>
        <p:nvPicPr>
          <p:cNvPr id="37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5167322"/>
            <a:ext cx="585789" cy="390526"/>
          </a:xfrm>
          <a:prstGeom prst="rect">
            <a:avLst/>
          </a:prstGeom>
          <a:noFill/>
        </p:spPr>
      </p:pic>
      <p:pic>
        <p:nvPicPr>
          <p:cNvPr id="38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619631"/>
            <a:ext cx="585789" cy="390526"/>
          </a:xfrm>
          <a:prstGeom prst="rect">
            <a:avLst/>
          </a:prstGeom>
          <a:noFill/>
        </p:spPr>
      </p:pic>
      <p:pic>
        <p:nvPicPr>
          <p:cNvPr id="39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5715016"/>
            <a:ext cx="585789" cy="390526"/>
          </a:xfrm>
          <a:prstGeom prst="rect">
            <a:avLst/>
          </a:prstGeom>
          <a:noFill/>
        </p:spPr>
      </p:pic>
      <p:pic>
        <p:nvPicPr>
          <p:cNvPr id="40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071940"/>
            <a:ext cx="585789" cy="390526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142976" y="1881176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Comic Sans MS" pitchFamily="66" charset="0"/>
              </a:rPr>
              <a:t>Троїсті музики:</a:t>
            </a:r>
            <a:endParaRPr lang="uk-UA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86182" y="500042"/>
            <a:ext cx="36433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Назвіть одним словом вид народного мистецтва, популярний  в українських селах в давнину:</a:t>
            </a:r>
            <a:endParaRPr lang="uk-UA" sz="2800" b="1" dirty="0">
              <a:latin typeface="Monotype Corsiva" pitchFamily="66" charset="0"/>
            </a:endParaRPr>
          </a:p>
        </p:txBody>
      </p:sp>
      <p:pic>
        <p:nvPicPr>
          <p:cNvPr id="25" name="Рисунок 24" descr="88545931_smiley_with_thumbs_up.gif"/>
          <p:cNvPicPr>
            <a:picLocks noChangeAspect="1"/>
          </p:cNvPicPr>
          <p:nvPr/>
        </p:nvPicPr>
        <p:blipFill>
          <a:blip r:embed="rId3"/>
          <a:srcRect b="9290"/>
          <a:stretch>
            <a:fillRect/>
          </a:stretch>
        </p:blipFill>
        <p:spPr>
          <a:xfrm>
            <a:off x="2928926" y="1785926"/>
            <a:ext cx="906462" cy="500066"/>
          </a:xfrm>
          <a:prstGeom prst="rect">
            <a:avLst/>
          </a:prstGeom>
        </p:spPr>
      </p:pic>
      <p:pic>
        <p:nvPicPr>
          <p:cNvPr id="9218" name="Picture 2" descr="D:\МУЗИЧНІ  КАРТИНКИ\images (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000372"/>
            <a:ext cx="3242696" cy="2428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" name="Рисунок 26" descr="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6449602"/>
            <a:ext cx="1249577" cy="40839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143116"/>
            <a:ext cx="6096000" cy="2736856"/>
          </a:xfrm>
        </p:spPr>
        <p:txBody>
          <a:bodyPr/>
          <a:lstStyle/>
          <a:p>
            <a:r>
              <a:rPr lang="uk-UA" dirty="0" smtClean="0"/>
              <a:t>Вітаємо! Вікторину завершено!</a:t>
            </a:r>
            <a:endParaRPr lang="uk-UA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71480"/>
            <a:ext cx="1285884" cy="5715040"/>
          </a:xfrm>
          <a:prstGeom prst="rect">
            <a:avLst/>
          </a:prstGeom>
          <a:solidFill>
            <a:srgbClr val="C00000"/>
          </a:solidFill>
          <a:ln>
            <a:solidFill>
              <a:schemeClr val="tx2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785794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Ф. Шопен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333485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Ф. Ліст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881176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Ф.П.Шуберт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2428867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М.  Лисенко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2976558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В. А. Моцарт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3524249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Р. Шуман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4071940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Л.В.Бетховен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4619631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Е.Г. Гріг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5715016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Ф.Мендельсон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5167322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Й. Гайдн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1" name="Рисунок 30" descr="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6286520"/>
            <a:ext cx="1249577" cy="408398"/>
          </a:xfrm>
          <a:prstGeom prst="rect">
            <a:avLst/>
          </a:prstGeom>
        </p:spPr>
      </p:pic>
      <p:pic>
        <p:nvPicPr>
          <p:cNvPr id="32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785794"/>
            <a:ext cx="585789" cy="390526"/>
          </a:xfrm>
          <a:prstGeom prst="rect">
            <a:avLst/>
          </a:prstGeom>
          <a:noFill/>
        </p:spPr>
      </p:pic>
      <p:pic>
        <p:nvPicPr>
          <p:cNvPr id="33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333485"/>
            <a:ext cx="585789" cy="390526"/>
          </a:xfrm>
          <a:prstGeom prst="rect">
            <a:avLst/>
          </a:prstGeom>
          <a:noFill/>
        </p:spPr>
      </p:pic>
      <p:pic>
        <p:nvPicPr>
          <p:cNvPr id="34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881176"/>
            <a:ext cx="585789" cy="390526"/>
          </a:xfrm>
          <a:prstGeom prst="rect">
            <a:avLst/>
          </a:prstGeom>
          <a:noFill/>
        </p:spPr>
      </p:pic>
      <p:pic>
        <p:nvPicPr>
          <p:cNvPr id="35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428867"/>
            <a:ext cx="585789" cy="390526"/>
          </a:xfrm>
          <a:prstGeom prst="rect">
            <a:avLst/>
          </a:prstGeom>
          <a:noFill/>
        </p:spPr>
      </p:pic>
      <p:pic>
        <p:nvPicPr>
          <p:cNvPr id="36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976558"/>
            <a:ext cx="585789" cy="390526"/>
          </a:xfrm>
          <a:prstGeom prst="rect">
            <a:avLst/>
          </a:prstGeom>
          <a:noFill/>
        </p:spPr>
      </p:pic>
      <p:pic>
        <p:nvPicPr>
          <p:cNvPr id="37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167322"/>
            <a:ext cx="585789" cy="390526"/>
          </a:xfrm>
          <a:prstGeom prst="rect">
            <a:avLst/>
          </a:prstGeom>
          <a:noFill/>
        </p:spPr>
      </p:pic>
      <p:pic>
        <p:nvPicPr>
          <p:cNvPr id="38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619631"/>
            <a:ext cx="585789" cy="390526"/>
          </a:xfrm>
          <a:prstGeom prst="rect">
            <a:avLst/>
          </a:prstGeom>
          <a:noFill/>
        </p:spPr>
      </p:pic>
      <p:pic>
        <p:nvPicPr>
          <p:cNvPr id="39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715016"/>
            <a:ext cx="585789" cy="390526"/>
          </a:xfrm>
          <a:prstGeom prst="rect">
            <a:avLst/>
          </a:prstGeom>
          <a:noFill/>
        </p:spPr>
      </p:pic>
      <p:pic>
        <p:nvPicPr>
          <p:cNvPr id="40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071940"/>
            <a:ext cx="585789" cy="390526"/>
          </a:xfrm>
          <a:prstGeom prst="rect">
            <a:avLst/>
          </a:prstGeom>
          <a:noFill/>
        </p:spPr>
      </p:pic>
      <p:pic>
        <p:nvPicPr>
          <p:cNvPr id="1026" name="Picture 2" descr="D:\МУЗИКА\композитори портрети\VipTalisman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643050"/>
            <a:ext cx="2917607" cy="421484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786182" y="500042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Monotype Corsiva" pitchFamily="66" charset="0"/>
              </a:rPr>
              <a:t>Впізнайте композитора по зображенню на портреті:</a:t>
            </a:r>
            <a:endParaRPr lang="uk-UA" sz="2400" b="1" dirty="0">
              <a:latin typeface="Monotype Corsiva" pitchFamily="66" charset="0"/>
            </a:endParaRPr>
          </a:p>
        </p:txBody>
      </p:sp>
      <p:pic>
        <p:nvPicPr>
          <p:cNvPr id="28" name="Рисунок 27" descr="88545931_smiley_with_thumbs_up.gif"/>
          <p:cNvPicPr>
            <a:picLocks noChangeAspect="1"/>
          </p:cNvPicPr>
          <p:nvPr/>
        </p:nvPicPr>
        <p:blipFill>
          <a:blip r:embed="rId5"/>
          <a:srcRect b="9290"/>
          <a:stretch>
            <a:fillRect/>
          </a:stretch>
        </p:blipFill>
        <p:spPr>
          <a:xfrm>
            <a:off x="2928926" y="3429000"/>
            <a:ext cx="906462" cy="5000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71480"/>
            <a:ext cx="1285884" cy="5715040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524249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вібрафон</a:t>
            </a:r>
            <a:endParaRPr lang="uk-UA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333485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верджинел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881176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спінет</a:t>
            </a:r>
            <a:endParaRPr lang="uk-UA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2428867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фісгармонія</a:t>
            </a:r>
            <a:endParaRPr lang="uk-UA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2976558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клавікорд</a:t>
            </a:r>
            <a:endParaRPr lang="uk-UA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4071940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рояль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4619631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піаніно</a:t>
            </a:r>
            <a:endParaRPr lang="uk-UA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5715016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чембало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5167322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челеста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1" name="Рисунок 30" descr="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6449602"/>
            <a:ext cx="1249577" cy="408398"/>
          </a:xfrm>
          <a:prstGeom prst="rect">
            <a:avLst/>
          </a:prstGeom>
        </p:spPr>
      </p:pic>
      <p:pic>
        <p:nvPicPr>
          <p:cNvPr id="32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538540"/>
            <a:ext cx="585789" cy="390526"/>
          </a:xfrm>
          <a:prstGeom prst="rect">
            <a:avLst/>
          </a:prstGeom>
          <a:noFill/>
        </p:spPr>
      </p:pic>
      <p:pic>
        <p:nvPicPr>
          <p:cNvPr id="33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333485"/>
            <a:ext cx="585789" cy="390526"/>
          </a:xfrm>
          <a:prstGeom prst="rect">
            <a:avLst/>
          </a:prstGeom>
          <a:noFill/>
        </p:spPr>
      </p:pic>
      <p:pic>
        <p:nvPicPr>
          <p:cNvPr id="34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881176"/>
            <a:ext cx="585789" cy="390526"/>
          </a:xfrm>
          <a:prstGeom prst="rect">
            <a:avLst/>
          </a:prstGeom>
          <a:noFill/>
        </p:spPr>
      </p:pic>
      <p:pic>
        <p:nvPicPr>
          <p:cNvPr id="35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428867"/>
            <a:ext cx="585789" cy="390526"/>
          </a:xfrm>
          <a:prstGeom prst="rect">
            <a:avLst/>
          </a:prstGeom>
          <a:noFill/>
        </p:spPr>
      </p:pic>
      <p:pic>
        <p:nvPicPr>
          <p:cNvPr id="36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976558"/>
            <a:ext cx="585789" cy="390526"/>
          </a:xfrm>
          <a:prstGeom prst="rect">
            <a:avLst/>
          </a:prstGeom>
          <a:noFill/>
        </p:spPr>
      </p:pic>
      <p:pic>
        <p:nvPicPr>
          <p:cNvPr id="37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167322"/>
            <a:ext cx="585789" cy="390526"/>
          </a:xfrm>
          <a:prstGeom prst="rect">
            <a:avLst/>
          </a:prstGeom>
          <a:noFill/>
        </p:spPr>
      </p:pic>
      <p:pic>
        <p:nvPicPr>
          <p:cNvPr id="38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619631"/>
            <a:ext cx="585789" cy="390526"/>
          </a:xfrm>
          <a:prstGeom prst="rect">
            <a:avLst/>
          </a:prstGeom>
          <a:noFill/>
        </p:spPr>
      </p:pic>
      <p:pic>
        <p:nvPicPr>
          <p:cNvPr id="39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715016"/>
            <a:ext cx="585789" cy="390526"/>
          </a:xfrm>
          <a:prstGeom prst="rect">
            <a:avLst/>
          </a:prstGeom>
          <a:noFill/>
        </p:spPr>
      </p:pic>
      <p:pic>
        <p:nvPicPr>
          <p:cNvPr id="40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071940"/>
            <a:ext cx="585789" cy="390526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142976" y="785794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клавесин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0" name="Picture 2" descr="D:\МУЗИКА\музінструменти\клавішні\клавесин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785926"/>
            <a:ext cx="3321539" cy="3357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" name="TextBox 29"/>
          <p:cNvSpPr txBox="1"/>
          <p:nvPr/>
        </p:nvSpPr>
        <p:spPr>
          <a:xfrm>
            <a:off x="3786182" y="500042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Monotype Corsiva" pitchFamily="66" charset="0"/>
              </a:rPr>
              <a:t>Впізнайте музичний інструмент на картинці:</a:t>
            </a:r>
            <a:endParaRPr lang="uk-UA" sz="2400" b="1" dirty="0">
              <a:latin typeface="Monotype Corsiva" pitchFamily="66" charset="0"/>
            </a:endParaRPr>
          </a:p>
        </p:txBody>
      </p:sp>
      <p:sp>
        <p:nvSpPr>
          <p:cNvPr id="41" name="Пляма 2 40"/>
          <p:cNvSpPr/>
          <p:nvPr/>
        </p:nvSpPr>
        <p:spPr>
          <a:xfrm>
            <a:off x="5143504" y="4714884"/>
            <a:ext cx="1143008" cy="642942"/>
          </a:xfrm>
          <a:prstGeom prst="irregularSeal2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 descr="88545931_smiley_with_thumbs_up.gif"/>
          <p:cNvPicPr>
            <a:picLocks noChangeAspect="1"/>
          </p:cNvPicPr>
          <p:nvPr/>
        </p:nvPicPr>
        <p:blipFill>
          <a:blip r:embed="rId5"/>
          <a:srcRect b="9290"/>
          <a:stretch>
            <a:fillRect/>
          </a:stretch>
        </p:blipFill>
        <p:spPr>
          <a:xfrm>
            <a:off x="3000364" y="714356"/>
            <a:ext cx="906462" cy="5000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71480"/>
            <a:ext cx="1285884" cy="571504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524249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магнітофон</a:t>
            </a:r>
            <a:endParaRPr lang="uk-UA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333485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Камера-обскура</a:t>
            </a:r>
            <a:endParaRPr lang="ru-RU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881176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фотограф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2428867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метроритм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2976558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дисковод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4071940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фонограф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4619631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камертон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5715016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термометр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785794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err="1" smtClean="0">
                <a:solidFill>
                  <a:schemeClr val="tx1"/>
                </a:solidFill>
                <a:latin typeface="Comic Sans MS" pitchFamily="66" charset="0"/>
              </a:rPr>
              <a:t>фоновод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1" name="Рисунок 30" descr="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6449602"/>
            <a:ext cx="1249577" cy="408398"/>
          </a:xfrm>
          <a:prstGeom prst="rect">
            <a:avLst/>
          </a:prstGeom>
        </p:spPr>
      </p:pic>
      <p:pic>
        <p:nvPicPr>
          <p:cNvPr id="32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538540"/>
            <a:ext cx="585789" cy="390526"/>
          </a:xfrm>
          <a:prstGeom prst="rect">
            <a:avLst/>
          </a:prstGeom>
          <a:noFill/>
        </p:spPr>
      </p:pic>
      <p:pic>
        <p:nvPicPr>
          <p:cNvPr id="33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333485"/>
            <a:ext cx="585789" cy="390526"/>
          </a:xfrm>
          <a:prstGeom prst="rect">
            <a:avLst/>
          </a:prstGeom>
          <a:noFill/>
        </p:spPr>
      </p:pic>
      <p:pic>
        <p:nvPicPr>
          <p:cNvPr id="34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881176"/>
            <a:ext cx="585789" cy="390526"/>
          </a:xfrm>
          <a:prstGeom prst="rect">
            <a:avLst/>
          </a:prstGeom>
          <a:noFill/>
        </p:spPr>
      </p:pic>
      <p:pic>
        <p:nvPicPr>
          <p:cNvPr id="35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428867"/>
            <a:ext cx="585789" cy="390526"/>
          </a:xfrm>
          <a:prstGeom prst="rect">
            <a:avLst/>
          </a:prstGeom>
          <a:noFill/>
        </p:spPr>
      </p:pic>
      <p:pic>
        <p:nvPicPr>
          <p:cNvPr id="36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976558"/>
            <a:ext cx="585789" cy="390526"/>
          </a:xfrm>
          <a:prstGeom prst="rect">
            <a:avLst/>
          </a:prstGeom>
          <a:noFill/>
        </p:spPr>
      </p:pic>
      <p:pic>
        <p:nvPicPr>
          <p:cNvPr id="37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785794"/>
            <a:ext cx="585789" cy="390526"/>
          </a:xfrm>
          <a:prstGeom prst="rect">
            <a:avLst/>
          </a:prstGeom>
          <a:noFill/>
        </p:spPr>
      </p:pic>
      <p:pic>
        <p:nvPicPr>
          <p:cNvPr id="38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619631"/>
            <a:ext cx="585789" cy="390526"/>
          </a:xfrm>
          <a:prstGeom prst="rect">
            <a:avLst/>
          </a:prstGeom>
          <a:noFill/>
        </p:spPr>
      </p:pic>
      <p:pic>
        <p:nvPicPr>
          <p:cNvPr id="39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715016"/>
            <a:ext cx="585789" cy="390526"/>
          </a:xfrm>
          <a:prstGeom prst="rect">
            <a:avLst/>
          </a:prstGeom>
          <a:noFill/>
        </p:spPr>
      </p:pic>
      <p:pic>
        <p:nvPicPr>
          <p:cNvPr id="40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071940"/>
            <a:ext cx="585789" cy="390526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142976" y="5166000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метроном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4" name="Picture 2" descr="D:\метроном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428868"/>
            <a:ext cx="2788739" cy="3357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" name="TextBox 25"/>
          <p:cNvSpPr txBox="1"/>
          <p:nvPr/>
        </p:nvSpPr>
        <p:spPr>
          <a:xfrm>
            <a:off x="3714744" y="714356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Monotype Corsiva" pitchFamily="66" charset="0"/>
              </a:rPr>
              <a:t>Впізнайте музичний прилад на картинці та назвіть його:</a:t>
            </a:r>
            <a:endParaRPr lang="uk-UA" sz="2400" b="1" dirty="0">
              <a:latin typeface="Monotype Corsiva" pitchFamily="66" charset="0"/>
            </a:endParaRPr>
          </a:p>
        </p:txBody>
      </p:sp>
      <p:pic>
        <p:nvPicPr>
          <p:cNvPr id="29" name="Рисунок 28" descr="88545931_smiley_with_thumbs_up.gif"/>
          <p:cNvPicPr>
            <a:picLocks noChangeAspect="1"/>
          </p:cNvPicPr>
          <p:nvPr/>
        </p:nvPicPr>
        <p:blipFill>
          <a:blip r:embed="rId5"/>
          <a:srcRect b="9290"/>
          <a:stretch>
            <a:fillRect/>
          </a:stretch>
        </p:blipFill>
        <p:spPr>
          <a:xfrm>
            <a:off x="2928926" y="5072074"/>
            <a:ext cx="906462" cy="5000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71480"/>
            <a:ext cx="1285884" cy="5715040"/>
          </a:xfrm>
          <a:prstGeom prst="rect">
            <a:avLst/>
          </a:prstGeom>
          <a:solidFill>
            <a:srgbClr val="B86E50"/>
          </a:solidFill>
          <a:ln>
            <a:solidFill>
              <a:schemeClr val="tx2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524249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режисер</a:t>
            </a:r>
            <a:endParaRPr lang="uk-UA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333485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вчитель</a:t>
            </a:r>
            <a:endParaRPr lang="uk-UA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881176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хореограф</a:t>
            </a:r>
            <a:endParaRPr lang="uk-UA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2428867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сценарист</a:t>
            </a:r>
            <a:endParaRPr lang="uk-UA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2976558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хормейстер</a:t>
            </a:r>
            <a:endParaRPr lang="uk-UA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4071940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суфлер</a:t>
            </a:r>
            <a:endParaRPr lang="uk-UA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4619631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композитор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5167322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піаніст</a:t>
            </a:r>
            <a:endParaRPr lang="uk-UA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785794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вокаліст</a:t>
            </a:r>
            <a:endParaRPr lang="uk-UA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1" name="Рисунок 30" descr="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6449602"/>
            <a:ext cx="1249577" cy="408398"/>
          </a:xfrm>
          <a:prstGeom prst="rect">
            <a:avLst/>
          </a:prstGeom>
        </p:spPr>
      </p:pic>
      <p:pic>
        <p:nvPicPr>
          <p:cNvPr id="32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538540"/>
            <a:ext cx="585789" cy="390526"/>
          </a:xfrm>
          <a:prstGeom prst="rect">
            <a:avLst/>
          </a:prstGeom>
          <a:noFill/>
        </p:spPr>
      </p:pic>
      <p:pic>
        <p:nvPicPr>
          <p:cNvPr id="33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333485"/>
            <a:ext cx="585789" cy="390526"/>
          </a:xfrm>
          <a:prstGeom prst="rect">
            <a:avLst/>
          </a:prstGeom>
          <a:noFill/>
        </p:spPr>
      </p:pic>
      <p:pic>
        <p:nvPicPr>
          <p:cNvPr id="34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881176"/>
            <a:ext cx="585789" cy="390526"/>
          </a:xfrm>
          <a:prstGeom prst="rect">
            <a:avLst/>
          </a:prstGeom>
          <a:noFill/>
        </p:spPr>
      </p:pic>
      <p:pic>
        <p:nvPicPr>
          <p:cNvPr id="35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428867"/>
            <a:ext cx="585789" cy="390526"/>
          </a:xfrm>
          <a:prstGeom prst="rect">
            <a:avLst/>
          </a:prstGeom>
          <a:noFill/>
        </p:spPr>
      </p:pic>
      <p:pic>
        <p:nvPicPr>
          <p:cNvPr id="36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976558"/>
            <a:ext cx="585789" cy="390526"/>
          </a:xfrm>
          <a:prstGeom prst="rect">
            <a:avLst/>
          </a:prstGeom>
          <a:noFill/>
        </p:spPr>
      </p:pic>
      <p:pic>
        <p:nvPicPr>
          <p:cNvPr id="37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785794"/>
            <a:ext cx="585789" cy="390526"/>
          </a:xfrm>
          <a:prstGeom prst="rect">
            <a:avLst/>
          </a:prstGeom>
          <a:noFill/>
        </p:spPr>
      </p:pic>
      <p:pic>
        <p:nvPicPr>
          <p:cNvPr id="38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619631"/>
            <a:ext cx="585789" cy="390526"/>
          </a:xfrm>
          <a:prstGeom prst="rect">
            <a:avLst/>
          </a:prstGeom>
          <a:noFill/>
        </p:spPr>
      </p:pic>
      <p:pic>
        <p:nvPicPr>
          <p:cNvPr id="39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143512"/>
            <a:ext cx="585789" cy="390526"/>
          </a:xfrm>
          <a:prstGeom prst="rect">
            <a:avLst/>
          </a:prstGeom>
          <a:noFill/>
        </p:spPr>
      </p:pic>
      <p:pic>
        <p:nvPicPr>
          <p:cNvPr id="40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071940"/>
            <a:ext cx="585789" cy="390526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142976" y="5715016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диригент</a:t>
            </a:r>
            <a:endParaRPr lang="uk-UA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9058" y="785794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Monotype Corsiva" pitchFamily="66" charset="0"/>
              </a:rPr>
              <a:t>Впізнайте за малюнком музичну професію:</a:t>
            </a:r>
            <a:endParaRPr lang="uk-UA" sz="2400" b="1" dirty="0">
              <a:latin typeface="Monotype Corsiva" pitchFamily="66" charset="0"/>
            </a:endParaRPr>
          </a:p>
        </p:txBody>
      </p:sp>
      <p:pic>
        <p:nvPicPr>
          <p:cNvPr id="4098" name="Picture 2" descr="E:\ОСТАП\композитори\Енніо Морріконе\Енніо Морріконе2p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857364"/>
            <a:ext cx="3195726" cy="3214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" name="Рисунок 28" descr="88545931_smiley_with_thumbs_up.gif"/>
          <p:cNvPicPr>
            <a:picLocks noChangeAspect="1"/>
          </p:cNvPicPr>
          <p:nvPr/>
        </p:nvPicPr>
        <p:blipFill>
          <a:blip r:embed="rId5"/>
          <a:srcRect b="9290"/>
          <a:stretch>
            <a:fillRect/>
          </a:stretch>
        </p:blipFill>
        <p:spPr>
          <a:xfrm>
            <a:off x="3071802" y="5643578"/>
            <a:ext cx="906462" cy="5000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71480"/>
            <a:ext cx="1285884" cy="5715040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524249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itchFamily="66" charset="0"/>
              </a:rPr>
              <a:t>дует</a:t>
            </a:r>
            <a:endParaRPr lang="uk-UA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333485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itchFamily="66" charset="0"/>
              </a:rPr>
              <a:t>ансамбль</a:t>
            </a:r>
            <a:endParaRPr lang="uk-UA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881176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itchFamily="66" charset="0"/>
              </a:rPr>
              <a:t>оркестр</a:t>
            </a:r>
            <a:endParaRPr lang="uk-UA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5715016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itchFamily="66" charset="0"/>
              </a:rPr>
              <a:t>танцклуб</a:t>
            </a:r>
            <a:endParaRPr lang="uk-UA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2976558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itchFamily="66" charset="0"/>
              </a:rPr>
              <a:t>квартет</a:t>
            </a:r>
            <a:endParaRPr lang="uk-UA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4071940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itchFamily="66" charset="0"/>
              </a:rPr>
              <a:t>квінтет</a:t>
            </a:r>
            <a:endParaRPr lang="uk-UA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4619631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октет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5167322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itchFamily="66" charset="0"/>
              </a:rPr>
              <a:t>секстет</a:t>
            </a:r>
            <a:endParaRPr lang="uk-UA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785794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itchFamily="66" charset="0"/>
              </a:rPr>
              <a:t>тріо</a:t>
            </a:r>
            <a:endParaRPr lang="uk-UA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1" name="Рисунок 30" descr="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6449602"/>
            <a:ext cx="1249577" cy="408398"/>
          </a:xfrm>
          <a:prstGeom prst="rect">
            <a:avLst/>
          </a:prstGeom>
        </p:spPr>
      </p:pic>
      <p:pic>
        <p:nvPicPr>
          <p:cNvPr id="32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538540"/>
            <a:ext cx="585789" cy="390526"/>
          </a:xfrm>
          <a:prstGeom prst="rect">
            <a:avLst/>
          </a:prstGeom>
          <a:noFill/>
        </p:spPr>
      </p:pic>
      <p:pic>
        <p:nvPicPr>
          <p:cNvPr id="33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333485"/>
            <a:ext cx="585789" cy="390526"/>
          </a:xfrm>
          <a:prstGeom prst="rect">
            <a:avLst/>
          </a:prstGeom>
          <a:noFill/>
        </p:spPr>
      </p:pic>
      <p:pic>
        <p:nvPicPr>
          <p:cNvPr id="34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881176"/>
            <a:ext cx="585789" cy="390526"/>
          </a:xfrm>
          <a:prstGeom prst="rect">
            <a:avLst/>
          </a:prstGeom>
          <a:noFill/>
        </p:spPr>
      </p:pic>
      <p:pic>
        <p:nvPicPr>
          <p:cNvPr id="35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681680"/>
            <a:ext cx="585789" cy="390526"/>
          </a:xfrm>
          <a:prstGeom prst="rect">
            <a:avLst/>
          </a:prstGeom>
          <a:noFill/>
        </p:spPr>
      </p:pic>
      <p:pic>
        <p:nvPicPr>
          <p:cNvPr id="36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976558"/>
            <a:ext cx="585789" cy="390526"/>
          </a:xfrm>
          <a:prstGeom prst="rect">
            <a:avLst/>
          </a:prstGeom>
          <a:noFill/>
        </p:spPr>
      </p:pic>
      <p:pic>
        <p:nvPicPr>
          <p:cNvPr id="37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785794"/>
            <a:ext cx="585789" cy="390526"/>
          </a:xfrm>
          <a:prstGeom prst="rect">
            <a:avLst/>
          </a:prstGeom>
          <a:noFill/>
        </p:spPr>
      </p:pic>
      <p:pic>
        <p:nvPicPr>
          <p:cNvPr id="38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619631"/>
            <a:ext cx="585789" cy="390526"/>
          </a:xfrm>
          <a:prstGeom prst="rect">
            <a:avLst/>
          </a:prstGeom>
          <a:noFill/>
        </p:spPr>
      </p:pic>
      <p:pic>
        <p:nvPicPr>
          <p:cNvPr id="39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143512"/>
            <a:ext cx="585789" cy="390526"/>
          </a:xfrm>
          <a:prstGeom prst="rect">
            <a:avLst/>
          </a:prstGeom>
          <a:noFill/>
        </p:spPr>
      </p:pic>
      <p:pic>
        <p:nvPicPr>
          <p:cNvPr id="40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071940"/>
            <a:ext cx="585789" cy="390526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142976" y="2428868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itchFamily="66" charset="0"/>
              </a:rPr>
              <a:t>хор</a:t>
            </a:r>
            <a:endParaRPr lang="uk-UA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14744" y="714356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Monotype Corsiva" pitchFamily="66" charset="0"/>
              </a:rPr>
              <a:t>Впізнайте музичний колектив на картинці та назвіть його:</a:t>
            </a:r>
            <a:endParaRPr lang="uk-UA" sz="2400" b="1" dirty="0">
              <a:latin typeface="Monotype Corsiva" pitchFamily="66" charset="0"/>
            </a:endParaRPr>
          </a:p>
        </p:txBody>
      </p:sp>
      <p:pic>
        <p:nvPicPr>
          <p:cNvPr id="26" name="Рисунок 25" descr="88545931_smiley_with_thumbs_up.gif"/>
          <p:cNvPicPr>
            <a:picLocks noChangeAspect="1"/>
          </p:cNvPicPr>
          <p:nvPr/>
        </p:nvPicPr>
        <p:blipFill>
          <a:blip r:embed="rId4"/>
          <a:srcRect b="9290"/>
          <a:stretch>
            <a:fillRect/>
          </a:stretch>
        </p:blipFill>
        <p:spPr>
          <a:xfrm>
            <a:off x="2928926" y="2357430"/>
            <a:ext cx="906462" cy="500066"/>
          </a:xfrm>
          <a:prstGeom prst="rect">
            <a:avLst/>
          </a:prstGeom>
        </p:spPr>
      </p:pic>
      <p:pic>
        <p:nvPicPr>
          <p:cNvPr id="5122" name="Picture 2" descr="D:\МУЗИЧНІ  КАРТИНКИ\зображення по музиці\загруженное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285992"/>
            <a:ext cx="3484770" cy="2071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71480"/>
            <a:ext cx="1285884" cy="5715040"/>
          </a:xfrm>
          <a:prstGeom prst="rect">
            <a:avLst/>
          </a:prstGeom>
          <a:solidFill>
            <a:srgbClr val="7030A0"/>
          </a:solidFill>
          <a:ln>
            <a:solidFill>
              <a:schemeClr val="tx2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785794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itchFamily="66" charset="0"/>
              </a:rPr>
              <a:t>соната</a:t>
            </a:r>
            <a:endParaRPr lang="uk-UA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333485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itchFamily="66" charset="0"/>
              </a:rPr>
              <a:t>симфонія</a:t>
            </a:r>
            <a:endParaRPr lang="uk-UA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881176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itchFamily="66" charset="0"/>
              </a:rPr>
              <a:t>ораторія</a:t>
            </a:r>
            <a:endParaRPr lang="uk-UA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2428867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itchFamily="66" charset="0"/>
              </a:rPr>
              <a:t>опера</a:t>
            </a:r>
            <a:endParaRPr lang="uk-UA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3524249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itchFamily="66" charset="0"/>
              </a:rPr>
              <a:t>оперета</a:t>
            </a:r>
            <a:endParaRPr lang="uk-UA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2976558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itchFamily="66" charset="0"/>
              </a:rPr>
              <a:t>балет</a:t>
            </a:r>
            <a:endParaRPr lang="uk-UA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4071940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itchFamily="66" charset="0"/>
              </a:rPr>
              <a:t>кантата</a:t>
            </a:r>
            <a:endParaRPr lang="uk-UA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4619631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itchFamily="66" charset="0"/>
              </a:rPr>
              <a:t>мюзикл</a:t>
            </a:r>
            <a:endParaRPr lang="uk-UA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5715016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itchFamily="66" charset="0"/>
              </a:rPr>
              <a:t>сюїта</a:t>
            </a:r>
            <a:endParaRPr lang="uk-UA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5167322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itchFamily="66" charset="0"/>
              </a:rPr>
              <a:t>пісня</a:t>
            </a:r>
            <a:endParaRPr lang="uk-UA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1" name="Рисунок 30" descr="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6449602"/>
            <a:ext cx="1249577" cy="408398"/>
          </a:xfrm>
          <a:prstGeom prst="rect">
            <a:avLst/>
          </a:prstGeom>
        </p:spPr>
      </p:pic>
      <p:pic>
        <p:nvPicPr>
          <p:cNvPr id="32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785794"/>
            <a:ext cx="585789" cy="390526"/>
          </a:xfrm>
          <a:prstGeom prst="rect">
            <a:avLst/>
          </a:prstGeom>
          <a:noFill/>
        </p:spPr>
      </p:pic>
      <p:pic>
        <p:nvPicPr>
          <p:cNvPr id="33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333485"/>
            <a:ext cx="585789" cy="390526"/>
          </a:xfrm>
          <a:prstGeom prst="rect">
            <a:avLst/>
          </a:prstGeom>
          <a:noFill/>
        </p:spPr>
      </p:pic>
      <p:pic>
        <p:nvPicPr>
          <p:cNvPr id="34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881176"/>
            <a:ext cx="585789" cy="390526"/>
          </a:xfrm>
          <a:prstGeom prst="rect">
            <a:avLst/>
          </a:prstGeom>
          <a:noFill/>
        </p:spPr>
      </p:pic>
      <p:pic>
        <p:nvPicPr>
          <p:cNvPr id="35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428867"/>
            <a:ext cx="585789" cy="390526"/>
          </a:xfrm>
          <a:prstGeom prst="rect">
            <a:avLst/>
          </a:prstGeom>
          <a:noFill/>
        </p:spPr>
      </p:pic>
      <p:pic>
        <p:nvPicPr>
          <p:cNvPr id="36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467102"/>
            <a:ext cx="585789" cy="390526"/>
          </a:xfrm>
          <a:prstGeom prst="rect">
            <a:avLst/>
          </a:prstGeom>
          <a:noFill/>
        </p:spPr>
      </p:pic>
      <p:pic>
        <p:nvPicPr>
          <p:cNvPr id="37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167322"/>
            <a:ext cx="585789" cy="390526"/>
          </a:xfrm>
          <a:prstGeom prst="rect">
            <a:avLst/>
          </a:prstGeom>
          <a:noFill/>
        </p:spPr>
      </p:pic>
      <p:pic>
        <p:nvPicPr>
          <p:cNvPr id="38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619631"/>
            <a:ext cx="585789" cy="390526"/>
          </a:xfrm>
          <a:prstGeom prst="rect">
            <a:avLst/>
          </a:prstGeom>
          <a:noFill/>
        </p:spPr>
      </p:pic>
      <p:pic>
        <p:nvPicPr>
          <p:cNvPr id="39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715016"/>
            <a:ext cx="585789" cy="390526"/>
          </a:xfrm>
          <a:prstGeom prst="rect">
            <a:avLst/>
          </a:prstGeom>
          <a:noFill/>
        </p:spPr>
      </p:pic>
      <p:pic>
        <p:nvPicPr>
          <p:cNvPr id="40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071940"/>
            <a:ext cx="585789" cy="39052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714744" y="714356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Monotype Corsiva" pitchFamily="66" charset="0"/>
              </a:rPr>
              <a:t>Впізнайте музичний жанр  та назвіть його:</a:t>
            </a:r>
            <a:endParaRPr lang="uk-UA" sz="2400" b="1" dirty="0">
              <a:latin typeface="Monotype Corsiva" pitchFamily="66" charset="0"/>
            </a:endParaRPr>
          </a:p>
        </p:txBody>
      </p:sp>
      <p:pic>
        <p:nvPicPr>
          <p:cNvPr id="27" name="Рисунок 26" descr="88545931_smiley_with_thumbs_up.gif"/>
          <p:cNvPicPr>
            <a:picLocks noChangeAspect="1"/>
          </p:cNvPicPr>
          <p:nvPr/>
        </p:nvPicPr>
        <p:blipFill>
          <a:blip r:embed="rId4"/>
          <a:srcRect b="9290"/>
          <a:stretch>
            <a:fillRect/>
          </a:stretch>
        </p:blipFill>
        <p:spPr>
          <a:xfrm>
            <a:off x="2928926" y="2857496"/>
            <a:ext cx="906462" cy="500066"/>
          </a:xfrm>
          <a:prstGeom prst="rect">
            <a:avLst/>
          </a:prstGeom>
        </p:spPr>
      </p:pic>
      <p:pic>
        <p:nvPicPr>
          <p:cNvPr id="28" name="Picture 22" descr="http://animashky.ru/flist/obhobbi/12/2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857364"/>
            <a:ext cx="1809750" cy="1619251"/>
          </a:xfrm>
          <a:prstGeom prst="rect">
            <a:avLst/>
          </a:prstGeom>
          <a:noFill/>
        </p:spPr>
      </p:pic>
      <p:pic>
        <p:nvPicPr>
          <p:cNvPr id="29" name="Picture 2" descr="http://animashky.ru/flist/obhobbi/12/4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3071810"/>
            <a:ext cx="1352550" cy="1333501"/>
          </a:xfrm>
          <a:prstGeom prst="rect">
            <a:avLst/>
          </a:prstGeom>
          <a:noFill/>
        </p:spPr>
      </p:pic>
      <p:pic>
        <p:nvPicPr>
          <p:cNvPr id="30" name="Picture 2" descr="http://animashky.ru/flist/obhobbi/12/4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071810"/>
            <a:ext cx="1352550" cy="1333501"/>
          </a:xfrm>
          <a:prstGeom prst="rect">
            <a:avLst/>
          </a:prstGeom>
          <a:noFill/>
        </p:spPr>
      </p:pic>
      <p:pic>
        <p:nvPicPr>
          <p:cNvPr id="41" name="Picture 4" descr="http://animashky.ru/flist/obhobbi/12/3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3929066"/>
            <a:ext cx="1257300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71480"/>
            <a:ext cx="1285884" cy="571504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524249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Comic Sans MS" pitchFamily="66" charset="0"/>
              </a:rPr>
              <a:t>піаніно</a:t>
            </a:r>
            <a:endParaRPr lang="uk-UA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785794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Comic Sans MS" pitchFamily="66" charset="0"/>
              </a:rPr>
              <a:t>арфа</a:t>
            </a:r>
            <a:endParaRPr lang="uk-UA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881176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Comic Sans MS" pitchFamily="66" charset="0"/>
              </a:rPr>
              <a:t>кларнет</a:t>
            </a:r>
            <a:endParaRPr lang="uk-UA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2428867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Comic Sans MS" pitchFamily="66" charset="0"/>
              </a:rPr>
              <a:t>верджинел</a:t>
            </a:r>
            <a:endParaRPr lang="uk-UA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2976558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Comic Sans MS" pitchFamily="66" charset="0"/>
              </a:rPr>
              <a:t>чембало</a:t>
            </a:r>
            <a:endParaRPr lang="uk-UA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4071940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Comic Sans MS" pitchFamily="66" charset="0"/>
              </a:rPr>
              <a:t>гітара</a:t>
            </a:r>
            <a:endParaRPr lang="uk-UA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4619631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Comic Sans MS" pitchFamily="66" charset="0"/>
              </a:rPr>
              <a:t>клавікорд</a:t>
            </a:r>
            <a:endParaRPr lang="uk-UA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5715016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Comic Sans MS" pitchFamily="66" charset="0"/>
              </a:rPr>
              <a:t>клавесин</a:t>
            </a:r>
            <a:endParaRPr lang="uk-UA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5167322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Comic Sans MS" pitchFamily="66" charset="0"/>
              </a:rPr>
              <a:t>спінет</a:t>
            </a:r>
            <a:endParaRPr lang="uk-UA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1" name="Рисунок 30" descr="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6286520"/>
            <a:ext cx="1249577" cy="408398"/>
          </a:xfrm>
          <a:prstGeom prst="rect">
            <a:avLst/>
          </a:prstGeom>
        </p:spPr>
      </p:pic>
      <p:pic>
        <p:nvPicPr>
          <p:cNvPr id="32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538540"/>
            <a:ext cx="585789" cy="390526"/>
          </a:xfrm>
          <a:prstGeom prst="rect">
            <a:avLst/>
          </a:prstGeom>
          <a:noFill/>
        </p:spPr>
      </p:pic>
      <p:pic>
        <p:nvPicPr>
          <p:cNvPr id="33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785794"/>
            <a:ext cx="585789" cy="390526"/>
          </a:xfrm>
          <a:prstGeom prst="rect">
            <a:avLst/>
          </a:prstGeom>
          <a:noFill/>
        </p:spPr>
      </p:pic>
      <p:pic>
        <p:nvPicPr>
          <p:cNvPr id="34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881176"/>
            <a:ext cx="585789" cy="390526"/>
          </a:xfrm>
          <a:prstGeom prst="rect">
            <a:avLst/>
          </a:prstGeom>
          <a:noFill/>
        </p:spPr>
      </p:pic>
      <p:pic>
        <p:nvPicPr>
          <p:cNvPr id="35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428867"/>
            <a:ext cx="585789" cy="390526"/>
          </a:xfrm>
          <a:prstGeom prst="rect">
            <a:avLst/>
          </a:prstGeom>
          <a:noFill/>
        </p:spPr>
      </p:pic>
      <p:pic>
        <p:nvPicPr>
          <p:cNvPr id="36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976558"/>
            <a:ext cx="585789" cy="390526"/>
          </a:xfrm>
          <a:prstGeom prst="rect">
            <a:avLst/>
          </a:prstGeom>
          <a:noFill/>
        </p:spPr>
      </p:pic>
      <p:pic>
        <p:nvPicPr>
          <p:cNvPr id="37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167322"/>
            <a:ext cx="585789" cy="390526"/>
          </a:xfrm>
          <a:prstGeom prst="rect">
            <a:avLst/>
          </a:prstGeom>
          <a:noFill/>
        </p:spPr>
      </p:pic>
      <p:pic>
        <p:nvPicPr>
          <p:cNvPr id="38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619631"/>
            <a:ext cx="585789" cy="390526"/>
          </a:xfrm>
          <a:prstGeom prst="rect">
            <a:avLst/>
          </a:prstGeom>
          <a:noFill/>
        </p:spPr>
      </p:pic>
      <p:pic>
        <p:nvPicPr>
          <p:cNvPr id="39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715016"/>
            <a:ext cx="585789" cy="390526"/>
          </a:xfrm>
          <a:prstGeom prst="rect">
            <a:avLst/>
          </a:prstGeom>
          <a:noFill/>
        </p:spPr>
      </p:pic>
      <p:pic>
        <p:nvPicPr>
          <p:cNvPr id="40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071940"/>
            <a:ext cx="585789" cy="390526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142976" y="1333485"/>
            <a:ext cx="18573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Comic Sans MS" pitchFamily="66" charset="0"/>
              </a:rPr>
              <a:t>ліра</a:t>
            </a:r>
            <a:endParaRPr lang="uk-UA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9058" y="857232"/>
            <a:ext cx="3429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Який музичний інструмент є емблемою музичного мистецтва? </a:t>
            </a:r>
            <a:endParaRPr lang="uk-UA" sz="2800" b="1" dirty="0">
              <a:latin typeface="Monotype Corsiva" pitchFamily="66" charset="0"/>
            </a:endParaRPr>
          </a:p>
        </p:txBody>
      </p:sp>
      <p:pic>
        <p:nvPicPr>
          <p:cNvPr id="28" name="Рисунок 27" descr="88545931_smiley_with_thumbs_up.gif"/>
          <p:cNvPicPr>
            <a:picLocks noChangeAspect="1"/>
          </p:cNvPicPr>
          <p:nvPr/>
        </p:nvPicPr>
        <p:blipFill>
          <a:blip r:embed="rId4"/>
          <a:srcRect b="9290"/>
          <a:stretch>
            <a:fillRect/>
          </a:stretch>
        </p:blipFill>
        <p:spPr>
          <a:xfrm>
            <a:off x="2928926" y="1214422"/>
            <a:ext cx="906462" cy="500066"/>
          </a:xfrm>
          <a:prstGeom prst="rect">
            <a:avLst/>
          </a:prstGeom>
        </p:spPr>
      </p:pic>
      <p:pic>
        <p:nvPicPr>
          <p:cNvPr id="6146" name="Picture 2" descr="D:\МУЗИЧНІ  КАРТИНКИ\зображення по музиці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285992"/>
            <a:ext cx="2205424" cy="2643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71480"/>
            <a:ext cx="1285884" cy="571504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3524248"/>
            <a:ext cx="2000264" cy="4048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Знаки динаміки</a:t>
            </a:r>
            <a:endParaRPr lang="uk-UA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333484"/>
            <a:ext cx="2000264" cy="3810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Нотний стан</a:t>
            </a:r>
            <a:endParaRPr lang="uk-UA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881176"/>
            <a:ext cx="2000264" cy="4048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Знаки - ліги</a:t>
            </a:r>
            <a:endParaRPr lang="uk-UA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428866"/>
            <a:ext cx="2000264" cy="3571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Знаки темпу</a:t>
            </a:r>
            <a:endParaRPr lang="uk-UA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2976558"/>
            <a:ext cx="2000264" cy="3810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Знаки агогіки</a:t>
            </a:r>
            <a:endParaRPr lang="uk-UA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071940"/>
            <a:ext cx="2000264" cy="357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Знаки </a:t>
            </a:r>
            <a:r>
              <a:rPr lang="uk-UA" sz="1600" b="1" dirty="0" smtClean="0">
                <a:solidFill>
                  <a:schemeClr val="tx1"/>
                </a:solidFill>
                <a:latin typeface="Comic Sans MS" pitchFamily="66" charset="0"/>
              </a:rPr>
              <a:t>альтерації</a:t>
            </a:r>
            <a:endParaRPr lang="uk-UA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5167322"/>
            <a:ext cx="2000264" cy="404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Знаки-ноти</a:t>
            </a:r>
            <a:endParaRPr lang="uk-UA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5715016"/>
            <a:ext cx="200026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Тремоло</a:t>
            </a:r>
            <a:endParaRPr lang="uk-UA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785794"/>
            <a:ext cx="2000264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Аколада</a:t>
            </a:r>
            <a:endParaRPr lang="uk-UA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1" name="Рисунок 30" descr="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6449602"/>
            <a:ext cx="1249577" cy="408398"/>
          </a:xfrm>
          <a:prstGeom prst="rect">
            <a:avLst/>
          </a:prstGeom>
        </p:spPr>
      </p:pic>
      <p:pic>
        <p:nvPicPr>
          <p:cNvPr id="32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538540"/>
            <a:ext cx="585789" cy="390526"/>
          </a:xfrm>
          <a:prstGeom prst="rect">
            <a:avLst/>
          </a:prstGeom>
          <a:noFill/>
        </p:spPr>
      </p:pic>
      <p:pic>
        <p:nvPicPr>
          <p:cNvPr id="33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333485"/>
            <a:ext cx="585789" cy="390526"/>
          </a:xfrm>
          <a:prstGeom prst="rect">
            <a:avLst/>
          </a:prstGeom>
          <a:noFill/>
        </p:spPr>
      </p:pic>
      <p:pic>
        <p:nvPicPr>
          <p:cNvPr id="34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881176"/>
            <a:ext cx="585789" cy="390526"/>
          </a:xfrm>
          <a:prstGeom prst="rect">
            <a:avLst/>
          </a:prstGeom>
          <a:noFill/>
        </p:spPr>
      </p:pic>
      <p:pic>
        <p:nvPicPr>
          <p:cNvPr id="35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428867"/>
            <a:ext cx="585789" cy="390526"/>
          </a:xfrm>
          <a:prstGeom prst="rect">
            <a:avLst/>
          </a:prstGeom>
          <a:noFill/>
        </p:spPr>
      </p:pic>
      <p:pic>
        <p:nvPicPr>
          <p:cNvPr id="36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976558"/>
            <a:ext cx="585789" cy="390526"/>
          </a:xfrm>
          <a:prstGeom prst="rect">
            <a:avLst/>
          </a:prstGeom>
          <a:noFill/>
        </p:spPr>
      </p:pic>
      <p:pic>
        <p:nvPicPr>
          <p:cNvPr id="37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785794"/>
            <a:ext cx="585789" cy="390526"/>
          </a:xfrm>
          <a:prstGeom prst="rect">
            <a:avLst/>
          </a:prstGeom>
          <a:noFill/>
        </p:spPr>
      </p:pic>
      <p:pic>
        <p:nvPicPr>
          <p:cNvPr id="38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110176"/>
            <a:ext cx="585789" cy="390526"/>
          </a:xfrm>
          <a:prstGeom prst="rect">
            <a:avLst/>
          </a:prstGeom>
          <a:noFill/>
        </p:spPr>
      </p:pic>
      <p:pic>
        <p:nvPicPr>
          <p:cNvPr id="39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715016"/>
            <a:ext cx="585789" cy="390526"/>
          </a:xfrm>
          <a:prstGeom prst="rect">
            <a:avLst/>
          </a:prstGeom>
          <a:noFill/>
        </p:spPr>
      </p:pic>
      <p:pic>
        <p:nvPicPr>
          <p:cNvPr id="40" name="Picture 8" descr="http://yoursmileys.ru/tsmile/tears/t2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071940"/>
            <a:ext cx="585789" cy="390526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000100" y="4619630"/>
            <a:ext cx="2000264" cy="3810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Знаки - </a:t>
            </a:r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ключі</a:t>
            </a:r>
            <a:endParaRPr lang="uk-UA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14744" y="714356"/>
            <a:ext cx="3571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Monotype Corsiva" pitchFamily="66" charset="0"/>
              </a:rPr>
              <a:t>Що це зображено на малюнку?:</a:t>
            </a:r>
            <a:endParaRPr lang="uk-UA" sz="3200" b="1" dirty="0">
              <a:latin typeface="Monotype Corsiva" pitchFamily="66" charset="0"/>
            </a:endParaRPr>
          </a:p>
        </p:txBody>
      </p:sp>
      <p:pic>
        <p:nvPicPr>
          <p:cNvPr id="26" name="Рисунок 25" descr="88545931_smiley_with_thumbs_up.gif"/>
          <p:cNvPicPr>
            <a:picLocks noChangeAspect="1"/>
          </p:cNvPicPr>
          <p:nvPr/>
        </p:nvPicPr>
        <p:blipFill>
          <a:blip r:embed="rId4"/>
          <a:srcRect b="9290"/>
          <a:stretch>
            <a:fillRect/>
          </a:stretch>
        </p:blipFill>
        <p:spPr>
          <a:xfrm>
            <a:off x="3071802" y="4500570"/>
            <a:ext cx="906462" cy="500066"/>
          </a:xfrm>
          <a:prstGeom prst="rect">
            <a:avLst/>
          </a:prstGeom>
        </p:spPr>
      </p:pic>
      <p:pic>
        <p:nvPicPr>
          <p:cNvPr id="7170" name="Picture 2" descr="D:\МУЗИЧНІ  КАРТИНКИ\60px-Clefs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428868"/>
            <a:ext cx="2927215" cy="2000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11c6f48a8faee722f28e11bacfddbe2a893bbd"/>
</p:tagLst>
</file>

<file path=ppt/theme/theme1.xml><?xml version="1.0" encoding="utf-8"?>
<a:theme xmlns:a="http://schemas.openxmlformats.org/drawingml/2006/main" name="2_Тема Office">
  <a:themeElements>
    <a:clrScheme name="Тема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222</Words>
  <Application>Microsoft Office PowerPoint</Application>
  <PresentationFormat>Екран (4:3)</PresentationFormat>
  <Paragraphs>113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2_Тема Office</vt:lpstr>
      <vt:lpstr>Музична вікторина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Вітаємо! Вікторину завершено!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SPEEDxp</dc:creator>
  <cp:lastModifiedBy>Music</cp:lastModifiedBy>
  <cp:revision>56</cp:revision>
  <dcterms:created xsi:type="dcterms:W3CDTF">2013-06-04T08:08:47Z</dcterms:created>
  <dcterms:modified xsi:type="dcterms:W3CDTF">2015-06-29T19:19:42Z</dcterms:modified>
</cp:coreProperties>
</file>