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3" r:id="rId2"/>
    <p:sldId id="260" r:id="rId3"/>
    <p:sldId id="271" r:id="rId4"/>
    <p:sldId id="261" r:id="rId5"/>
    <p:sldId id="262" r:id="rId6"/>
    <p:sldId id="272" r:id="rId7"/>
    <p:sldId id="263" r:id="rId8"/>
    <p:sldId id="265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8911"/>
    <a:srgbClr val="EB9D3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1E160-4DF2-4CCB-937B-BA307E4551DC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93BE1-1942-4D66-B797-68881617BE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611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93BE1-1942-4D66-B797-68881617BEB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>
            <a:lvl1pPr>
              <a:defRPr>
                <a:latin typeface="Cambria" pitchFamily="18" charset="0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mbria" pitchFamily="18" charset="0"/>
              </a:defRPr>
            </a:lvl1pPr>
            <a:lvl2pPr>
              <a:defRPr>
                <a:latin typeface="Cambria" pitchFamily="18" charset="0"/>
              </a:defRPr>
            </a:lvl2pPr>
            <a:lvl3pPr>
              <a:defRPr>
                <a:latin typeface="Cambria" pitchFamily="18" charset="0"/>
              </a:defRPr>
            </a:lvl3pPr>
            <a:lvl4pPr>
              <a:defRPr>
                <a:latin typeface="Cambria" pitchFamily="18" charset="0"/>
              </a:defRPr>
            </a:lvl4pPr>
            <a:lvl5pPr>
              <a:defRPr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ru-RU" dirty="0"/>
              <a:t>Образец текста</a:t>
            </a:r>
          </a:p>
          <a:p>
            <a:pPr lvl="1" eaLnBrk="1" latinLnBrk="0" hangingPunct="1"/>
            <a:r>
              <a:rPr lang="ru-RU" dirty="0"/>
              <a:t>Второй уровень</a:t>
            </a:r>
          </a:p>
          <a:p>
            <a:pPr lvl="2" eaLnBrk="1" latinLnBrk="0" hangingPunct="1"/>
            <a:r>
              <a:rPr lang="ru-RU" dirty="0"/>
              <a:t>Третий уровень</a:t>
            </a:r>
          </a:p>
          <a:p>
            <a:pPr lvl="3" eaLnBrk="1" latinLnBrk="0" hangingPunct="1"/>
            <a:r>
              <a:rPr lang="ru-RU" dirty="0"/>
              <a:t>Четвертый уровень</a:t>
            </a:r>
          </a:p>
          <a:p>
            <a:pPr lvl="4" eaLnBrk="1" latinLnBrk="0" hangingPunct="1"/>
            <a:r>
              <a:rPr lang="ru-RU" dirty="0"/>
              <a:t>Пятый уровень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6C2C06-5A28-4851-A4B1-C483BD02893A}" type="datetimeFigureOut">
              <a:rPr lang="ru-RU" smtClean="0"/>
              <a:pPr/>
              <a:t>01.07.2019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D8DA0EB-9BF0-4FA2-9839-038230FEADF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556793"/>
            <a:ext cx="7488832" cy="1152127"/>
          </a:xfrm>
        </p:spPr>
        <p:txBody>
          <a:bodyPr>
            <a:normAutofit/>
          </a:bodyPr>
          <a:lstStyle/>
          <a:p>
            <a:r>
              <a:rPr lang="uk-UA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КУТИ В ПРОСТОРІ</a:t>
            </a:r>
            <a:endParaRPr lang="ru-RU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2564904"/>
            <a:ext cx="7056784" cy="2088232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AutoNum type="arabicPeriod"/>
            </a:pP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Кут між двома прямими</a:t>
            </a:r>
          </a:p>
          <a:p>
            <a:pPr marL="514350" indent="-5143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AutoNum type="arabicPeriod"/>
            </a:pP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Кут між прямою і площиною</a:t>
            </a:r>
          </a:p>
          <a:p>
            <a:pPr marL="514350" indent="-5143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AutoNum type="arabicPeriod"/>
            </a:pP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Кут між двома площинами</a:t>
            </a:r>
            <a:endParaRPr lang="ru-RU" sz="2800" dirty="0"/>
          </a:p>
        </p:txBody>
      </p:sp>
      <p:pic>
        <p:nvPicPr>
          <p:cNvPr id="4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688" cy="1763688"/>
          </a:xfrm>
          <a:prstGeom prst="rect">
            <a:avLst/>
          </a:prstGeom>
          <a:noFill/>
        </p:spPr>
      </p:pic>
      <p:pic>
        <p:nvPicPr>
          <p:cNvPr id="5" name="Picture 8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0"/>
            <a:ext cx="1763688" cy="1765650"/>
          </a:xfrm>
          <a:prstGeom prst="rect">
            <a:avLst/>
          </a:prstGeom>
          <a:noFill/>
        </p:spPr>
      </p:pic>
      <p:pic>
        <p:nvPicPr>
          <p:cNvPr id="6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4797152"/>
            <a:ext cx="4762500" cy="1800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1080120"/>
          </a:xfrm>
        </p:spPr>
        <p:txBody>
          <a:bodyPr>
            <a:normAutofit fontScale="90000"/>
          </a:bodyPr>
          <a:lstStyle/>
          <a:p>
            <a:r>
              <a:rPr lang="uk-UA" dirty="0"/>
              <a:t>Лінійний кут двогранного кута</a:t>
            </a:r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1043608" y="1556792"/>
            <a:ext cx="2088232" cy="2522877"/>
          </a:xfrm>
          <a:custGeom>
            <a:avLst/>
            <a:gdLst>
              <a:gd name="connsiteX0" fmla="*/ 1422400 w 1422400"/>
              <a:gd name="connsiteY0" fmla="*/ 3512458 h 4296229"/>
              <a:gd name="connsiteX1" fmla="*/ 0 w 1422400"/>
              <a:gd name="connsiteY1" fmla="*/ 4296229 h 4296229"/>
              <a:gd name="connsiteX2" fmla="*/ 14515 w 1422400"/>
              <a:gd name="connsiteY2" fmla="*/ 696686 h 4296229"/>
              <a:gd name="connsiteX3" fmla="*/ 1422400 w 1422400"/>
              <a:gd name="connsiteY3" fmla="*/ 0 h 429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0" h="4296229">
                <a:moveTo>
                  <a:pt x="1422400" y="3512458"/>
                </a:moveTo>
                <a:lnTo>
                  <a:pt x="0" y="4296229"/>
                </a:lnTo>
                <a:cubicBezTo>
                  <a:pt x="4838" y="3096381"/>
                  <a:pt x="9677" y="1896534"/>
                  <a:pt x="14515" y="696686"/>
                </a:cubicBezTo>
                <a:lnTo>
                  <a:pt x="1422400" y="0"/>
                </a:lnTo>
              </a:path>
            </a:pathLst>
          </a:custGeom>
          <a:solidFill>
            <a:schemeClr val="accent2">
              <a:lumMod val="60000"/>
              <a:lumOff val="40000"/>
              <a:alpha val="86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3131840" y="1556792"/>
            <a:ext cx="2179320" cy="2887980"/>
          </a:xfrm>
          <a:custGeom>
            <a:avLst/>
            <a:gdLst>
              <a:gd name="connsiteX0" fmla="*/ 0 w 2179320"/>
              <a:gd name="connsiteY0" fmla="*/ 0 h 2887980"/>
              <a:gd name="connsiteX1" fmla="*/ 2171700 w 2179320"/>
              <a:gd name="connsiteY1" fmla="*/ 723900 h 2887980"/>
              <a:gd name="connsiteX2" fmla="*/ 2179320 w 2179320"/>
              <a:gd name="connsiteY2" fmla="*/ 2887980 h 2887980"/>
              <a:gd name="connsiteX3" fmla="*/ 15240 w 2179320"/>
              <a:gd name="connsiteY3" fmla="*/ 2080260 h 2887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9320" h="2887980">
                <a:moveTo>
                  <a:pt x="0" y="0"/>
                </a:moveTo>
                <a:lnTo>
                  <a:pt x="2171700" y="723900"/>
                </a:lnTo>
                <a:lnTo>
                  <a:pt x="2179320" y="2887980"/>
                </a:lnTo>
                <a:lnTo>
                  <a:pt x="15240" y="208026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3"/>
            <a:endCxn id="4" idx="0"/>
          </p:cNvCxnSpPr>
          <p:nvPr/>
        </p:nvCxnSpPr>
        <p:spPr>
          <a:xfrm>
            <a:off x="3131840" y="1556792"/>
            <a:ext cx="0" cy="206262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043608" y="3573016"/>
            <a:ext cx="432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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3717033"/>
            <a:ext cx="432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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771800" y="1628800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Cambria" pitchFamily="18" charset="0"/>
              </a:rPr>
              <a:t>с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115616" y="2564904"/>
            <a:ext cx="2052657" cy="38101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131840" y="2564904"/>
            <a:ext cx="2162175" cy="7810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291798" y="2924945"/>
            <a:ext cx="349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Cambria" pitchFamily="18" charset="0"/>
              </a:rPr>
              <a:t>а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249010" y="3068960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ambria" pitchFamily="18" charset="0"/>
              </a:rPr>
              <a:t>b</a:t>
            </a:r>
            <a:endParaRPr lang="ru-RU" dirty="0"/>
          </a:p>
        </p:txBody>
      </p:sp>
      <p:sp>
        <p:nvSpPr>
          <p:cNvPr id="15" name="Дуга 14"/>
          <p:cNvSpPr/>
          <p:nvPr/>
        </p:nvSpPr>
        <p:spPr>
          <a:xfrm rot="8372388">
            <a:off x="2989000" y="2350056"/>
            <a:ext cx="357190" cy="357190"/>
          </a:xfrm>
          <a:prstGeom prst="arc">
            <a:avLst>
              <a:gd name="adj1" fmla="val 15447144"/>
              <a:gd name="adj2" fmla="val 530677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>
            <a:off x="3131840" y="2420888"/>
            <a:ext cx="177800" cy="206375"/>
          </a:xfrm>
          <a:custGeom>
            <a:avLst/>
            <a:gdLst>
              <a:gd name="connsiteX0" fmla="*/ 0 w 177800"/>
              <a:gd name="connsiteY0" fmla="*/ 0 h 206375"/>
              <a:gd name="connsiteX1" fmla="*/ 174625 w 177800"/>
              <a:gd name="connsiteY1" fmla="*/ 60325 h 206375"/>
              <a:gd name="connsiteX2" fmla="*/ 177800 w 177800"/>
              <a:gd name="connsiteY2" fmla="*/ 206375 h 20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800" h="206375">
                <a:moveTo>
                  <a:pt x="0" y="0"/>
                </a:moveTo>
                <a:lnTo>
                  <a:pt x="174625" y="60325"/>
                </a:lnTo>
                <a:cubicBezTo>
                  <a:pt x="175683" y="109008"/>
                  <a:pt x="176742" y="157692"/>
                  <a:pt x="177800" y="206375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2987824" y="2420888"/>
            <a:ext cx="171450" cy="184150"/>
          </a:xfrm>
          <a:custGeom>
            <a:avLst/>
            <a:gdLst>
              <a:gd name="connsiteX0" fmla="*/ 171450 w 171450"/>
              <a:gd name="connsiteY0" fmla="*/ 0 h 184150"/>
              <a:gd name="connsiteX1" fmla="*/ 171450 w 171450"/>
              <a:gd name="connsiteY1" fmla="*/ 0 h 184150"/>
              <a:gd name="connsiteX2" fmla="*/ 0 w 171450"/>
              <a:gd name="connsiteY2" fmla="*/ 25400 h 184150"/>
              <a:gd name="connsiteX3" fmla="*/ 6350 w 171450"/>
              <a:gd name="connsiteY3" fmla="*/ 184150 h 18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50" h="184150">
                <a:moveTo>
                  <a:pt x="171450" y="0"/>
                </a:moveTo>
                <a:lnTo>
                  <a:pt x="171450" y="0"/>
                </a:lnTo>
                <a:lnTo>
                  <a:pt x="0" y="25400"/>
                </a:lnTo>
                <a:lnTo>
                  <a:pt x="6350" y="184150"/>
                </a:ln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720954" y="2204865"/>
            <a:ext cx="26372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dirty="0">
                <a:latin typeface="Cambria" pitchFamily="18" charset="0"/>
              </a:rPr>
              <a:t>1. 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С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 c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2.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a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с,  а ,  С а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3.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b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с, 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b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 ,  С 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b</a:t>
            </a:r>
            <a:endParaRPr lang="ru-RU" sz="2400" dirty="0">
              <a:latin typeface="Cambr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699792" y="2636913"/>
            <a:ext cx="360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Cambria" pitchFamily="18" charset="0"/>
              </a:rPr>
              <a:t>С</a:t>
            </a:r>
            <a:endParaRPr lang="ru-RU" dirty="0"/>
          </a:p>
        </p:txBody>
      </p:sp>
      <p:sp>
        <p:nvSpPr>
          <p:cNvPr id="22" name="Овал 21"/>
          <p:cNvSpPr>
            <a:spLocks noChangeAspect="1"/>
          </p:cNvSpPr>
          <p:nvPr/>
        </p:nvSpPr>
        <p:spPr>
          <a:xfrm flipV="1">
            <a:off x="3059832" y="2564904"/>
            <a:ext cx="72743" cy="7274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771800" y="4897616"/>
            <a:ext cx="38164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</a:t>
            </a:r>
            <a:r>
              <a:rPr lang="uk-UA" sz="2800" dirty="0">
                <a:solidFill>
                  <a:prstClr val="black"/>
                </a:solidFill>
                <a:latin typeface="Cambria" pitchFamily="18" charset="0"/>
                <a:sym typeface="Symbol"/>
              </a:rPr>
              <a:t>(</a:t>
            </a:r>
            <a:r>
              <a:rPr lang="en-US" sz="2800" dirty="0" err="1">
                <a:solidFill>
                  <a:prstClr val="black"/>
                </a:solidFill>
                <a:latin typeface="Cambria" pitchFamily="18" charset="0"/>
                <a:sym typeface="Symbol"/>
              </a:rPr>
              <a:t>ab</a:t>
            </a:r>
            <a:r>
              <a:rPr lang="en-US" sz="2800" dirty="0">
                <a:solidFill>
                  <a:prstClr val="black"/>
                </a:solidFill>
                <a:latin typeface="Cambria" pitchFamily="18" charset="0"/>
                <a:sym typeface="Symbol"/>
              </a:rPr>
              <a:t>) – </a:t>
            </a:r>
            <a:r>
              <a:rPr lang="ru-RU" sz="2800" dirty="0" err="1">
                <a:solidFill>
                  <a:prstClr val="black"/>
                </a:solidFill>
                <a:latin typeface="Cambria" pitchFamily="18" charset="0"/>
                <a:sym typeface="Symbol"/>
              </a:rPr>
              <a:t>лінійний</a:t>
            </a:r>
            <a:r>
              <a:rPr lang="ru-RU" sz="2800" dirty="0">
                <a:solidFill>
                  <a:prstClr val="black"/>
                </a:solidFill>
                <a:latin typeface="Cambria" pitchFamily="18" charset="0"/>
                <a:sym typeface="Symbol"/>
              </a:rPr>
              <a:t> кут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17" grpId="0" animBg="1"/>
      <p:bldP spid="21" grpId="0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352928" cy="1008112"/>
          </a:xfrm>
        </p:spPr>
        <p:txBody>
          <a:bodyPr>
            <a:normAutofit fontScale="90000"/>
          </a:bodyPr>
          <a:lstStyle/>
          <a:p>
            <a:r>
              <a:rPr lang="uk-UA" dirty="0"/>
              <a:t>Лінійний кут двогранного кута</a:t>
            </a:r>
            <a:endParaRPr lang="ru-RU" dirty="0"/>
          </a:p>
        </p:txBody>
      </p:sp>
      <p:sp>
        <p:nvSpPr>
          <p:cNvPr id="5" name="Параллелограмм 4"/>
          <p:cNvSpPr/>
          <p:nvPr/>
        </p:nvSpPr>
        <p:spPr>
          <a:xfrm rot="20955000">
            <a:off x="621076" y="1914141"/>
            <a:ext cx="4454931" cy="2478725"/>
          </a:xfrm>
          <a:prstGeom prst="parallelogram">
            <a:avLst>
              <a:gd name="adj" fmla="val 56323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/>
          <p:cNvSpPr/>
          <p:nvPr/>
        </p:nvSpPr>
        <p:spPr>
          <a:xfrm rot="20917524" flipH="1">
            <a:off x="969778" y="4368498"/>
            <a:ext cx="4372255" cy="1357322"/>
          </a:xfrm>
          <a:prstGeom prst="parallelogram">
            <a:avLst>
              <a:gd name="adj" fmla="val 967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64403" y="2000240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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3968" y="4797153"/>
            <a:ext cx="648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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71155" y="4572008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Cambria" pitchFamily="18" charset="0"/>
              </a:rPr>
              <a:t>с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21659" y="2324393"/>
            <a:ext cx="385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A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1866000" y="3794909"/>
            <a:ext cx="2117794" cy="79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2054777" y="4576420"/>
            <a:ext cx="874074" cy="281341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0" idx="7"/>
          </p:cNvCxnSpPr>
          <p:nvPr/>
        </p:nvCxnSpPr>
        <p:spPr>
          <a:xfrm rot="16200000" flipH="1" flipV="1">
            <a:off x="1569633" y="3225109"/>
            <a:ext cx="1836453" cy="8661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643099" y="4753285"/>
            <a:ext cx="385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B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714405" y="4214818"/>
            <a:ext cx="360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C</a:t>
            </a:r>
            <a:endParaRPr lang="ru-RU" dirty="0"/>
          </a:p>
        </p:txBody>
      </p:sp>
      <p:sp>
        <p:nvSpPr>
          <p:cNvPr id="22" name="Полилиния 21"/>
          <p:cNvSpPr/>
          <p:nvPr/>
        </p:nvSpPr>
        <p:spPr>
          <a:xfrm>
            <a:off x="2723111" y="4579620"/>
            <a:ext cx="205740" cy="205740"/>
          </a:xfrm>
          <a:custGeom>
            <a:avLst/>
            <a:gdLst>
              <a:gd name="connsiteX0" fmla="*/ 205740 w 205740"/>
              <a:gd name="connsiteY0" fmla="*/ 76200 h 205740"/>
              <a:gd name="connsiteX1" fmla="*/ 7620 w 205740"/>
              <a:gd name="connsiteY1" fmla="*/ 0 h 205740"/>
              <a:gd name="connsiteX2" fmla="*/ 0 w 205740"/>
              <a:gd name="connsiteY2" fmla="*/ 205740 h 205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740" h="205740">
                <a:moveTo>
                  <a:pt x="205740" y="76200"/>
                </a:moveTo>
                <a:lnTo>
                  <a:pt x="7620" y="0"/>
                </a:lnTo>
                <a:lnTo>
                  <a:pt x="0" y="20574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148064" y="2000240"/>
            <a:ext cx="33123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dirty="0">
                <a:latin typeface="Cambria" pitchFamily="18" charset="0"/>
              </a:rPr>
              <a:t>1.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A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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 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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2.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AB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</a:t>
            </a:r>
            <a:endParaRPr lang="en-US" sz="2400" dirty="0">
              <a:solidFill>
                <a:prstClr val="black"/>
              </a:solidFill>
              <a:latin typeface="Cambria" pitchFamily="18" charset="0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3. 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BC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с</a:t>
            </a:r>
            <a:endParaRPr lang="en-US" sz="2400" dirty="0">
              <a:solidFill>
                <a:prstClr val="black"/>
              </a:solidFill>
              <a:latin typeface="Cambria" pitchFamily="18" charset="0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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ACB – 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лінійний кут</a:t>
            </a:r>
            <a:endParaRPr lang="ru-RU" sz="2400" dirty="0">
              <a:latin typeface="Cambria" pitchFamily="18" charset="0"/>
            </a:endParaRPr>
          </a:p>
        </p:txBody>
      </p:sp>
      <p:sp>
        <p:nvSpPr>
          <p:cNvPr id="10" name="Овал 9"/>
          <p:cNvSpPr>
            <a:spLocks noChangeAspect="1"/>
          </p:cNvSpPr>
          <p:nvPr/>
        </p:nvSpPr>
        <p:spPr>
          <a:xfrm>
            <a:off x="2874851" y="2732058"/>
            <a:ext cx="54000" cy="54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  <p:bldP spid="21" grpId="0"/>
      <p:bldP spid="22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20880" cy="936104"/>
          </a:xfrm>
        </p:spPr>
        <p:txBody>
          <a:bodyPr>
            <a:normAutofit/>
          </a:bodyPr>
          <a:lstStyle/>
          <a:p>
            <a:r>
              <a:rPr lang="uk-UA" dirty="0"/>
              <a:t>Кут між двома площинами</a:t>
            </a:r>
            <a:endParaRPr lang="ru-RU" dirty="0"/>
          </a:p>
        </p:txBody>
      </p:sp>
      <p:sp>
        <p:nvSpPr>
          <p:cNvPr id="7" name="Полилиния 6"/>
          <p:cNvSpPr/>
          <p:nvPr/>
        </p:nvSpPr>
        <p:spPr>
          <a:xfrm>
            <a:off x="3063857" y="3414720"/>
            <a:ext cx="4219575" cy="1362075"/>
          </a:xfrm>
          <a:custGeom>
            <a:avLst/>
            <a:gdLst>
              <a:gd name="connsiteX0" fmla="*/ 0 w 4219575"/>
              <a:gd name="connsiteY0" fmla="*/ 1362075 h 1362075"/>
              <a:gd name="connsiteX1" fmla="*/ 0 w 4219575"/>
              <a:gd name="connsiteY1" fmla="*/ 200025 h 1362075"/>
              <a:gd name="connsiteX2" fmla="*/ 2781300 w 4219575"/>
              <a:gd name="connsiteY2" fmla="*/ 0 h 1362075"/>
              <a:gd name="connsiteX3" fmla="*/ 4219575 w 4219575"/>
              <a:gd name="connsiteY3" fmla="*/ 1152525 h 1362075"/>
              <a:gd name="connsiteX4" fmla="*/ 1419225 w 4219575"/>
              <a:gd name="connsiteY4" fmla="*/ 647700 h 1362075"/>
              <a:gd name="connsiteX5" fmla="*/ 0 w 4219575"/>
              <a:gd name="connsiteY5" fmla="*/ 1362075 h 13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9575" h="1362075">
                <a:moveTo>
                  <a:pt x="0" y="1362075"/>
                </a:moveTo>
                <a:lnTo>
                  <a:pt x="0" y="200025"/>
                </a:lnTo>
                <a:lnTo>
                  <a:pt x="2781300" y="0"/>
                </a:lnTo>
                <a:lnTo>
                  <a:pt x="4219575" y="1152525"/>
                </a:lnTo>
                <a:lnTo>
                  <a:pt x="1419225" y="647700"/>
                </a:lnTo>
                <a:lnTo>
                  <a:pt x="0" y="1362075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4427984" y="1412776"/>
            <a:ext cx="1422400" cy="4214842"/>
          </a:xfrm>
          <a:custGeom>
            <a:avLst/>
            <a:gdLst>
              <a:gd name="connsiteX0" fmla="*/ 1422400 w 1422400"/>
              <a:gd name="connsiteY0" fmla="*/ 3512458 h 4296229"/>
              <a:gd name="connsiteX1" fmla="*/ 0 w 1422400"/>
              <a:gd name="connsiteY1" fmla="*/ 4296229 h 4296229"/>
              <a:gd name="connsiteX2" fmla="*/ 14515 w 1422400"/>
              <a:gd name="connsiteY2" fmla="*/ 696686 h 4296229"/>
              <a:gd name="connsiteX3" fmla="*/ 1422400 w 1422400"/>
              <a:gd name="connsiteY3" fmla="*/ 0 h 429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0" h="4296229">
                <a:moveTo>
                  <a:pt x="1422400" y="3512458"/>
                </a:moveTo>
                <a:lnTo>
                  <a:pt x="0" y="4296229"/>
                </a:lnTo>
                <a:cubicBezTo>
                  <a:pt x="4838" y="3096381"/>
                  <a:pt x="9677" y="1896534"/>
                  <a:pt x="14515" y="696686"/>
                </a:cubicBezTo>
                <a:lnTo>
                  <a:pt x="1422400" y="0"/>
                </a:lnTo>
              </a:path>
            </a:pathLst>
          </a:custGeom>
          <a:solidFill>
            <a:schemeClr val="accent2"/>
          </a:solidFill>
          <a:ln>
            <a:solidFill>
              <a:schemeClr val="accent1">
                <a:shade val="95000"/>
                <a:satMod val="105000"/>
                <a:alpha val="1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 rot="561697" flipH="1">
            <a:off x="1738297" y="2123659"/>
            <a:ext cx="5990918" cy="3480628"/>
          </a:xfrm>
          <a:prstGeom prst="parallelogram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11" idx="3"/>
          </p:cNvCxnSpPr>
          <p:nvPr/>
        </p:nvCxnSpPr>
        <p:spPr>
          <a:xfrm flipH="1">
            <a:off x="4480834" y="2060848"/>
            <a:ext cx="1398" cy="35465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олилиния 12"/>
          <p:cNvSpPr/>
          <p:nvPr/>
        </p:nvSpPr>
        <p:spPr>
          <a:xfrm>
            <a:off x="2185652" y="3631890"/>
            <a:ext cx="883920" cy="1158240"/>
          </a:xfrm>
          <a:custGeom>
            <a:avLst/>
            <a:gdLst>
              <a:gd name="connsiteX0" fmla="*/ 883920 w 883920"/>
              <a:gd name="connsiteY0" fmla="*/ 0 h 1158240"/>
              <a:gd name="connsiteX1" fmla="*/ 876300 w 883920"/>
              <a:gd name="connsiteY1" fmla="*/ 1158240 h 1158240"/>
              <a:gd name="connsiteX2" fmla="*/ 0 w 883920"/>
              <a:gd name="connsiteY2" fmla="*/ 83820 h 1158240"/>
              <a:gd name="connsiteX3" fmla="*/ 883920 w 883920"/>
              <a:gd name="connsiteY3" fmla="*/ 0 h 115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3920" h="1158240">
                <a:moveTo>
                  <a:pt x="883920" y="0"/>
                </a:moveTo>
                <a:lnTo>
                  <a:pt x="876300" y="1158240"/>
                </a:lnTo>
                <a:lnTo>
                  <a:pt x="0" y="83820"/>
                </a:lnTo>
                <a:lnTo>
                  <a:pt x="883920" y="0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3059832" y="2060848"/>
            <a:ext cx="1422400" cy="4296229"/>
          </a:xfrm>
          <a:custGeom>
            <a:avLst/>
            <a:gdLst>
              <a:gd name="connsiteX0" fmla="*/ 1422400 w 1422400"/>
              <a:gd name="connsiteY0" fmla="*/ 3512458 h 4296229"/>
              <a:gd name="connsiteX1" fmla="*/ 0 w 1422400"/>
              <a:gd name="connsiteY1" fmla="*/ 4296229 h 4296229"/>
              <a:gd name="connsiteX2" fmla="*/ 14515 w 1422400"/>
              <a:gd name="connsiteY2" fmla="*/ 696686 h 4296229"/>
              <a:gd name="connsiteX3" fmla="*/ 1422400 w 1422400"/>
              <a:gd name="connsiteY3" fmla="*/ 0 h 429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0" h="4296229">
                <a:moveTo>
                  <a:pt x="1422400" y="3512458"/>
                </a:moveTo>
                <a:lnTo>
                  <a:pt x="0" y="4296229"/>
                </a:lnTo>
                <a:cubicBezTo>
                  <a:pt x="4838" y="3096381"/>
                  <a:pt x="9677" y="1896534"/>
                  <a:pt x="14515" y="696686"/>
                </a:cubicBezTo>
                <a:lnTo>
                  <a:pt x="1422400" y="0"/>
                </a:lnTo>
              </a:path>
            </a:pathLst>
          </a:custGeom>
          <a:solidFill>
            <a:schemeClr val="accent2">
              <a:alpha val="96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3063857" y="4090995"/>
            <a:ext cx="4219575" cy="695325"/>
          </a:xfrm>
          <a:custGeom>
            <a:avLst/>
            <a:gdLst>
              <a:gd name="connsiteX0" fmla="*/ 0 w 4219575"/>
              <a:gd name="connsiteY0" fmla="*/ 695325 h 695325"/>
              <a:gd name="connsiteX1" fmla="*/ 1428750 w 4219575"/>
              <a:gd name="connsiteY1" fmla="*/ 0 h 695325"/>
              <a:gd name="connsiteX2" fmla="*/ 4219575 w 4219575"/>
              <a:gd name="connsiteY2" fmla="*/ 485775 h 695325"/>
              <a:gd name="connsiteX3" fmla="*/ 0 w 4219575"/>
              <a:gd name="connsiteY3" fmla="*/ 695325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19575" h="695325">
                <a:moveTo>
                  <a:pt x="0" y="695325"/>
                </a:moveTo>
                <a:lnTo>
                  <a:pt x="1428750" y="0"/>
                </a:lnTo>
                <a:lnTo>
                  <a:pt x="4219575" y="485775"/>
                </a:lnTo>
                <a:lnTo>
                  <a:pt x="0" y="695325"/>
                </a:lnTo>
                <a:close/>
              </a:path>
            </a:pathLst>
          </a:cu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3073372" y="3429000"/>
            <a:ext cx="2784512" cy="1357322"/>
            <a:chOff x="3073372" y="3429000"/>
            <a:chExt cx="2784512" cy="135732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flipV="1">
              <a:off x="3073372" y="4000504"/>
              <a:ext cx="1641504" cy="78581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714876" y="3429000"/>
              <a:ext cx="1143008" cy="571504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Группа 24"/>
          <p:cNvGrpSpPr/>
          <p:nvPr/>
        </p:nvGrpSpPr>
        <p:grpSpPr>
          <a:xfrm>
            <a:off x="2207476" y="3717031"/>
            <a:ext cx="5052559" cy="792089"/>
            <a:chOff x="2207476" y="3447489"/>
            <a:chExt cx="5052559" cy="832968"/>
          </a:xfrm>
        </p:grpSpPr>
        <p:cxnSp>
          <p:nvCxnSpPr>
            <p:cNvPr id="14" name="Прямая соединительная линия 13"/>
            <p:cNvCxnSpPr>
              <a:stCxn id="9" idx="2"/>
              <a:endCxn id="9" idx="5"/>
            </p:cNvCxnSpPr>
            <p:nvPr/>
          </p:nvCxnSpPr>
          <p:spPr>
            <a:xfrm>
              <a:off x="2207476" y="3447489"/>
              <a:ext cx="5052559" cy="83296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3131840" y="3598939"/>
              <a:ext cx="1276220" cy="233367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Дуга 25"/>
          <p:cNvSpPr/>
          <p:nvPr/>
        </p:nvSpPr>
        <p:spPr>
          <a:xfrm rot="1847536">
            <a:off x="4595624" y="3762566"/>
            <a:ext cx="642942" cy="642942"/>
          </a:xfrm>
          <a:prstGeom prst="arc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3" grpId="0" animBg="1"/>
      <p:bldP spid="13" grpId="1" animBg="1"/>
      <p:bldP spid="12" grpId="0" animBg="1"/>
      <p:bldP spid="12" grpId="1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34" name="Полилиния 33"/>
          <p:cNvSpPr/>
          <p:nvPr/>
        </p:nvSpPr>
        <p:spPr>
          <a:xfrm>
            <a:off x="518615" y="3016155"/>
            <a:ext cx="2238233" cy="2251881"/>
          </a:xfrm>
          <a:custGeom>
            <a:avLst/>
            <a:gdLst>
              <a:gd name="connsiteX0" fmla="*/ 0 w 2238233"/>
              <a:gd name="connsiteY0" fmla="*/ 0 h 2251881"/>
              <a:gd name="connsiteX1" fmla="*/ 0 w 2238233"/>
              <a:gd name="connsiteY1" fmla="*/ 0 h 2251881"/>
              <a:gd name="connsiteX2" fmla="*/ 1009934 w 2238233"/>
              <a:gd name="connsiteY2" fmla="*/ 1473958 h 2251881"/>
              <a:gd name="connsiteX3" fmla="*/ 2238233 w 2238233"/>
              <a:gd name="connsiteY3" fmla="*/ 2251881 h 2251881"/>
              <a:gd name="connsiteX4" fmla="*/ 0 w 2238233"/>
              <a:gd name="connsiteY4" fmla="*/ 0 h 2251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8233" h="2251881">
                <a:moveTo>
                  <a:pt x="0" y="0"/>
                </a:moveTo>
                <a:lnTo>
                  <a:pt x="0" y="0"/>
                </a:lnTo>
                <a:lnTo>
                  <a:pt x="1009934" y="1473958"/>
                </a:lnTo>
                <a:lnTo>
                  <a:pt x="2238233" y="2251881"/>
                </a:lnTo>
                <a:lnTo>
                  <a:pt x="0" y="0"/>
                </a:lnTo>
                <a:close/>
              </a:path>
            </a:pathLst>
          </a:custGeom>
          <a:solidFill>
            <a:srgbClr val="EB9D35"/>
          </a:solidFill>
          <a:ln>
            <a:solidFill>
              <a:srgbClr val="C589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>
            <a:off x="495301" y="2204865"/>
            <a:ext cx="3284612" cy="3071986"/>
          </a:xfrm>
          <a:custGeom>
            <a:avLst/>
            <a:gdLst>
              <a:gd name="connsiteX0" fmla="*/ 0 w 3286125"/>
              <a:gd name="connsiteY0" fmla="*/ 800100 h 3057525"/>
              <a:gd name="connsiteX1" fmla="*/ 1009650 w 3286125"/>
              <a:gd name="connsiteY1" fmla="*/ 0 h 3057525"/>
              <a:gd name="connsiteX2" fmla="*/ 3286125 w 3286125"/>
              <a:gd name="connsiteY2" fmla="*/ 2247900 h 3057525"/>
              <a:gd name="connsiteX3" fmla="*/ 2286000 w 3286125"/>
              <a:gd name="connsiteY3" fmla="*/ 3057525 h 3057525"/>
              <a:gd name="connsiteX4" fmla="*/ 0 w 3286125"/>
              <a:gd name="connsiteY4" fmla="*/ 800100 h 3057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86125" h="3057525">
                <a:moveTo>
                  <a:pt x="0" y="800100"/>
                </a:moveTo>
                <a:lnTo>
                  <a:pt x="1009650" y="0"/>
                </a:lnTo>
                <a:lnTo>
                  <a:pt x="3286125" y="2247900"/>
                </a:lnTo>
                <a:lnTo>
                  <a:pt x="2286000" y="3057525"/>
                </a:lnTo>
                <a:lnTo>
                  <a:pt x="0" y="80010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995120" cy="1024064"/>
          </a:xfrm>
        </p:spPr>
        <p:txBody>
          <a:bodyPr/>
          <a:lstStyle/>
          <a:p>
            <a:r>
              <a:rPr lang="uk-UA" dirty="0"/>
              <a:t>Назвіть лінійний кут</a:t>
            </a:r>
            <a:endParaRPr lang="ru-RU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00034" y="2205548"/>
            <a:ext cx="3286147" cy="3080840"/>
            <a:chOff x="2428860" y="1284150"/>
            <a:chExt cx="4573741" cy="42879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28860" y="2428868"/>
              <a:ext cx="3143272" cy="3143272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2285984" y="2857496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3857620" y="4429132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2428860" y="1284150"/>
              <a:ext cx="1428760" cy="11447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5572132" y="1298005"/>
              <a:ext cx="1416615" cy="11308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2428860" y="4429132"/>
              <a:ext cx="1428760" cy="114300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572132" y="4429132"/>
              <a:ext cx="1430469" cy="1143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5429256" y="2857496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857620" y="1285860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57158" y="528638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2976" y="427411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825656" y="420267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86050" y="528638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216322" y="1857364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="1" baseline="-25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754218" y="192880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96670" y="2916792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r>
              <a:rPr lang="uk-UA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  <p:graphicFrame>
        <p:nvGraphicFramePr>
          <p:cNvPr id="2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429124" y="2276871"/>
          <a:ext cx="4385014" cy="26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00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44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03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0063"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Грані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Ребро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Кут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40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ABC</a:t>
                      </a:r>
                      <a:r>
                        <a:rPr lang="en-US" sz="2400" b="1" baseline="0" dirty="0">
                          <a:latin typeface="Cambria" pitchFamily="18" charset="0"/>
                        </a:rPr>
                        <a:t> </a:t>
                      </a: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 і 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B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uk-UA" sz="2400" b="1" dirty="0">
                          <a:latin typeface="Cambria" pitchFamily="18" charset="0"/>
                        </a:rPr>
                        <a:t>ВС</a:t>
                      </a:r>
                      <a:endParaRPr lang="ru-RU" sz="24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40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A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B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C</a:t>
                      </a:r>
                      <a:r>
                        <a:rPr lang="en-US" sz="24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uk-UA" sz="2400" b="1" baseline="0" dirty="0">
                          <a:latin typeface="Cambria" pitchFamily="18" charset="0"/>
                        </a:rPr>
                        <a:t> </a:t>
                      </a: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і </a:t>
                      </a:r>
                      <a:r>
                        <a:rPr lang="en-US" sz="2400" b="1" baseline="0" dirty="0">
                          <a:latin typeface="Cambria" pitchFamily="18" charset="0"/>
                        </a:rPr>
                        <a:t> ABC</a:t>
                      </a:r>
                      <a:endParaRPr lang="ru-RU" sz="24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4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en-US" sz="24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BD</a:t>
                      </a: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  і </a:t>
                      </a:r>
                      <a:r>
                        <a:rPr lang="en-US" sz="2400" b="1" baseline="0" dirty="0">
                          <a:latin typeface="Cambria" pitchFamily="18" charset="0"/>
                        </a:rPr>
                        <a:t>ABD</a:t>
                      </a:r>
                      <a:endParaRPr kumimoji="0" lang="ru-RU" sz="24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42844" y="2643182"/>
            <a:ext cx="45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r>
              <a:rPr lang="uk-UA" sz="2000" b="1" baseline="-25000" dirty="0">
                <a:latin typeface="Cambria" pitchFamily="18" charset="0"/>
              </a:rPr>
              <a:t>1</a:t>
            </a:r>
            <a:endParaRPr lang="ru-RU" b="1" baseline="-25000" dirty="0">
              <a:latin typeface="Cambria" pitchFamily="18" charset="0"/>
            </a:endParaRPr>
          </a:p>
        </p:txBody>
      </p:sp>
      <p:cxnSp>
        <p:nvCxnSpPr>
          <p:cNvPr id="36" name="Прямая соединительная линия 35"/>
          <p:cNvCxnSpPr>
            <a:stCxn id="15" idx="0"/>
          </p:cNvCxnSpPr>
          <p:nvPr/>
        </p:nvCxnSpPr>
        <p:spPr>
          <a:xfrm rot="5400000" flipH="1" flipV="1">
            <a:off x="1089147" y="4303865"/>
            <a:ext cx="428628" cy="15364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V="1">
            <a:off x="357158" y="3143248"/>
            <a:ext cx="1857388" cy="15716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655266" y="4631304"/>
            <a:ext cx="344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O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3" grpId="0" animBg="1"/>
      <p:bldP spid="33" grpId="1" animBg="1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1" y="404664"/>
          <a:ext cx="8215370" cy="1008112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8215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/>
                        <a:t>Дві прямі у просторі</a:t>
                      </a:r>
                      <a:endParaRPr lang="ru-RU" sz="3600" dirty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72066" y="1484784"/>
          <a:ext cx="372900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0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Не лежать в одній площині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72067" y="2276872"/>
          <a:ext cx="3714775" cy="403244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714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324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мимобіжні</a:t>
                      </a:r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66" name="Группа 65"/>
          <p:cNvGrpSpPr/>
          <p:nvPr/>
        </p:nvGrpSpPr>
        <p:grpSpPr>
          <a:xfrm>
            <a:off x="5357818" y="3500438"/>
            <a:ext cx="1643074" cy="785818"/>
            <a:chOff x="5357818" y="3500438"/>
            <a:chExt cx="1643074" cy="785818"/>
          </a:xfrm>
        </p:grpSpPr>
        <p:sp>
          <p:nvSpPr>
            <p:cNvPr id="28" name="Блок-схема: данные 27"/>
            <p:cNvSpPr/>
            <p:nvPr/>
          </p:nvSpPr>
          <p:spPr>
            <a:xfrm>
              <a:off x="5357818" y="3634910"/>
              <a:ext cx="1643074" cy="579908"/>
            </a:xfrm>
            <a:prstGeom prst="flowChartInputOutpu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29256" y="3916924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</a:t>
              </a:r>
              <a:endParaRPr lang="ru-RU" b="1" dirty="0"/>
            </a:p>
          </p:txBody>
        </p:sp>
        <p:cxnSp>
          <p:nvCxnSpPr>
            <p:cNvPr id="34" name="Прямая соединительная линия 33"/>
            <p:cNvCxnSpPr/>
            <p:nvPr/>
          </p:nvCxnSpPr>
          <p:spPr>
            <a:xfrm flipV="1">
              <a:off x="5857884" y="3786190"/>
              <a:ext cx="857256" cy="142876"/>
            </a:xfrm>
            <a:prstGeom prst="lin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419866" y="350043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a</a:t>
              </a:r>
              <a:endParaRPr lang="ru-RU" dirty="0">
                <a:latin typeface="Cambria" pitchFamily="18" charset="0"/>
              </a:endParaRPr>
            </a:p>
          </p:txBody>
        </p:sp>
      </p:grpSp>
      <p:grpSp>
        <p:nvGrpSpPr>
          <p:cNvPr id="2" name="Группа 47"/>
          <p:cNvGrpSpPr/>
          <p:nvPr/>
        </p:nvGrpSpPr>
        <p:grpSpPr>
          <a:xfrm>
            <a:off x="5572132" y="4572008"/>
            <a:ext cx="2087604" cy="714380"/>
            <a:chOff x="6011725" y="4572008"/>
            <a:chExt cx="2087604" cy="714380"/>
          </a:xfrm>
        </p:grpSpPr>
        <p:sp>
          <p:nvSpPr>
            <p:cNvPr id="29" name="Блок-схема: данные 28"/>
            <p:cNvSpPr/>
            <p:nvPr/>
          </p:nvSpPr>
          <p:spPr>
            <a:xfrm rot="21091622" flipV="1">
              <a:off x="6011725" y="4579511"/>
              <a:ext cx="2087604" cy="626281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57950" y="491705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36" name="Прямая соединительная линия 35"/>
            <p:cNvCxnSpPr/>
            <p:nvPr/>
          </p:nvCxnSpPr>
          <p:spPr>
            <a:xfrm>
              <a:off x="6786578" y="4786322"/>
              <a:ext cx="1000132" cy="142876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7500958" y="4572008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</p:grpSp>
      <p:cxnSp>
        <p:nvCxnSpPr>
          <p:cNvPr id="40" name="Прямая соединительная линия 39"/>
          <p:cNvCxnSpPr/>
          <p:nvPr/>
        </p:nvCxnSpPr>
        <p:spPr>
          <a:xfrm flipV="1">
            <a:off x="7215206" y="4000504"/>
            <a:ext cx="1071570" cy="214314"/>
          </a:xfrm>
          <a:prstGeom prst="line">
            <a:avLst/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215206" y="4000504"/>
            <a:ext cx="1285884" cy="214314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072462" y="364331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r>
              <a:rPr lang="en-US" baseline="-25000" dirty="0">
                <a:latin typeface="Cambria" pitchFamily="18" charset="0"/>
              </a:rPr>
              <a:t>1</a:t>
            </a:r>
            <a:endParaRPr lang="ru-RU" baseline="-25000" dirty="0">
              <a:latin typeface="Cambria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215338" y="4143380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r>
              <a:rPr lang="ru-RU" baseline="-25000" dirty="0">
                <a:latin typeface="Cambria" pitchFamily="18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30410" y="3774048"/>
            <a:ext cx="370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О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5072066" y="5373216"/>
            <a:ext cx="219002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ab</a:t>
            </a:r>
            <a:r>
              <a:rPr lang="en-US" sz="2300" b="1" dirty="0">
                <a:latin typeface="Cambria" pitchFamily="18" charset="0"/>
                <a:sym typeface="Symbol"/>
              </a:rPr>
              <a:t>)=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>
                <a:latin typeface="Cambria" pitchFamily="18" charset="0"/>
                <a:sym typeface="Symbol"/>
              </a:rPr>
              <a:t>a</a:t>
            </a:r>
            <a:r>
              <a:rPr lang="uk-UA" sz="2300" b="1" baseline="-25000" dirty="0">
                <a:latin typeface="Cambria" pitchFamily="18" charset="0"/>
                <a:sym typeface="Symbol"/>
              </a:rPr>
              <a:t>1</a:t>
            </a:r>
            <a:r>
              <a:rPr lang="en-US" sz="2300" b="1" dirty="0">
                <a:latin typeface="Cambria" pitchFamily="18" charset="0"/>
                <a:sym typeface="Symbol"/>
              </a:rPr>
              <a:t>b</a:t>
            </a:r>
            <a:r>
              <a:rPr lang="uk-UA" sz="2300" b="1" baseline="-25000" dirty="0">
                <a:latin typeface="Cambria" pitchFamily="18" charset="0"/>
                <a:sym typeface="Symbol"/>
              </a:rPr>
              <a:t>1</a:t>
            </a:r>
            <a:r>
              <a:rPr lang="en-US" sz="2300" b="1" dirty="0">
                <a:latin typeface="Cambria" pitchFamily="18" charset="0"/>
                <a:sym typeface="Symbol"/>
              </a:rPr>
              <a:t>)</a:t>
            </a:r>
            <a:endParaRPr lang="ru-RU" sz="2300" b="1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7858148" y="4741143"/>
            <a:ext cx="10001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mbria" pitchFamily="18" charset="0"/>
                <a:sym typeface="Symbol"/>
              </a:rPr>
              <a:t>a||a</a:t>
            </a:r>
            <a:r>
              <a:rPr lang="ru-RU" sz="2400" baseline="-25000" dirty="0">
                <a:latin typeface="Cambria" pitchFamily="18" charset="0"/>
                <a:sym typeface="Symbol"/>
              </a:rPr>
              <a:t>1</a:t>
            </a:r>
            <a:endParaRPr lang="uk-UA" sz="2400" dirty="0">
              <a:latin typeface="Cambria" pitchFamily="18" charset="0"/>
              <a:sym typeface="Symbol"/>
            </a:endParaRPr>
          </a:p>
          <a:p>
            <a:r>
              <a:rPr lang="en-US" sz="2400" dirty="0">
                <a:latin typeface="Cambria" pitchFamily="18" charset="0"/>
                <a:sym typeface="Symbol"/>
              </a:rPr>
              <a:t>b||b</a:t>
            </a:r>
            <a:r>
              <a:rPr lang="en-US" sz="2400" baseline="-25000" dirty="0">
                <a:latin typeface="Cambria" pitchFamily="18" charset="0"/>
                <a:sym typeface="Symbol"/>
              </a:rPr>
              <a:t>1</a:t>
            </a: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571471" y="2276872"/>
          <a:ext cx="1500199" cy="403244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001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324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 pitchFamily="18" charset="0"/>
                        </a:rPr>
                        <a:t>a</a:t>
                      </a:r>
                      <a:r>
                        <a:rPr lang="en-US" sz="2400" dirty="0" err="1">
                          <a:latin typeface="Cambria" pitchFamily="18" charset="0"/>
                          <a:sym typeface="Symbol"/>
                        </a:rPr>
                        <a:t>b</a:t>
                      </a:r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 flipV="1">
            <a:off x="827584" y="3429000"/>
            <a:ext cx="1071570" cy="7858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85786" y="4149080"/>
            <a:ext cx="601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r>
              <a:rPr lang="en-US" dirty="0">
                <a:latin typeface="Cambria" pitchFamily="18" charset="0"/>
                <a:sym typeface="Symbol"/>
              </a:rPr>
              <a:t> b</a:t>
            </a:r>
            <a:endParaRPr lang="ru-RU" dirty="0">
              <a:latin typeface="Cambria" pitchFamily="18" charset="0"/>
            </a:endParaRP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/>
        </p:nvGraphicFramePr>
        <p:xfrm>
          <a:off x="571472" y="1484784"/>
          <a:ext cx="4500594" cy="792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/>
                        <a:t>Лежать в одній площині</a:t>
                      </a:r>
                      <a:endParaRPr lang="ru-RU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2071670" y="2276872"/>
          <a:ext cx="1500198" cy="403244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324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itchFamily="18" charset="0"/>
                        </a:rPr>
                        <a:t>a||b</a:t>
                      </a: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52" name="Прямая соединительная линия 51"/>
          <p:cNvCxnSpPr/>
          <p:nvPr/>
        </p:nvCxnSpPr>
        <p:spPr>
          <a:xfrm flipV="1">
            <a:off x="2214546" y="3571876"/>
            <a:ext cx="1071570" cy="7858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2357422" y="4143380"/>
            <a:ext cx="1071570" cy="7858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357422" y="478632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00364" y="328612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graphicFrame>
        <p:nvGraphicFramePr>
          <p:cNvPr id="56" name="Таблица 55"/>
          <p:cNvGraphicFramePr>
            <a:graphicFrameLocks noGrp="1"/>
          </p:cNvGraphicFramePr>
          <p:nvPr/>
        </p:nvGraphicFramePr>
        <p:xfrm>
          <a:off x="3571868" y="2276872"/>
          <a:ext cx="1500198" cy="403244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5001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0324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mbria" pitchFamily="18" charset="0"/>
                        </a:rPr>
                        <a:t>a</a:t>
                      </a:r>
                      <a:r>
                        <a:rPr lang="en-US" sz="2400" dirty="0" err="1">
                          <a:latin typeface="Cambria" pitchFamily="18" charset="0"/>
                          <a:sym typeface="Symbol"/>
                        </a:rPr>
                        <a:t>b</a:t>
                      </a:r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ambria" pitchFamily="18" charset="0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cxnSp>
        <p:nvCxnSpPr>
          <p:cNvPr id="57" name="Прямая соединительная линия 56"/>
          <p:cNvCxnSpPr/>
          <p:nvPr/>
        </p:nvCxnSpPr>
        <p:spPr>
          <a:xfrm flipV="1">
            <a:off x="3786182" y="3786190"/>
            <a:ext cx="1071570" cy="7858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857620" y="3929066"/>
            <a:ext cx="1000132" cy="2857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Дуга 58"/>
          <p:cNvSpPr/>
          <p:nvPr/>
        </p:nvSpPr>
        <p:spPr>
          <a:xfrm rot="12732045">
            <a:off x="4147109" y="3925329"/>
            <a:ext cx="357190" cy="357190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3819244" y="39290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ym typeface="Symbol"/>
              </a:rPr>
              <a:t>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4562478" y="350043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14876" y="421481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23883" y="4869160"/>
            <a:ext cx="145103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ab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120830" y="5157192"/>
            <a:ext cx="145103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ab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544781" y="5013177"/>
            <a:ext cx="146065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ab</a:t>
            </a:r>
            <a:r>
              <a:rPr lang="en-US" sz="2300" b="1" dirty="0">
                <a:latin typeface="Cambria" pitchFamily="18" charset="0"/>
                <a:sym typeface="Symbol"/>
              </a:rPr>
              <a:t>)=</a:t>
            </a:r>
            <a:r>
              <a:rPr lang="ru-RU" sz="2300" b="1" dirty="0">
                <a:latin typeface="Cambria" pitchFamily="18" charset="0"/>
                <a:sym typeface="Symbol"/>
              </a:rPr>
              <a:t> </a:t>
            </a:r>
            <a:endParaRPr lang="en-US" sz="2300" b="1" dirty="0">
              <a:latin typeface="Cambria" pitchFamily="18" charset="0"/>
              <a:sym typeface="Symbol"/>
            </a:endParaRPr>
          </a:p>
          <a:p>
            <a:pPr algn="ctr"/>
            <a:r>
              <a:rPr lang="en-US" sz="2300" b="1" dirty="0">
                <a:latin typeface="Cambria" pitchFamily="18" charset="0"/>
              </a:rPr>
              <a:t>0</a:t>
            </a:r>
            <a:r>
              <a:rPr lang="en-US" sz="2300" b="1" dirty="0">
                <a:latin typeface="Cambria" pitchFamily="18" charset="0"/>
                <a:sym typeface="Symbol"/>
              </a:rPr>
              <a:t>&lt;</a:t>
            </a:r>
            <a:r>
              <a:rPr lang="ru-RU" sz="2300" b="1" dirty="0">
                <a:latin typeface="Cambria" pitchFamily="18" charset="0"/>
                <a:sym typeface="Symbol"/>
              </a:rPr>
              <a:t></a:t>
            </a:r>
            <a:r>
              <a:rPr lang="en-US" sz="2300" b="1" dirty="0">
                <a:latin typeface="Cambria" pitchFamily="18" charset="0"/>
                <a:sym typeface="Symbol"/>
              </a:rPr>
              <a:t>90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7" name="Овал 66"/>
          <p:cNvSpPr/>
          <p:nvPr/>
        </p:nvSpPr>
        <p:spPr>
          <a:xfrm>
            <a:off x="7786710" y="4071942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5715008" y="3857628"/>
            <a:ext cx="1000132" cy="142876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357950" y="3916924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r>
              <a:rPr lang="ru-RU" baseline="-25000" dirty="0">
                <a:latin typeface="Cambria" pitchFamily="18" charset="0"/>
              </a:rPr>
              <a:t>2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5072066" y="5805264"/>
            <a:ext cx="207300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ab</a:t>
            </a:r>
            <a:r>
              <a:rPr lang="en-US" sz="2300" b="1" dirty="0">
                <a:latin typeface="Cambria" pitchFamily="18" charset="0"/>
                <a:sym typeface="Symbol"/>
              </a:rPr>
              <a:t>)=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ab</a:t>
            </a:r>
            <a:r>
              <a:rPr lang="uk-UA" sz="2300" b="1" baseline="-25000" dirty="0">
                <a:latin typeface="Cambria" pitchFamily="18" charset="0"/>
                <a:sym typeface="Symbol"/>
              </a:rPr>
              <a:t>2</a:t>
            </a:r>
            <a:r>
              <a:rPr lang="en-US" sz="2300" b="1" dirty="0">
                <a:latin typeface="Cambria" pitchFamily="18" charset="0"/>
                <a:sym typeface="Symbol"/>
              </a:rPr>
              <a:t>)</a:t>
            </a:r>
            <a:endParaRPr lang="ru-RU" sz="2300" b="1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7858164" y="5929330"/>
            <a:ext cx="10001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mbria" pitchFamily="18" charset="0"/>
                <a:sym typeface="Symbol"/>
              </a:rPr>
              <a:t>b||b</a:t>
            </a:r>
            <a:r>
              <a:rPr lang="ru-RU" sz="2400" baseline="-25000" dirty="0">
                <a:latin typeface="Cambria" pitchFamily="18" charset="0"/>
                <a:sym typeface="Symbol"/>
              </a:rPr>
              <a:t>2</a:t>
            </a:r>
            <a:endParaRPr lang="en-US" sz="2400" baseline="-25000" dirty="0">
              <a:latin typeface="Cambria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0"/>
                            </p:stCondLst>
                            <p:childTnLst>
                              <p:par>
                                <p:cTn id="14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6" grpId="0"/>
      <p:bldP spid="47" grpId="0"/>
      <p:bldP spid="45" grpId="0"/>
      <p:bldP spid="54" grpId="0"/>
      <p:bldP spid="55" grpId="0"/>
      <p:bldP spid="59" grpId="0" animBg="1"/>
      <p:bldP spid="60" grpId="0"/>
      <p:bldP spid="61" grpId="0"/>
      <p:bldP spid="62" grpId="0"/>
      <p:bldP spid="63" grpId="0"/>
      <p:bldP spid="64" grpId="0"/>
      <p:bldP spid="65" grpId="0"/>
      <p:bldP spid="67" grpId="0" animBg="1"/>
      <p:bldP spid="69" grpId="1"/>
      <p:bldP spid="70" grpId="1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400" dirty="0"/>
              <a:t>Кутом між мимобіжними прямими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170783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3600" dirty="0"/>
              <a:t>	називають кут між прямими,  які перетинаються  і  відповідно паралельні  мимобіжним.</a:t>
            </a:r>
            <a:endParaRPr lang="ru-RU" sz="36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339752" y="3861047"/>
            <a:ext cx="2433452" cy="1142431"/>
            <a:chOff x="5357818" y="3625403"/>
            <a:chExt cx="1643074" cy="660853"/>
          </a:xfrm>
        </p:grpSpPr>
        <p:sp>
          <p:nvSpPr>
            <p:cNvPr id="5" name="Блок-схема: данные 4"/>
            <p:cNvSpPr/>
            <p:nvPr/>
          </p:nvSpPr>
          <p:spPr>
            <a:xfrm>
              <a:off x="5357818" y="3634910"/>
              <a:ext cx="1643074" cy="579908"/>
            </a:xfrm>
            <a:prstGeom prst="flowChartInputOutpu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429256" y="3916924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</a:t>
              </a:r>
              <a:endParaRPr lang="ru-RU" b="1" dirty="0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5857884" y="3786190"/>
              <a:ext cx="857256" cy="142876"/>
            </a:xfrm>
            <a:prstGeom prst="lin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6232978" y="3625403"/>
              <a:ext cx="243100" cy="213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a</a:t>
              </a:r>
              <a:endParaRPr lang="ru-RU" dirty="0">
                <a:latin typeface="Cambria" pitchFamily="18" charset="0"/>
              </a:endParaRPr>
            </a:p>
          </p:txBody>
        </p:sp>
      </p:grpSp>
      <p:grpSp>
        <p:nvGrpSpPr>
          <p:cNvPr id="9" name="Группа 47"/>
          <p:cNvGrpSpPr/>
          <p:nvPr/>
        </p:nvGrpSpPr>
        <p:grpSpPr>
          <a:xfrm rot="457683">
            <a:off x="3058979" y="5097983"/>
            <a:ext cx="2735676" cy="1211279"/>
            <a:chOff x="6011725" y="4579511"/>
            <a:chExt cx="2087604" cy="706877"/>
          </a:xfrm>
        </p:grpSpPr>
        <p:sp>
          <p:nvSpPr>
            <p:cNvPr id="10" name="Блок-схема: данные 9"/>
            <p:cNvSpPr/>
            <p:nvPr/>
          </p:nvSpPr>
          <p:spPr>
            <a:xfrm rot="21091622" flipV="1">
              <a:off x="6011725" y="4579511"/>
              <a:ext cx="2087604" cy="626281"/>
            </a:xfrm>
            <a:prstGeom prst="flowChartInputOutpu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357950" y="491705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>
                  <a:sym typeface="Symbol"/>
                </a:rPr>
                <a:t></a:t>
              </a:r>
              <a:endParaRPr lang="ru-RU" b="1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6786578" y="4786322"/>
              <a:ext cx="1000132" cy="142876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7302552" y="4648907"/>
              <a:ext cx="509710" cy="2155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mbria" pitchFamily="18" charset="0"/>
                </a:rPr>
                <a:t>b</a:t>
              </a:r>
              <a:endParaRPr lang="ru-RU" dirty="0">
                <a:latin typeface="Cambria" pitchFamily="18" charset="0"/>
              </a:endParaRPr>
            </a:p>
          </p:txBody>
        </p:sp>
      </p:grpSp>
      <p:cxnSp>
        <p:nvCxnSpPr>
          <p:cNvPr id="14" name="Прямая соединительная линия 13"/>
          <p:cNvCxnSpPr/>
          <p:nvPr/>
        </p:nvCxnSpPr>
        <p:spPr>
          <a:xfrm>
            <a:off x="3071802" y="4214818"/>
            <a:ext cx="1000132" cy="142876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14744" y="4274114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b</a:t>
            </a:r>
            <a:r>
              <a:rPr lang="ru-RU" baseline="-25000" dirty="0">
                <a:latin typeface="Cambria" pitchFamily="18" charset="0"/>
              </a:rPr>
              <a:t>2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796137" y="4714884"/>
            <a:ext cx="216024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ab</a:t>
            </a:r>
            <a:r>
              <a:rPr lang="en-US" sz="2300" b="1" dirty="0">
                <a:latin typeface="Cambria" pitchFamily="18" charset="0"/>
                <a:sym typeface="Symbol"/>
              </a:rPr>
              <a:t>)=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latin typeface="Cambria" pitchFamily="18" charset="0"/>
                <a:sym typeface="Symbol"/>
              </a:rPr>
              <a:t>ab</a:t>
            </a:r>
            <a:r>
              <a:rPr lang="uk-UA" sz="2300" b="1" baseline="-25000" dirty="0">
                <a:latin typeface="Cambria" pitchFamily="18" charset="0"/>
                <a:sym typeface="Symbol"/>
              </a:rPr>
              <a:t>2</a:t>
            </a:r>
            <a:r>
              <a:rPr lang="en-US" sz="2300" b="1" dirty="0">
                <a:latin typeface="Cambria" pitchFamily="18" charset="0"/>
                <a:sym typeface="Symbol"/>
              </a:rPr>
              <a:t>)</a:t>
            </a:r>
            <a:endParaRPr lang="ru-RU" sz="23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012160" y="3645024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mbria" pitchFamily="18" charset="0"/>
                <a:sym typeface="Symbol"/>
              </a:rPr>
              <a:t>b||b</a:t>
            </a:r>
            <a:r>
              <a:rPr lang="ru-RU" sz="2400" baseline="-25000" dirty="0">
                <a:latin typeface="Cambria" pitchFamily="18" charset="0"/>
                <a:sym typeface="Symbol"/>
              </a:rPr>
              <a:t>2</a:t>
            </a:r>
            <a:endParaRPr lang="en-US" sz="2400" baseline="-25000" dirty="0">
              <a:latin typeface="Cambria" pitchFamily="18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604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429124" y="2143116"/>
          <a:ext cx="4385014" cy="289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4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001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000" b="1" dirty="0">
                          <a:latin typeface="Cambria" pitchFamily="18" charset="0"/>
                        </a:rPr>
                        <a:t>Прямі</a:t>
                      </a:r>
                      <a:endParaRPr lang="ru-RU" sz="2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>
                          <a:latin typeface="Cambria" pitchFamily="18" charset="0"/>
                        </a:rPr>
                        <a:t>Взаємне</a:t>
                      </a:r>
                      <a:r>
                        <a:rPr lang="uk-UA" sz="2000" b="1" baseline="0" dirty="0">
                          <a:latin typeface="Cambria" pitchFamily="18" charset="0"/>
                        </a:rPr>
                        <a:t> розміщення</a:t>
                      </a:r>
                      <a:endParaRPr lang="ru-RU" sz="20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b="1" dirty="0">
                          <a:latin typeface="Cambria" pitchFamily="18" charset="0"/>
                        </a:rPr>
                        <a:t>Кут</a:t>
                      </a:r>
                      <a:endParaRPr lang="ru-RU" sz="2000" b="1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latin typeface="Cambria" pitchFamily="18" charset="0"/>
                        </a:rPr>
                        <a:t>A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dirty="0">
                          <a:latin typeface="Cambria" pitchFamily="18" charset="0"/>
                        </a:rPr>
                        <a:t>D</a:t>
                      </a:r>
                      <a:r>
                        <a:rPr lang="uk-UA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uk-UA" sz="2000" b="1" baseline="0" dirty="0">
                          <a:latin typeface="Cambria" pitchFamily="18" charset="0"/>
                        </a:rPr>
                        <a:t>і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BC</a:t>
                      </a:r>
                      <a:endParaRPr lang="ru-RU" sz="20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latin typeface="Cambria" pitchFamily="18" charset="0"/>
                        </a:rPr>
                        <a:t>B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dirty="0">
                          <a:latin typeface="Cambria" pitchFamily="18" charset="0"/>
                        </a:rPr>
                        <a:t>D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uk-UA" sz="2000" b="1" baseline="0" dirty="0">
                          <a:latin typeface="Cambria" pitchFamily="18" charset="0"/>
                        </a:rPr>
                        <a:t>і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BB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endParaRPr lang="ru-RU" sz="20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latin typeface="Cambria" pitchFamily="18" charset="0"/>
                        </a:rPr>
                        <a:t>AC </a:t>
                      </a:r>
                      <a:r>
                        <a:rPr lang="uk-UA" sz="2000" b="1" dirty="0">
                          <a:latin typeface="Cambria" pitchFamily="18" charset="0"/>
                        </a:rPr>
                        <a:t>і</a:t>
                      </a:r>
                      <a:r>
                        <a:rPr lang="en-US" sz="2000" b="1" dirty="0">
                          <a:latin typeface="Cambria" pitchFamily="18" charset="0"/>
                        </a:rPr>
                        <a:t> A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000" b="1" dirty="0">
                          <a:latin typeface="Cambria" pitchFamily="18" charset="0"/>
                        </a:rPr>
                        <a:t>B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endParaRPr lang="ru-RU" sz="20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000" b="1" dirty="0">
                          <a:latin typeface="Cambria" pitchFamily="18" charset="0"/>
                        </a:rPr>
                        <a:t>DC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</a:t>
                      </a:r>
                      <a:r>
                        <a:rPr lang="uk-UA" sz="2000" b="1" baseline="0" dirty="0">
                          <a:latin typeface="Cambria" pitchFamily="18" charset="0"/>
                        </a:rPr>
                        <a:t>і</a:t>
                      </a:r>
                      <a:r>
                        <a:rPr lang="en-US" sz="2000" b="1" baseline="0" dirty="0">
                          <a:latin typeface="Cambria" pitchFamily="18" charset="0"/>
                        </a:rPr>
                        <a:t> BB</a:t>
                      </a:r>
                      <a:r>
                        <a:rPr lang="en-US" sz="2000" b="1" baseline="-25000" dirty="0">
                          <a:latin typeface="Cambria" pitchFamily="18" charset="0"/>
                        </a:rPr>
                        <a:t>1</a:t>
                      </a:r>
                      <a:endParaRPr lang="ru-RU" sz="20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500034" y="2205548"/>
            <a:ext cx="3286147" cy="3080840"/>
            <a:chOff x="2428860" y="1284150"/>
            <a:chExt cx="4573741" cy="42879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28860" y="2428868"/>
              <a:ext cx="3143272" cy="3143272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2285984" y="2857496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3857620" y="4429132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2428860" y="1284150"/>
              <a:ext cx="1428760" cy="11447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5572132" y="1298005"/>
              <a:ext cx="1416615" cy="11308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2428860" y="4429132"/>
              <a:ext cx="1428760" cy="114300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572132" y="4429132"/>
              <a:ext cx="1430469" cy="1143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5429256" y="2857496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857620" y="1285860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971600" y="285728"/>
            <a:ext cx="7715200" cy="1143000"/>
          </a:xfrm>
        </p:spPr>
        <p:txBody>
          <a:bodyPr/>
          <a:lstStyle/>
          <a:p>
            <a:r>
              <a:rPr lang="uk-UA" dirty="0" smtClean="0"/>
              <a:t> Знайти </a:t>
            </a:r>
            <a:r>
              <a:rPr lang="uk-UA" dirty="0"/>
              <a:t>кут між прямими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7158" y="528638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42976" y="427411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25656" y="420267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86050" y="528638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1406" y="2786058"/>
            <a:ext cx="45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r>
              <a:rPr lang="en-US" sz="2000" b="1" baseline="-25000" dirty="0">
                <a:latin typeface="Cambria" pitchFamily="18" charset="0"/>
              </a:rPr>
              <a:t>1</a:t>
            </a:r>
            <a:endParaRPr lang="ru-RU" b="1" baseline="-25000" dirty="0"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16322" y="1857364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="1" baseline="-2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754218" y="192880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96670" y="2916792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r>
              <a:rPr lang="uk-UA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1" y="692696"/>
          <a:ext cx="8215370" cy="1152128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8215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/>
                        <a:t>Пряма і площина </a:t>
                      </a:r>
                      <a:r>
                        <a:rPr lang="uk-UA" sz="3600" dirty="0" smtClean="0"/>
                        <a:t>в </a:t>
                      </a:r>
                      <a:r>
                        <a:rPr lang="uk-UA" sz="3600" dirty="0"/>
                        <a:t>просторі</a:t>
                      </a:r>
                      <a:endParaRPr lang="ru-RU" sz="3600" dirty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071934" y="1857364"/>
          <a:ext cx="4714909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714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  <a:sym typeface="Symbol"/>
                        </a:rPr>
                        <a:t></a:t>
                      </a: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itchFamily="18" charset="0"/>
                        <a:ea typeface="+mn-ea"/>
                        <a:cs typeface="+mn-cs"/>
                        <a:sym typeface="Symbol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6" name="Прямоугольник 45"/>
          <p:cNvSpPr/>
          <p:nvPr/>
        </p:nvSpPr>
        <p:spPr>
          <a:xfrm>
            <a:off x="4143372" y="5373216"/>
            <a:ext cx="1697901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>
                <a:latin typeface="Cambria" pitchFamily="18" charset="0"/>
                <a:sym typeface="Symbol"/>
              </a:rPr>
              <a:t>a</a:t>
            </a:r>
            <a:r>
              <a:rPr lang="ru-RU" sz="2000" b="1" dirty="0">
                <a:sym typeface="Symbol"/>
              </a:rPr>
              <a:t> </a:t>
            </a:r>
            <a:r>
              <a:rPr lang="ru-RU" sz="2300" b="1" dirty="0">
                <a:latin typeface="Cambria" pitchFamily="18" charset="0"/>
                <a:sym typeface="Symbol"/>
              </a:rPr>
              <a:t></a:t>
            </a:r>
            <a:r>
              <a:rPr lang="en-US" sz="2300" b="1" dirty="0">
                <a:latin typeface="Cambria" pitchFamily="18" charset="0"/>
                <a:sym typeface="Symbol"/>
              </a:rPr>
              <a:t>)=</a:t>
            </a:r>
            <a:r>
              <a:rPr lang="uk-UA" sz="2300" b="1" dirty="0">
                <a:latin typeface="Cambria" pitchFamily="18" charset="0"/>
                <a:sym typeface="Symbol"/>
              </a:rPr>
              <a:t>9</a:t>
            </a:r>
            <a:r>
              <a:rPr lang="en-US" sz="2300" b="1" dirty="0">
                <a:latin typeface="Cambria" pitchFamily="18" charset="0"/>
                <a:sym typeface="Symbol"/>
              </a:rPr>
              <a:t>0</a:t>
            </a:r>
            <a:endParaRPr lang="ru-RU" sz="2300" b="1" dirty="0">
              <a:latin typeface="Cambria" pitchFamily="18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57546126"/>
              </p:ext>
            </p:extLst>
          </p:nvPr>
        </p:nvGraphicFramePr>
        <p:xfrm>
          <a:off x="571471" y="1857365"/>
          <a:ext cx="1714513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14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itchFamily="18" charset="0"/>
                        </a:rPr>
                        <a:t>a</a:t>
                      </a:r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</a:t>
                      </a: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2285984" y="1857365"/>
          <a:ext cx="1785950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85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mbria" pitchFamily="18" charset="0"/>
                        </a:rPr>
                        <a:t>a||</a:t>
                      </a:r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</a:t>
                      </a:r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3" name="Прямоугольник 62"/>
          <p:cNvSpPr/>
          <p:nvPr/>
        </p:nvSpPr>
        <p:spPr>
          <a:xfrm>
            <a:off x="639972" y="4653137"/>
            <a:ext cx="1535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>
                <a:latin typeface="Cambria" pitchFamily="18" charset="0"/>
                <a:sym typeface="Symbol"/>
              </a:rPr>
              <a:t>a</a:t>
            </a:r>
            <a:r>
              <a:rPr lang="uk-UA" sz="2300" b="1" dirty="0">
                <a:latin typeface="Cambria" pitchFamily="18" charset="0"/>
                <a:sym typeface="Symbol"/>
              </a:rPr>
              <a:t> </a:t>
            </a:r>
            <a:r>
              <a:rPr lang="ru-RU" sz="2400" b="1" dirty="0">
                <a:sym typeface="Symbol"/>
              </a:rPr>
              <a:t>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385045" y="5157193"/>
            <a:ext cx="154401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en-US" sz="2300" b="1" dirty="0">
                <a:latin typeface="Cambria" pitchFamily="18" charset="0"/>
                <a:sym typeface="Symbol"/>
              </a:rPr>
              <a:t>a</a:t>
            </a:r>
            <a:r>
              <a:rPr lang="ru-RU" sz="2000" b="1" dirty="0">
                <a:sym typeface="Symbol"/>
              </a:rPr>
              <a:t> </a:t>
            </a:r>
            <a:r>
              <a:rPr lang="ru-RU" sz="2300" b="1" dirty="0">
                <a:latin typeface="Cambria" pitchFamily="18" charset="0"/>
                <a:sym typeface="Symbol"/>
              </a:rPr>
              <a:t>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49" name="Параллелограмм 48"/>
          <p:cNvSpPr/>
          <p:nvPr/>
        </p:nvSpPr>
        <p:spPr>
          <a:xfrm rot="20747869">
            <a:off x="734254" y="3497958"/>
            <a:ext cx="1428760" cy="733774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1000100" y="3786190"/>
            <a:ext cx="857256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12436" y="398836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571604" y="350043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74" name="Параллелограмм 73"/>
          <p:cNvSpPr/>
          <p:nvPr/>
        </p:nvSpPr>
        <p:spPr>
          <a:xfrm>
            <a:off x="2428860" y="4286256"/>
            <a:ext cx="1500198" cy="500066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6" name="Прямая соединительная линия 75"/>
          <p:cNvCxnSpPr/>
          <p:nvPr/>
        </p:nvCxnSpPr>
        <p:spPr>
          <a:xfrm>
            <a:off x="2571736" y="3500438"/>
            <a:ext cx="12858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2490776" y="31311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428860" y="448842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79" name="Параллелограмм 78"/>
          <p:cNvSpPr/>
          <p:nvPr/>
        </p:nvSpPr>
        <p:spPr>
          <a:xfrm>
            <a:off x="4286248" y="3798332"/>
            <a:ext cx="1500198" cy="500066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араллелограмм 79"/>
          <p:cNvSpPr/>
          <p:nvPr/>
        </p:nvSpPr>
        <p:spPr>
          <a:xfrm>
            <a:off x="6000760" y="3714752"/>
            <a:ext cx="2643206" cy="881069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00" name="Группа 99"/>
          <p:cNvGrpSpPr/>
          <p:nvPr/>
        </p:nvGrpSpPr>
        <p:grpSpPr>
          <a:xfrm>
            <a:off x="5000627" y="2869638"/>
            <a:ext cx="45719" cy="1857388"/>
            <a:chOff x="5286380" y="2714620"/>
            <a:chExt cx="0" cy="2143140"/>
          </a:xfrm>
        </p:grpSpPr>
        <p:cxnSp>
          <p:nvCxnSpPr>
            <p:cNvPr id="82" name="Прямая соединительная линия 81"/>
            <p:cNvCxnSpPr/>
            <p:nvPr/>
          </p:nvCxnSpPr>
          <p:spPr>
            <a:xfrm rot="5400000">
              <a:off x="4643438" y="3357562"/>
              <a:ext cx="1285884" cy="0"/>
            </a:xfrm>
            <a:prstGeom prst="line">
              <a:avLst/>
            </a:prstGeom>
            <a:ln w="25400"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rot="5400000">
              <a:off x="5107785" y="4250537"/>
              <a:ext cx="357190" cy="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 rot="5400000">
              <a:off x="4964909" y="4536289"/>
              <a:ext cx="642942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" name="TextBox 97"/>
          <p:cNvSpPr txBox="1"/>
          <p:nvPr/>
        </p:nvSpPr>
        <p:spPr>
          <a:xfrm>
            <a:off x="4286248" y="400050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99" name="TextBox 98"/>
          <p:cNvSpPr txBox="1"/>
          <p:nvPr/>
        </p:nvSpPr>
        <p:spPr>
          <a:xfrm>
            <a:off x="4643438" y="271462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072198" y="427411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113" name="TextBox 112"/>
          <p:cNvSpPr txBox="1"/>
          <p:nvPr/>
        </p:nvSpPr>
        <p:spPr>
          <a:xfrm>
            <a:off x="7491436" y="257174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4275052" y="4824723"/>
            <a:ext cx="813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400" b="1" dirty="0">
                <a:solidFill>
                  <a:prstClr val="black"/>
                </a:solidFill>
                <a:latin typeface="Cambria" pitchFamily="18" charset="0"/>
              </a:rPr>
              <a:t>a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</a:rPr>
              <a:t> </a:t>
            </a:r>
            <a:r>
              <a:rPr lang="en-US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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</a:t>
            </a:r>
            <a:endParaRPr lang="en-US" sz="2400" b="1" dirty="0">
              <a:solidFill>
                <a:prstClr val="black"/>
              </a:solidFill>
              <a:latin typeface="Cambria" pitchFamily="18" charset="0"/>
              <a:sym typeface="Symbol"/>
            </a:endParaRPr>
          </a:p>
        </p:txBody>
      </p:sp>
      <p:sp>
        <p:nvSpPr>
          <p:cNvPr id="115" name="Овал 114"/>
          <p:cNvSpPr>
            <a:spLocks/>
          </p:cNvSpPr>
          <p:nvPr/>
        </p:nvSpPr>
        <p:spPr>
          <a:xfrm>
            <a:off x="7518396" y="3214686"/>
            <a:ext cx="54000" cy="540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TextBox 115"/>
          <p:cNvSpPr txBox="1"/>
          <p:nvPr/>
        </p:nvSpPr>
        <p:spPr>
          <a:xfrm>
            <a:off x="7215206" y="29882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А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714876" y="378619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О</a:t>
            </a:r>
            <a:endParaRPr lang="ru-RU" dirty="0">
              <a:latin typeface="Cambria" pitchFamily="18" charset="0"/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 rot="10800000" flipH="1" flipV="1">
            <a:off x="6808420" y="3970856"/>
            <a:ext cx="1049728" cy="3154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6808420" y="3714752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О</a:t>
            </a:r>
            <a:endParaRPr lang="ru-RU" dirty="0">
              <a:latin typeface="Cambria" pitchFamily="18" charset="0"/>
            </a:endParaRPr>
          </a:p>
        </p:txBody>
      </p:sp>
      <p:cxnSp>
        <p:nvCxnSpPr>
          <p:cNvPr id="120" name="Прямая соединительная линия 119"/>
          <p:cNvCxnSpPr>
            <a:stCxn id="115" idx="7"/>
          </p:cNvCxnSpPr>
          <p:nvPr/>
        </p:nvCxnSpPr>
        <p:spPr>
          <a:xfrm rot="16200000" flipH="1">
            <a:off x="7072330" y="3714752"/>
            <a:ext cx="992224" cy="7908"/>
          </a:xfrm>
          <a:prstGeom prst="line">
            <a:avLst/>
          </a:prstGeom>
          <a:ln w="25400"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1" name="Группа 110"/>
          <p:cNvGrpSpPr/>
          <p:nvPr/>
        </p:nvGrpSpPr>
        <p:grpSpPr>
          <a:xfrm>
            <a:off x="6643702" y="2786058"/>
            <a:ext cx="1143008" cy="2000264"/>
            <a:chOff x="7000892" y="2786058"/>
            <a:chExt cx="1143008" cy="2000264"/>
          </a:xfrm>
        </p:grpSpPr>
        <p:cxnSp>
          <p:nvCxnSpPr>
            <p:cNvPr id="102" name="Прямая соединительная линия 101"/>
            <p:cNvCxnSpPr/>
            <p:nvPr/>
          </p:nvCxnSpPr>
          <p:spPr>
            <a:xfrm rot="5400000">
              <a:off x="7143768" y="3071810"/>
              <a:ext cx="1285884" cy="714380"/>
            </a:xfrm>
            <a:prstGeom prst="line">
              <a:avLst/>
            </a:prstGeom>
            <a:ln w="25400"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 rot="5400000">
              <a:off x="7143768" y="4143380"/>
              <a:ext cx="357190" cy="214314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 rot="5400000">
              <a:off x="6929454" y="4500570"/>
              <a:ext cx="357190" cy="21431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7286644" y="414338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В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24" name="Полилиния 123"/>
          <p:cNvSpPr/>
          <p:nvPr/>
        </p:nvSpPr>
        <p:spPr>
          <a:xfrm>
            <a:off x="7429500" y="4010025"/>
            <a:ext cx="152400" cy="161925"/>
          </a:xfrm>
          <a:custGeom>
            <a:avLst/>
            <a:gdLst>
              <a:gd name="connsiteX0" fmla="*/ 152400 w 152400"/>
              <a:gd name="connsiteY0" fmla="*/ 57150 h 161925"/>
              <a:gd name="connsiteX1" fmla="*/ 0 w 152400"/>
              <a:gd name="connsiteY1" fmla="*/ 0 h 161925"/>
              <a:gd name="connsiteX2" fmla="*/ 9525 w 152400"/>
              <a:gd name="connsiteY2" fmla="*/ 161925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61925">
                <a:moveTo>
                  <a:pt x="152400" y="57150"/>
                </a:moveTo>
                <a:lnTo>
                  <a:pt x="0" y="0"/>
                </a:lnTo>
                <a:lnTo>
                  <a:pt x="9525" y="161925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Дуга 124"/>
          <p:cNvSpPr/>
          <p:nvPr/>
        </p:nvSpPr>
        <p:spPr>
          <a:xfrm rot="2371355">
            <a:off x="6927224" y="3787576"/>
            <a:ext cx="357190" cy="357190"/>
          </a:xfrm>
          <a:prstGeom prst="arc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5985233" y="4869160"/>
            <a:ext cx="27301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  <a:defRPr/>
            </a:pPr>
            <a:r>
              <a:rPr lang="uk-UA" sz="2400" b="1" dirty="0">
                <a:solidFill>
                  <a:prstClr val="black"/>
                </a:solidFill>
                <a:latin typeface="Cambria" pitchFamily="18" charset="0"/>
              </a:rPr>
              <a:t>А</a:t>
            </a:r>
            <a:r>
              <a:rPr lang="uk-UA" sz="2400" dirty="0">
                <a:latin typeface="Cambria" pitchFamily="18" charset="0"/>
                <a:sym typeface="Symbol"/>
              </a:rPr>
              <a:t>  </a:t>
            </a:r>
            <a:r>
              <a:rPr lang="en-US" sz="2400" b="1" dirty="0">
                <a:solidFill>
                  <a:prstClr val="black"/>
                </a:solidFill>
                <a:latin typeface="Cambria" pitchFamily="18" charset="0"/>
              </a:rPr>
              <a:t>a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</a:rPr>
              <a:t>,     А 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</a:t>
            </a:r>
          </a:p>
          <a:p>
            <a:pPr marL="457200" lvl="0" indent="-457200">
              <a:buAutoNum type="arabicPeriod"/>
              <a:defRPr/>
            </a:pPr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АВ</a:t>
            </a:r>
            <a:r>
              <a:rPr lang="en-US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 </a:t>
            </a:r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,  В</a:t>
            </a:r>
            <a:r>
              <a:rPr lang="uk-UA" sz="2400" dirty="0">
                <a:latin typeface="Cambria" pitchFamily="18" charset="0"/>
                <a:sym typeface="Symbol"/>
              </a:rPr>
              <a:t> </a:t>
            </a:r>
          </a:p>
          <a:p>
            <a:pPr marL="457200" lvl="0" indent="-457200">
              <a:defRPr/>
            </a:pPr>
            <a:r>
              <a:rPr lang="en-US" sz="2400" b="1" dirty="0">
                <a:latin typeface="Cambria" pitchFamily="18" charset="0"/>
                <a:sym typeface="Symbol"/>
              </a:rPr>
              <a:t></a:t>
            </a:r>
            <a:r>
              <a:rPr lang="uk-UA" sz="2400" b="1" dirty="0">
                <a:latin typeface="Cambria" pitchFamily="18" charset="0"/>
                <a:sym typeface="Symbol"/>
              </a:rPr>
              <a:t> (</a:t>
            </a:r>
            <a:r>
              <a:rPr lang="en-US" sz="2400" b="1" dirty="0">
                <a:latin typeface="Cambria" pitchFamily="18" charset="0"/>
                <a:sym typeface="Symbol"/>
              </a:rPr>
              <a:t>a</a:t>
            </a:r>
            <a:r>
              <a:rPr lang="ru-RU" sz="2400" b="1" dirty="0">
                <a:sym typeface="Symbol"/>
              </a:rPr>
              <a:t> </a:t>
            </a:r>
            <a:r>
              <a:rPr lang="ru-RU" sz="2400" b="1" dirty="0">
                <a:latin typeface="Cambria" pitchFamily="18" charset="0"/>
                <a:sym typeface="Symbol"/>
              </a:rPr>
              <a:t></a:t>
            </a:r>
            <a:r>
              <a:rPr lang="en-US" sz="2400" b="1" dirty="0">
                <a:latin typeface="Cambria" pitchFamily="18" charset="0"/>
                <a:sym typeface="Symbol"/>
              </a:rPr>
              <a:t>)= </a:t>
            </a:r>
            <a:r>
              <a:rPr lang="uk-UA" sz="2400" b="1" dirty="0">
                <a:latin typeface="Cambria" pitchFamily="18" charset="0"/>
                <a:sym typeface="Symbol"/>
              </a:rPr>
              <a:t>АОВ</a:t>
            </a:r>
            <a:endParaRPr lang="uk-UA" sz="2400" dirty="0">
              <a:latin typeface="Cambria" pitchFamily="18" charset="0"/>
              <a:sym typeface="Symbol"/>
            </a:endParaRPr>
          </a:p>
          <a:p>
            <a:pPr marL="457200" lvl="0" indent="-457200" algn="ctr">
              <a:buAutoNum type="arabicPeriod"/>
              <a:defRPr/>
            </a:pPr>
            <a:endParaRPr lang="en-US" sz="2400" b="1" dirty="0">
              <a:solidFill>
                <a:prstClr val="black"/>
              </a:solidFill>
              <a:latin typeface="Cambria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3" grpId="0"/>
      <p:bldP spid="64" grpId="0"/>
      <p:bldP spid="49" grpId="0" animBg="1"/>
      <p:bldP spid="72" grpId="0"/>
      <p:bldP spid="73" grpId="0"/>
      <p:bldP spid="74" grpId="0" animBg="1"/>
      <p:bldP spid="77" grpId="0"/>
      <p:bldP spid="78" grpId="0"/>
      <p:bldP spid="79" grpId="0" animBg="1"/>
      <p:bldP spid="80" grpId="0" animBg="1"/>
      <p:bldP spid="98" grpId="0"/>
      <p:bldP spid="99" grpId="0"/>
      <p:bldP spid="112" grpId="0"/>
      <p:bldP spid="113" grpId="0"/>
      <p:bldP spid="114" grpId="0"/>
      <p:bldP spid="115" grpId="0" animBg="1"/>
      <p:bldP spid="116" grpId="0"/>
      <p:bldP spid="118" grpId="0"/>
      <p:bldP spid="117" grpId="0"/>
      <p:bldP spid="123" grpId="0"/>
      <p:bldP spid="124" grpId="0" animBg="1"/>
      <p:bldP spid="1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143000"/>
          </a:xfrm>
        </p:spPr>
        <p:txBody>
          <a:bodyPr>
            <a:normAutofit/>
          </a:bodyPr>
          <a:lstStyle/>
          <a:p>
            <a:r>
              <a:rPr lang="uk-UA" sz="4400" dirty="0"/>
              <a:t>Кутом між прямою і площиною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170783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3200" dirty="0"/>
              <a:t>	</a:t>
            </a:r>
            <a:r>
              <a:rPr lang="uk-UA" sz="3600" dirty="0"/>
              <a:t>називають кут між цією прямою і її проекцією на площину.</a:t>
            </a:r>
            <a:endParaRPr lang="ru-RU" sz="3600" dirty="0"/>
          </a:p>
        </p:txBody>
      </p:sp>
      <p:sp>
        <p:nvSpPr>
          <p:cNvPr id="18" name="Параллелограмм 17"/>
          <p:cNvSpPr/>
          <p:nvPr/>
        </p:nvSpPr>
        <p:spPr>
          <a:xfrm>
            <a:off x="2571736" y="4456163"/>
            <a:ext cx="3929090" cy="1309697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5143504" y="3027403"/>
            <a:ext cx="438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mbria" pitchFamily="18" charset="0"/>
              </a:rPr>
              <a:t>a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32986" y="3586765"/>
            <a:ext cx="424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А</a:t>
            </a:r>
            <a:endParaRPr lang="ru-RU" dirty="0">
              <a:latin typeface="Cambria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879462" y="4926581"/>
            <a:ext cx="1287491" cy="386838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30634" y="4599039"/>
            <a:ext cx="49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О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87873" y="5170543"/>
            <a:ext cx="484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latin typeface="Cambria" pitchFamily="18" charset="0"/>
              </a:rPr>
              <a:t>В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4567798" y="4956229"/>
            <a:ext cx="159304" cy="169261"/>
          </a:xfrm>
          <a:custGeom>
            <a:avLst/>
            <a:gdLst>
              <a:gd name="connsiteX0" fmla="*/ 152400 w 152400"/>
              <a:gd name="connsiteY0" fmla="*/ 57150 h 161925"/>
              <a:gd name="connsiteX1" fmla="*/ 0 w 152400"/>
              <a:gd name="connsiteY1" fmla="*/ 0 h 161925"/>
              <a:gd name="connsiteX2" fmla="*/ 9525 w 152400"/>
              <a:gd name="connsiteY2" fmla="*/ 161925 h 16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161925">
                <a:moveTo>
                  <a:pt x="152400" y="57150"/>
                </a:moveTo>
                <a:lnTo>
                  <a:pt x="0" y="0"/>
                </a:lnTo>
                <a:lnTo>
                  <a:pt x="9525" y="161925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2371355">
            <a:off x="3880500" y="4674637"/>
            <a:ext cx="462616" cy="462616"/>
          </a:xfrm>
          <a:prstGeom prst="arc">
            <a:avLst>
              <a:gd name="adj1" fmla="val 16598169"/>
              <a:gd name="adj2" fmla="val 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4113531" y="4557444"/>
            <a:ext cx="1214445" cy="11755"/>
          </a:xfrm>
          <a:prstGeom prst="line">
            <a:avLst/>
          </a:prstGeom>
          <a:ln w="25400"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3500430" y="3098841"/>
            <a:ext cx="1699066" cy="2973365"/>
            <a:chOff x="7000892" y="2786058"/>
            <a:chExt cx="1143008" cy="200026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7143768" y="3071810"/>
              <a:ext cx="1285884" cy="714380"/>
            </a:xfrm>
            <a:prstGeom prst="line">
              <a:avLst/>
            </a:prstGeom>
            <a:ln w="25400"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7143768" y="4143380"/>
              <a:ext cx="357190" cy="214314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>
              <a:off x="6929454" y="4500570"/>
              <a:ext cx="357190" cy="21431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2643174" y="5444153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51345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429124" y="2551758"/>
          <a:ext cx="4385014" cy="237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46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72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131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Пряма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Площина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>
                          <a:latin typeface="Cambria" pitchFamily="18" charset="0"/>
                        </a:rPr>
                        <a:t>Кут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B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D</a:t>
                      </a:r>
                      <a:endParaRPr lang="ru-RU" sz="24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AB</a:t>
                      </a:r>
                      <a:r>
                        <a:rPr lang="uk-UA" sz="2400" b="1" dirty="0">
                          <a:latin typeface="Cambria" pitchFamily="18" charset="0"/>
                        </a:rPr>
                        <a:t>С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A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D</a:t>
                      </a:r>
                      <a:endParaRPr lang="ru-RU" sz="2400" b="1" baseline="-250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A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AB</a:t>
                      </a:r>
                      <a:endParaRPr lang="ru-RU" sz="2400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А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C</a:t>
                      </a:r>
                      <a:r>
                        <a:rPr kumimoji="0" lang="en-US" sz="2400" b="1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</a:rPr>
                        <a:t>1</a:t>
                      </a:r>
                      <a:endParaRPr kumimoji="0" lang="ru-RU" sz="24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latin typeface="Cambria" pitchFamily="18" charset="0"/>
                        </a:rPr>
                        <a:t>D</a:t>
                      </a:r>
                      <a:r>
                        <a:rPr lang="en-US" sz="2400" b="1" baseline="-25000" dirty="0">
                          <a:latin typeface="Cambria" pitchFamily="18" charset="0"/>
                        </a:rPr>
                        <a:t>1</a:t>
                      </a:r>
                      <a:r>
                        <a:rPr lang="en-US" sz="2400" b="1" dirty="0">
                          <a:latin typeface="Cambria" pitchFamily="18" charset="0"/>
                        </a:rPr>
                        <a:t>DC</a:t>
                      </a:r>
                      <a:endParaRPr lang="ru-RU" b="1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2" name="Группа 4"/>
          <p:cNvGrpSpPr/>
          <p:nvPr/>
        </p:nvGrpSpPr>
        <p:grpSpPr>
          <a:xfrm>
            <a:off x="500034" y="2205548"/>
            <a:ext cx="3286147" cy="3080840"/>
            <a:chOff x="2428860" y="1284150"/>
            <a:chExt cx="4573741" cy="42879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428860" y="2428868"/>
              <a:ext cx="3143272" cy="3143272"/>
            </a:xfrm>
            <a:prstGeom prst="rect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 rot="5400000">
              <a:off x="2285984" y="2857496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3857620" y="4429132"/>
              <a:ext cx="3143272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2428860" y="1284150"/>
              <a:ext cx="1428760" cy="11447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5572132" y="1298005"/>
              <a:ext cx="1416615" cy="11308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2428860" y="4429132"/>
              <a:ext cx="1428760" cy="114300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572132" y="4429132"/>
              <a:ext cx="1430469" cy="11430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5429256" y="2857496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857620" y="1285860"/>
              <a:ext cx="314327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Назвіть кут між прямою і площиною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57158" y="528638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42976" y="4274114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825656" y="4202676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786050" y="5286388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71406" y="2786058"/>
            <a:ext cx="452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mbria" pitchFamily="18" charset="0"/>
              </a:rPr>
              <a:t>A</a:t>
            </a:r>
            <a:r>
              <a:rPr lang="en-US" sz="2000" b="1" baseline="-25000" dirty="0">
                <a:latin typeface="Cambria" pitchFamily="18" charset="0"/>
              </a:rPr>
              <a:t>1</a:t>
            </a:r>
            <a:endParaRPr lang="ru-RU" b="1" baseline="-25000" dirty="0"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16322" y="1857364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B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="1" baseline="-2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3754218" y="1928802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C</a:t>
            </a:r>
            <a:r>
              <a:rPr lang="ru-RU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796670" y="2916792"/>
            <a:ext cx="437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ambria" pitchFamily="18" charset="0"/>
              </a:rPr>
              <a:t>D</a:t>
            </a:r>
            <a:r>
              <a:rPr lang="uk-UA" b="1" baseline="-25000" dirty="0">
                <a:latin typeface="Cambria" pitchFamily="18" charset="0"/>
              </a:rPr>
              <a:t>1</a:t>
            </a:r>
            <a:endParaRPr lang="ru-RU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42" name="Параллелограмм 41"/>
          <p:cNvSpPr/>
          <p:nvPr/>
        </p:nvSpPr>
        <p:spPr>
          <a:xfrm>
            <a:off x="785786" y="3714752"/>
            <a:ext cx="1500198" cy="642942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1" y="620688"/>
          <a:ext cx="8215370" cy="1222382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82153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2223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3600" dirty="0"/>
                        <a:t>Дві площини простору</a:t>
                      </a:r>
                      <a:endParaRPr lang="ru-RU" sz="3600" dirty="0"/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071934" y="1857364"/>
          <a:ext cx="4714909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714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  <a:sym typeface="Symbol"/>
                        </a:rPr>
                        <a:t></a:t>
                      </a:r>
                      <a:r>
                        <a:rPr kumimoji="0" lang="en-US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" pitchFamily="18" charset="0"/>
                          <a:ea typeface="+mn-ea"/>
                          <a:cs typeface="+mn-cs"/>
                          <a:sym typeface="Symbol"/>
                        </a:rPr>
                        <a:t></a:t>
                      </a:r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</a:t>
                      </a:r>
                      <a:endParaRPr kumimoji="0" lang="en-US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" pitchFamily="18" charset="0"/>
                        <a:ea typeface="+mn-ea"/>
                        <a:cs typeface="+mn-cs"/>
                        <a:sym typeface="Symbol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571471" y="1857365"/>
          <a:ext cx="1714513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14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</a:t>
                      </a: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  <a:sym typeface="Symbo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2285984" y="1857365"/>
          <a:ext cx="1785950" cy="471490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7859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14908">
                <a:tc>
                  <a:txBody>
                    <a:bodyPr/>
                    <a:lstStyle/>
                    <a:p>
                      <a:pPr algn="ctr"/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</a:t>
                      </a:r>
                      <a:r>
                        <a:rPr lang="en-US" sz="2400" dirty="0">
                          <a:latin typeface="Cambria" pitchFamily="18" charset="0"/>
                        </a:rPr>
                        <a:t>||</a:t>
                      </a:r>
                      <a:r>
                        <a:rPr lang="uk-UA" sz="2400" dirty="0">
                          <a:latin typeface="Cambria" pitchFamily="18" charset="0"/>
                          <a:sym typeface="Symbol"/>
                        </a:rPr>
                        <a:t></a:t>
                      </a:r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uk-UA" sz="2400" dirty="0">
                        <a:latin typeface="Cambria" pitchFamily="18" charset="0"/>
                      </a:endParaRPr>
                    </a:p>
                    <a:p>
                      <a:pPr algn="ctr"/>
                      <a:endParaRPr lang="en-US" sz="2400" dirty="0">
                        <a:latin typeface="Cambria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3" name="Прямоугольник 62"/>
          <p:cNvSpPr/>
          <p:nvPr/>
        </p:nvSpPr>
        <p:spPr>
          <a:xfrm>
            <a:off x="639972" y="4725145"/>
            <a:ext cx="1481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ru-RU" sz="2400" b="1" dirty="0">
                <a:sym typeface="Symbol"/>
              </a:rPr>
              <a:t></a:t>
            </a:r>
            <a:r>
              <a:rPr lang="uk-UA" sz="2400" b="1" dirty="0">
                <a:latin typeface="Cambria" pitchFamily="18" charset="0"/>
                <a:sym typeface="Symbol"/>
              </a:rPr>
              <a:t>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385045" y="5229201"/>
            <a:ext cx="14734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ru-RU" sz="2300" b="1" dirty="0">
                <a:latin typeface="Cambria" pitchFamily="18" charset="0"/>
                <a:sym typeface="Symbol"/>
              </a:rPr>
              <a:t></a:t>
            </a:r>
            <a:r>
              <a:rPr lang="uk-UA" sz="2400" b="1" dirty="0">
                <a:latin typeface="Cambria" pitchFamily="18" charset="0"/>
                <a:sym typeface="Symbol"/>
              </a:rPr>
              <a:t></a:t>
            </a:r>
            <a:r>
              <a:rPr lang="en-US" sz="2300" b="1" dirty="0">
                <a:latin typeface="Cambria" pitchFamily="18" charset="0"/>
                <a:sym typeface="Symbol"/>
              </a:rPr>
              <a:t>)=0</a:t>
            </a:r>
            <a:endParaRPr lang="ru-RU" sz="2300" b="1" dirty="0">
              <a:latin typeface="Cambria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12436" y="3988362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r>
              <a:rPr lang="uk-UA" dirty="0">
                <a:latin typeface="Cambria" pitchFamily="18" charset="0"/>
                <a:sym typeface="Symbol"/>
              </a:rPr>
              <a:t> </a:t>
            </a:r>
            <a:r>
              <a:rPr lang="uk-UA" b="1" dirty="0">
                <a:latin typeface="Cambria" pitchFamily="18" charset="0"/>
                <a:sym typeface="Symbol"/>
              </a:rPr>
              <a:t></a:t>
            </a:r>
            <a:endParaRPr lang="ru-RU" b="1" dirty="0"/>
          </a:p>
        </p:txBody>
      </p:sp>
      <p:sp>
        <p:nvSpPr>
          <p:cNvPr id="74" name="Параллелограмм 73"/>
          <p:cNvSpPr/>
          <p:nvPr/>
        </p:nvSpPr>
        <p:spPr>
          <a:xfrm>
            <a:off x="2428860" y="4286256"/>
            <a:ext cx="1500198" cy="500066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2428860" y="448842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ym typeface="Symbol"/>
              </a:rPr>
              <a:t></a:t>
            </a:r>
            <a:endParaRPr lang="ru-RU" b="1" dirty="0"/>
          </a:p>
        </p:txBody>
      </p:sp>
      <p:sp>
        <p:nvSpPr>
          <p:cNvPr id="43" name="Параллелограмм 42"/>
          <p:cNvSpPr/>
          <p:nvPr/>
        </p:nvSpPr>
        <p:spPr>
          <a:xfrm>
            <a:off x="2571736" y="3286124"/>
            <a:ext cx="1500198" cy="500066"/>
          </a:xfrm>
          <a:prstGeom prst="parallelogram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571736" y="342900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Cambria" pitchFamily="18" charset="0"/>
                <a:sym typeface="Symbol"/>
              </a:rPr>
              <a:t></a:t>
            </a:r>
            <a:endParaRPr lang="ru-RU" dirty="0"/>
          </a:p>
        </p:txBody>
      </p:sp>
      <p:sp>
        <p:nvSpPr>
          <p:cNvPr id="45" name="Полилиния 44"/>
          <p:cNvSpPr/>
          <p:nvPr/>
        </p:nvSpPr>
        <p:spPr>
          <a:xfrm>
            <a:off x="6215074" y="2596990"/>
            <a:ext cx="835277" cy="2475084"/>
          </a:xfrm>
          <a:custGeom>
            <a:avLst/>
            <a:gdLst>
              <a:gd name="connsiteX0" fmla="*/ 1422400 w 1422400"/>
              <a:gd name="connsiteY0" fmla="*/ 3512458 h 4296229"/>
              <a:gd name="connsiteX1" fmla="*/ 0 w 1422400"/>
              <a:gd name="connsiteY1" fmla="*/ 4296229 h 4296229"/>
              <a:gd name="connsiteX2" fmla="*/ 14515 w 1422400"/>
              <a:gd name="connsiteY2" fmla="*/ 696686 h 4296229"/>
              <a:gd name="connsiteX3" fmla="*/ 1422400 w 1422400"/>
              <a:gd name="connsiteY3" fmla="*/ 0 h 429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0" h="4296229">
                <a:moveTo>
                  <a:pt x="1422400" y="3512458"/>
                </a:moveTo>
                <a:lnTo>
                  <a:pt x="0" y="4296229"/>
                </a:lnTo>
                <a:cubicBezTo>
                  <a:pt x="4838" y="3096381"/>
                  <a:pt x="9677" y="1896534"/>
                  <a:pt x="14515" y="696686"/>
                </a:cubicBezTo>
                <a:lnTo>
                  <a:pt x="1422400" y="0"/>
                </a:lnTo>
              </a:path>
            </a:pathLst>
          </a:custGeom>
          <a:solidFill>
            <a:schemeClr val="accent2"/>
          </a:solidFill>
          <a:ln>
            <a:solidFill>
              <a:schemeClr val="accent1">
                <a:shade val="95000"/>
                <a:satMod val="105000"/>
                <a:alpha val="1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араллелограмм 46"/>
          <p:cNvSpPr/>
          <p:nvPr/>
        </p:nvSpPr>
        <p:spPr>
          <a:xfrm rot="561697" flipH="1">
            <a:off x="4626118" y="3043886"/>
            <a:ext cx="3518053" cy="2041402"/>
          </a:xfrm>
          <a:prstGeom prst="parallelogram">
            <a:avLst/>
          </a:prstGeom>
          <a:solidFill>
            <a:srgbClr val="FFC000">
              <a:alpha val="4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5379797" y="3000372"/>
            <a:ext cx="835277" cy="2522877"/>
          </a:xfrm>
          <a:custGeom>
            <a:avLst/>
            <a:gdLst>
              <a:gd name="connsiteX0" fmla="*/ 1422400 w 1422400"/>
              <a:gd name="connsiteY0" fmla="*/ 3512458 h 4296229"/>
              <a:gd name="connsiteX1" fmla="*/ 0 w 1422400"/>
              <a:gd name="connsiteY1" fmla="*/ 4296229 h 4296229"/>
              <a:gd name="connsiteX2" fmla="*/ 14515 w 1422400"/>
              <a:gd name="connsiteY2" fmla="*/ 696686 h 4296229"/>
              <a:gd name="connsiteX3" fmla="*/ 1422400 w 1422400"/>
              <a:gd name="connsiteY3" fmla="*/ 0 h 429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0" h="4296229">
                <a:moveTo>
                  <a:pt x="1422400" y="3512458"/>
                </a:moveTo>
                <a:lnTo>
                  <a:pt x="0" y="4296229"/>
                </a:lnTo>
                <a:cubicBezTo>
                  <a:pt x="4838" y="3096381"/>
                  <a:pt x="9677" y="1896534"/>
                  <a:pt x="14515" y="696686"/>
                </a:cubicBezTo>
                <a:lnTo>
                  <a:pt x="1422400" y="0"/>
                </a:lnTo>
              </a:path>
            </a:pathLst>
          </a:custGeom>
          <a:solidFill>
            <a:schemeClr val="accent2">
              <a:alpha val="86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5572132" y="5589241"/>
            <a:ext cx="1313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latin typeface="Cambria" pitchFamily="18" charset="0"/>
                <a:sym typeface="Symbol"/>
              </a:rPr>
              <a:t>(</a:t>
            </a:r>
            <a:r>
              <a:rPr lang="ru-RU" sz="2300" b="1" dirty="0">
                <a:latin typeface="Cambria" pitchFamily="18" charset="0"/>
                <a:sym typeface="Symbol"/>
              </a:rPr>
              <a:t></a:t>
            </a:r>
            <a:r>
              <a:rPr lang="uk-UA" sz="2400" b="1" dirty="0">
                <a:latin typeface="Cambria" pitchFamily="18" charset="0"/>
                <a:sym typeface="Symbol"/>
              </a:rPr>
              <a:t></a:t>
            </a:r>
            <a:r>
              <a:rPr lang="en-US" sz="2300" b="1" dirty="0">
                <a:latin typeface="Cambria" pitchFamily="18" charset="0"/>
                <a:sym typeface="Symbol"/>
              </a:rPr>
              <a:t>)=</a:t>
            </a:r>
            <a:r>
              <a:rPr lang="ru-RU" sz="2300" b="1" dirty="0">
                <a:latin typeface="Cambria" pitchFamily="18" charset="0"/>
                <a:sym typeface="Symbol"/>
              </a:rPr>
              <a:t>?</a:t>
            </a:r>
            <a:endParaRPr lang="ru-RU" sz="2300" b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3" grpId="0"/>
      <p:bldP spid="64" grpId="0"/>
      <p:bldP spid="72" grpId="0"/>
      <p:bldP spid="74" grpId="0" animBg="1"/>
      <p:bldP spid="78" grpId="0"/>
      <p:bldP spid="43" grpId="0" animBg="1"/>
      <p:bldP spid="44" grpId="0"/>
      <p:bldP spid="45" grpId="0" animBg="1"/>
      <p:bldP spid="47" grpId="0" animBg="1"/>
      <p:bldP spid="48" grpId="0" animBg="1"/>
      <p:bldP spid="5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ÐÐ°ÑÑÐ¸Ð½ÐºÐ¸ Ð¿Ð¾ Ð·Ð°Ð¿ÑÐ¾ÑÑ ÑÐ¾Ð½ Ð´Ð»Ñ ÑÐ»Ð°Ð¹Ð´Ð¾Ð² Ð¿ÑÐµÐ·ÐµÐ½ÑÐ°ÑÐ¸Ð¸ Ð³ÐµÐ¾Ð¼ÐµÑÑÐ¸Ñ ÑÐºÐ°ÑÐ°ÑÑ Ð±ÐµÑÐ¿Ð»Ð°ÑÐ½Ð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003" y="-171400"/>
            <a:ext cx="9348531" cy="70474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85728"/>
            <a:ext cx="7848872" cy="1143000"/>
          </a:xfrm>
        </p:spPr>
        <p:txBody>
          <a:bodyPr/>
          <a:lstStyle/>
          <a:p>
            <a:r>
              <a:rPr lang="uk-UA" dirty="0" smtClean="0"/>
              <a:t>          Двогранний </a:t>
            </a:r>
            <a:r>
              <a:rPr lang="uk-UA" dirty="0"/>
              <a:t>кут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1136330"/>
          </a:xfrm>
        </p:spPr>
        <p:txBody>
          <a:bodyPr/>
          <a:lstStyle/>
          <a:p>
            <a:pPr>
              <a:buNone/>
            </a:pPr>
            <a:r>
              <a:rPr lang="ru-RU" dirty="0"/>
              <a:t>   </a:t>
            </a:r>
            <a:r>
              <a:rPr lang="ru-RU" sz="2800" dirty="0" err="1"/>
              <a:t>ф</a:t>
            </a:r>
            <a:r>
              <a:rPr lang="uk-UA" sz="2800" dirty="0" err="1"/>
              <a:t>ігура</a:t>
            </a:r>
            <a:r>
              <a:rPr lang="uk-UA" sz="2800" dirty="0"/>
              <a:t>, утворена двома півплощинами разом зі спільною прямою, що їх обмежує.</a:t>
            </a:r>
            <a:endParaRPr lang="ru-RU" dirty="0"/>
          </a:p>
        </p:txBody>
      </p:sp>
      <p:sp>
        <p:nvSpPr>
          <p:cNvPr id="5" name="Полилиния 4"/>
          <p:cNvSpPr/>
          <p:nvPr/>
        </p:nvSpPr>
        <p:spPr>
          <a:xfrm>
            <a:off x="1785918" y="2906094"/>
            <a:ext cx="2049723" cy="2522877"/>
          </a:xfrm>
          <a:custGeom>
            <a:avLst/>
            <a:gdLst>
              <a:gd name="connsiteX0" fmla="*/ 1422400 w 1422400"/>
              <a:gd name="connsiteY0" fmla="*/ 3512458 h 4296229"/>
              <a:gd name="connsiteX1" fmla="*/ 0 w 1422400"/>
              <a:gd name="connsiteY1" fmla="*/ 4296229 h 4296229"/>
              <a:gd name="connsiteX2" fmla="*/ 14515 w 1422400"/>
              <a:gd name="connsiteY2" fmla="*/ 696686 h 4296229"/>
              <a:gd name="connsiteX3" fmla="*/ 1422400 w 1422400"/>
              <a:gd name="connsiteY3" fmla="*/ 0 h 429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2400" h="4296229">
                <a:moveTo>
                  <a:pt x="1422400" y="3512458"/>
                </a:moveTo>
                <a:lnTo>
                  <a:pt x="0" y="4296229"/>
                </a:lnTo>
                <a:cubicBezTo>
                  <a:pt x="4838" y="3096381"/>
                  <a:pt x="9677" y="1896534"/>
                  <a:pt x="14515" y="696686"/>
                </a:cubicBezTo>
                <a:lnTo>
                  <a:pt x="1422400" y="0"/>
                </a:lnTo>
              </a:path>
            </a:pathLst>
          </a:custGeom>
          <a:solidFill>
            <a:schemeClr val="accent2">
              <a:lumMod val="60000"/>
              <a:lumOff val="40000"/>
              <a:alpha val="86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олилиния 6"/>
          <p:cNvSpPr/>
          <p:nvPr/>
        </p:nvSpPr>
        <p:spPr>
          <a:xfrm>
            <a:off x="3825240" y="2898474"/>
            <a:ext cx="2179320" cy="2887980"/>
          </a:xfrm>
          <a:custGeom>
            <a:avLst/>
            <a:gdLst>
              <a:gd name="connsiteX0" fmla="*/ 0 w 2179320"/>
              <a:gd name="connsiteY0" fmla="*/ 0 h 2887980"/>
              <a:gd name="connsiteX1" fmla="*/ 2171700 w 2179320"/>
              <a:gd name="connsiteY1" fmla="*/ 723900 h 2887980"/>
              <a:gd name="connsiteX2" fmla="*/ 2179320 w 2179320"/>
              <a:gd name="connsiteY2" fmla="*/ 2887980 h 2887980"/>
              <a:gd name="connsiteX3" fmla="*/ 15240 w 2179320"/>
              <a:gd name="connsiteY3" fmla="*/ 2080260 h 2887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9320" h="2887980">
                <a:moveTo>
                  <a:pt x="0" y="0"/>
                </a:moveTo>
                <a:lnTo>
                  <a:pt x="2171700" y="723900"/>
                </a:lnTo>
                <a:lnTo>
                  <a:pt x="2179320" y="2887980"/>
                </a:lnTo>
                <a:lnTo>
                  <a:pt x="15240" y="2080260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3"/>
            <a:endCxn id="5" idx="0"/>
          </p:cNvCxnSpPr>
          <p:nvPr/>
        </p:nvCxnSpPr>
        <p:spPr>
          <a:xfrm>
            <a:off x="3835641" y="2906094"/>
            <a:ext cx="1588" cy="206262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857356" y="4906358"/>
            <a:ext cx="378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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72132" y="519211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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507844" y="2873057"/>
            <a:ext cx="328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Cambria" pitchFamily="18" charset="0"/>
              </a:rPr>
              <a:t>с</a:t>
            </a:r>
            <a:endParaRPr lang="ru-RU" dirty="0"/>
          </a:p>
        </p:txBody>
      </p:sp>
      <p:sp>
        <p:nvSpPr>
          <p:cNvPr id="13" name="Полилиния 12"/>
          <p:cNvSpPr/>
          <p:nvPr/>
        </p:nvSpPr>
        <p:spPr>
          <a:xfrm>
            <a:off x="1800225" y="3953844"/>
            <a:ext cx="4200525" cy="1514475"/>
          </a:xfrm>
          <a:custGeom>
            <a:avLst/>
            <a:gdLst>
              <a:gd name="connsiteX0" fmla="*/ 0 w 4200525"/>
              <a:gd name="connsiteY0" fmla="*/ 390525 h 1514475"/>
              <a:gd name="connsiteX1" fmla="*/ 2038350 w 4200525"/>
              <a:gd name="connsiteY1" fmla="*/ 0 h 1514475"/>
              <a:gd name="connsiteX2" fmla="*/ 4200525 w 4200525"/>
              <a:gd name="connsiteY2" fmla="*/ 781050 h 1514475"/>
              <a:gd name="connsiteX3" fmla="*/ 1819275 w 4200525"/>
              <a:gd name="connsiteY3" fmla="*/ 1514475 h 1514475"/>
              <a:gd name="connsiteX4" fmla="*/ 0 w 4200525"/>
              <a:gd name="connsiteY4" fmla="*/ 390525 h 1514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00525" h="1514475">
                <a:moveTo>
                  <a:pt x="0" y="390525"/>
                </a:moveTo>
                <a:lnTo>
                  <a:pt x="2038350" y="0"/>
                </a:lnTo>
                <a:lnTo>
                  <a:pt x="4200525" y="781050"/>
                </a:lnTo>
                <a:lnTo>
                  <a:pt x="1819275" y="1514475"/>
                </a:lnTo>
                <a:lnTo>
                  <a:pt x="0" y="390525"/>
                </a:lnTo>
                <a:close/>
              </a:path>
            </a:pathLst>
          </a:custGeom>
          <a:solidFill>
            <a:srgbClr val="EB9D35">
              <a:alpha val="86000"/>
            </a:srgbClr>
          </a:solidFill>
          <a:ln>
            <a:solidFill>
              <a:srgbClr val="C589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endCxn id="13" idx="1"/>
          </p:cNvCxnSpPr>
          <p:nvPr/>
        </p:nvCxnSpPr>
        <p:spPr>
          <a:xfrm flipV="1">
            <a:off x="1785918" y="3953844"/>
            <a:ext cx="2052657" cy="38101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13" idx="1"/>
            <a:endCxn id="13" idx="2"/>
          </p:cNvCxnSpPr>
          <p:nvPr/>
        </p:nvCxnSpPr>
        <p:spPr>
          <a:xfrm>
            <a:off x="3838575" y="3953844"/>
            <a:ext cx="2162175" cy="7810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285984" y="3763350"/>
            <a:ext cx="34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Cambria" pitchFamily="18" charset="0"/>
              </a:rPr>
              <a:t>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5243196" y="4016065"/>
            <a:ext cx="367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ambria" pitchFamily="18" charset="0"/>
              </a:rPr>
              <a:t>b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907704" y="5733256"/>
            <a:ext cx="659338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</a:t>
            </a:r>
            <a:r>
              <a:rPr lang="uk-UA" sz="23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(</a:t>
            </a:r>
            <a:r>
              <a:rPr lang="en-US" sz="2300" b="1" dirty="0" err="1">
                <a:solidFill>
                  <a:prstClr val="black"/>
                </a:solidFill>
                <a:latin typeface="Cambria" pitchFamily="18" charset="0"/>
                <a:sym typeface="Symbol"/>
              </a:rPr>
              <a:t>ab</a:t>
            </a:r>
            <a:r>
              <a:rPr lang="en-US" sz="23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) – </a:t>
            </a:r>
            <a:r>
              <a:rPr lang="ru-RU" sz="2300" b="1" dirty="0" err="1">
                <a:solidFill>
                  <a:prstClr val="black"/>
                </a:solidFill>
                <a:latin typeface="Cambria" pitchFamily="18" charset="0"/>
                <a:sym typeface="Symbol"/>
              </a:rPr>
              <a:t>лінійний</a:t>
            </a:r>
            <a:r>
              <a:rPr lang="ru-RU" sz="23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 кут </a:t>
            </a:r>
            <a:r>
              <a:rPr lang="ru-RU" sz="2300" b="1" dirty="0" err="1">
                <a:solidFill>
                  <a:prstClr val="black"/>
                </a:solidFill>
                <a:latin typeface="Cambria" pitchFamily="18" charset="0"/>
                <a:sym typeface="Symbol"/>
              </a:rPr>
              <a:t>даного</a:t>
            </a:r>
            <a:r>
              <a:rPr lang="ru-RU" sz="23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 </a:t>
            </a:r>
            <a:r>
              <a:rPr lang="ru-RU" sz="2300" b="1" dirty="0" err="1">
                <a:solidFill>
                  <a:prstClr val="black"/>
                </a:solidFill>
                <a:latin typeface="Cambria" pitchFamily="18" charset="0"/>
                <a:sym typeface="Symbol"/>
              </a:rPr>
              <a:t>двогранного</a:t>
            </a:r>
            <a:r>
              <a:rPr lang="ru-RU" sz="23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 кута</a:t>
            </a:r>
            <a:endParaRPr lang="ru-RU" dirty="0"/>
          </a:p>
        </p:txBody>
      </p:sp>
      <p:sp>
        <p:nvSpPr>
          <p:cNvPr id="21" name="Дуга 20"/>
          <p:cNvSpPr/>
          <p:nvPr/>
        </p:nvSpPr>
        <p:spPr>
          <a:xfrm rot="8372388">
            <a:off x="3645053" y="3713005"/>
            <a:ext cx="357190" cy="357190"/>
          </a:xfrm>
          <a:prstGeom prst="arc">
            <a:avLst>
              <a:gd name="adj1" fmla="val 15447144"/>
              <a:gd name="adj2" fmla="val 530677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3838575" y="3797300"/>
            <a:ext cx="177800" cy="206375"/>
          </a:xfrm>
          <a:custGeom>
            <a:avLst/>
            <a:gdLst>
              <a:gd name="connsiteX0" fmla="*/ 0 w 177800"/>
              <a:gd name="connsiteY0" fmla="*/ 0 h 206375"/>
              <a:gd name="connsiteX1" fmla="*/ 174625 w 177800"/>
              <a:gd name="connsiteY1" fmla="*/ 60325 h 206375"/>
              <a:gd name="connsiteX2" fmla="*/ 177800 w 177800"/>
              <a:gd name="connsiteY2" fmla="*/ 206375 h 206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800" h="206375">
                <a:moveTo>
                  <a:pt x="0" y="0"/>
                </a:moveTo>
                <a:lnTo>
                  <a:pt x="174625" y="60325"/>
                </a:lnTo>
                <a:cubicBezTo>
                  <a:pt x="175683" y="109008"/>
                  <a:pt x="176742" y="157692"/>
                  <a:pt x="177800" y="206375"/>
                </a:cubicBez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3660775" y="3790950"/>
            <a:ext cx="171450" cy="184150"/>
          </a:xfrm>
          <a:custGeom>
            <a:avLst/>
            <a:gdLst>
              <a:gd name="connsiteX0" fmla="*/ 171450 w 171450"/>
              <a:gd name="connsiteY0" fmla="*/ 0 h 184150"/>
              <a:gd name="connsiteX1" fmla="*/ 171450 w 171450"/>
              <a:gd name="connsiteY1" fmla="*/ 0 h 184150"/>
              <a:gd name="connsiteX2" fmla="*/ 0 w 171450"/>
              <a:gd name="connsiteY2" fmla="*/ 25400 h 184150"/>
              <a:gd name="connsiteX3" fmla="*/ 6350 w 171450"/>
              <a:gd name="connsiteY3" fmla="*/ 184150 h 184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50" h="184150">
                <a:moveTo>
                  <a:pt x="171450" y="0"/>
                </a:moveTo>
                <a:lnTo>
                  <a:pt x="171450" y="0"/>
                </a:lnTo>
                <a:lnTo>
                  <a:pt x="0" y="25400"/>
                </a:lnTo>
                <a:lnTo>
                  <a:pt x="6350" y="184150"/>
                </a:lnTo>
              </a:path>
            </a:pathLst>
          </a:cu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407552" y="5000636"/>
            <a:ext cx="311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solidFill>
                  <a:prstClr val="black"/>
                </a:solidFill>
                <a:latin typeface="Cambria" pitchFamily="18" charset="0"/>
                <a:sym typeface="Symbol"/>
              </a:rPr>
              <a:t>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6715140" y="3071810"/>
            <a:ext cx="1495922" cy="16850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dirty="0">
                <a:latin typeface="Cambria" pitchFamily="18" charset="0"/>
              </a:rPr>
              <a:t>1. 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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  c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2. 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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  =a</a:t>
            </a:r>
            <a:endParaRPr lang="ru-RU" sz="2400" dirty="0"/>
          </a:p>
          <a:p>
            <a:pPr>
              <a:lnSpc>
                <a:spcPct val="150000"/>
              </a:lnSpc>
            </a:pPr>
            <a:r>
              <a:rPr lang="en-US" sz="2400" dirty="0">
                <a:latin typeface="Cambria" pitchFamily="18" charset="0"/>
              </a:rPr>
              <a:t>3. </a:t>
            </a:r>
            <a:r>
              <a:rPr lang="uk-UA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</a:t>
            </a:r>
            <a:r>
              <a:rPr lang="en-US" sz="2400" dirty="0">
                <a:solidFill>
                  <a:prstClr val="black"/>
                </a:solidFill>
                <a:latin typeface="Cambria" pitchFamily="18" charset="0"/>
                <a:sym typeface="Symbol"/>
              </a:rPr>
              <a:t>  =b</a:t>
            </a:r>
            <a:endParaRPr lang="ru-RU" sz="2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/>
      <p:bldP spid="2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616</TotalTime>
  <Words>476</Words>
  <Application>Microsoft Office PowerPoint</Application>
  <PresentationFormat>Экран (4:3)</PresentationFormat>
  <Paragraphs>213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КУТИ В ПРОСТОРІ</vt:lpstr>
      <vt:lpstr>Слайд 2</vt:lpstr>
      <vt:lpstr>Кутом між мимобіжними прямими</vt:lpstr>
      <vt:lpstr> Знайти кут між прямими</vt:lpstr>
      <vt:lpstr>Слайд 5</vt:lpstr>
      <vt:lpstr>Кутом між прямою і площиною</vt:lpstr>
      <vt:lpstr>Назвіть кут між прямою і площиною</vt:lpstr>
      <vt:lpstr>Слайд 8</vt:lpstr>
      <vt:lpstr>          Двогранний кут - </vt:lpstr>
      <vt:lpstr>Лінійний кут двогранного кута</vt:lpstr>
      <vt:lpstr>Лінійний кут двогранного кута</vt:lpstr>
      <vt:lpstr>Кут між двома площинами</vt:lpstr>
      <vt:lpstr>Назвіть лінійний кут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КУТИ В ПРОСТОРІ</dc:title>
  <dc:creator>Валерия</dc:creator>
  <cp:lastModifiedBy>Пользователь Windows</cp:lastModifiedBy>
  <cp:revision>133</cp:revision>
  <dcterms:created xsi:type="dcterms:W3CDTF">2012-03-04T12:19:35Z</dcterms:created>
  <dcterms:modified xsi:type="dcterms:W3CDTF">2019-06-30T22:18:09Z</dcterms:modified>
</cp:coreProperties>
</file>