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1" r:id="rId4"/>
    <p:sldId id="257" r:id="rId5"/>
    <p:sldId id="260" r:id="rId6"/>
    <p:sldId id="265" r:id="rId7"/>
    <p:sldId id="266" r:id="rId8"/>
    <p:sldId id="264" r:id="rId9"/>
    <p:sldId id="268" r:id="rId10"/>
    <p:sldId id="267" r:id="rId11"/>
    <p:sldId id="269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27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4DC67-5F75-4EC7-ADEF-1AA1CBD03CFC}" type="datetimeFigureOut">
              <a:rPr lang="uk-UA" smtClean="0"/>
              <a:t>25.04.2017</a:t>
            </a:fld>
            <a:endParaRPr lang="uk-UA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7C966-BB59-4760-A04D-CCC2DFC6D871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2851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4DC67-5F75-4EC7-ADEF-1AA1CBD03CFC}" type="datetimeFigureOut">
              <a:rPr lang="uk-UA" smtClean="0"/>
              <a:t>25.04.2017</a:t>
            </a:fld>
            <a:endParaRPr lang="uk-UA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7C966-BB59-4760-A04D-CCC2DFC6D871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204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4DC67-5F75-4EC7-ADEF-1AA1CBD03CFC}" type="datetimeFigureOut">
              <a:rPr lang="uk-UA" smtClean="0"/>
              <a:t>25.04.2017</a:t>
            </a:fld>
            <a:endParaRPr lang="uk-UA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7C966-BB59-4760-A04D-CCC2DFC6D871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063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4DC67-5F75-4EC7-ADEF-1AA1CBD03CFC}" type="datetimeFigureOut">
              <a:rPr lang="uk-UA" smtClean="0"/>
              <a:t>25.04.2017</a:t>
            </a:fld>
            <a:endParaRPr lang="uk-UA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7C966-BB59-4760-A04D-CCC2DFC6D871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553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4DC67-5F75-4EC7-ADEF-1AA1CBD03CFC}" type="datetimeFigureOut">
              <a:rPr lang="uk-UA" smtClean="0"/>
              <a:t>25.04.2017</a:t>
            </a:fld>
            <a:endParaRPr lang="uk-UA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7C966-BB59-4760-A04D-CCC2DFC6D871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969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4DC67-5F75-4EC7-ADEF-1AA1CBD03CFC}" type="datetimeFigureOut">
              <a:rPr lang="uk-UA" smtClean="0"/>
              <a:t>25.04.2017</a:t>
            </a:fld>
            <a:endParaRPr lang="uk-UA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7C966-BB59-4760-A04D-CCC2DFC6D871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3443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4DC67-5F75-4EC7-ADEF-1AA1CBD03CFC}" type="datetimeFigureOut">
              <a:rPr lang="uk-UA" smtClean="0"/>
              <a:t>25.04.2017</a:t>
            </a:fld>
            <a:endParaRPr lang="uk-UA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7C966-BB59-4760-A04D-CCC2DFC6D871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6292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4DC67-5F75-4EC7-ADEF-1AA1CBD03CFC}" type="datetimeFigureOut">
              <a:rPr lang="uk-UA" smtClean="0"/>
              <a:t>25.04.2017</a:t>
            </a:fld>
            <a:endParaRPr lang="uk-UA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7C966-BB59-4760-A04D-CCC2DFC6D871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795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4DC67-5F75-4EC7-ADEF-1AA1CBD03CFC}" type="datetimeFigureOut">
              <a:rPr lang="uk-UA" smtClean="0"/>
              <a:t>25.04.2017</a:t>
            </a:fld>
            <a:endParaRPr lang="uk-UA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7C966-BB59-4760-A04D-CCC2DFC6D871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94251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4DC67-5F75-4EC7-ADEF-1AA1CBD03CFC}" type="datetimeFigureOut">
              <a:rPr lang="uk-UA" smtClean="0"/>
              <a:t>25.04.2017</a:t>
            </a:fld>
            <a:endParaRPr lang="uk-UA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7C966-BB59-4760-A04D-CCC2DFC6D871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4395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4DC67-5F75-4EC7-ADEF-1AA1CBD03CFC}" type="datetimeFigureOut">
              <a:rPr lang="uk-UA" smtClean="0"/>
              <a:t>25.04.2017</a:t>
            </a:fld>
            <a:endParaRPr lang="uk-UA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uk-UA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7C966-BB59-4760-A04D-CCC2DFC6D871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8864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044DC67-5F75-4EC7-ADEF-1AA1CBD03CFC}" type="datetimeFigureOut">
              <a:rPr lang="uk-UA" smtClean="0"/>
              <a:t>25.04.2017</a:t>
            </a:fld>
            <a:endParaRPr lang="uk-U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uk-U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47C966-BB59-4760-A04D-CCC2DFC6D871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/>
          <a:lstStyle/>
          <a:p>
            <a:r>
              <a:rPr lang="uk-UA" sz="7200" b="1" dirty="0" smtClean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Координатна площина</a:t>
            </a:r>
            <a:endParaRPr lang="uk-UA" sz="7200" b="1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Розв'язування вправ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086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164" y="1196752"/>
            <a:ext cx="82982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3)  (</a:t>
            </a:r>
            <a:r>
              <a:rPr lang="ru-RU" sz="6000" b="1" dirty="0" smtClean="0"/>
              <a:t>6,5; – 6), (10; – 6</a:t>
            </a:r>
            <a:r>
              <a:rPr lang="ru-RU" sz="6000" b="1" dirty="0" smtClean="0"/>
              <a:t>),</a:t>
            </a:r>
          </a:p>
          <a:p>
            <a:pPr algn="ctr"/>
            <a:r>
              <a:rPr lang="ru-RU" sz="6000" b="1" dirty="0" smtClean="0"/>
              <a:t> </a:t>
            </a:r>
            <a:r>
              <a:rPr lang="ru-RU" sz="6000" b="1" dirty="0" smtClean="0"/>
              <a:t>(11; – 8), (11; – 9), </a:t>
            </a:r>
          </a:p>
          <a:p>
            <a:pPr algn="ctr"/>
            <a:r>
              <a:rPr lang="ru-RU" sz="6000" b="1" dirty="0" smtClean="0"/>
              <a:t>(8; – 9</a:t>
            </a:r>
            <a:r>
              <a:rPr lang="ru-RU" sz="6000" b="1" dirty="0" smtClean="0"/>
              <a:t>)</a:t>
            </a:r>
            <a:endParaRPr lang="ru-RU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107838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164" y="1196752"/>
            <a:ext cx="82982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4</a:t>
            </a:r>
            <a:r>
              <a:rPr lang="ru-RU" sz="6000" b="1" dirty="0" smtClean="0"/>
              <a:t>) </a:t>
            </a:r>
            <a:r>
              <a:rPr lang="ru-RU" sz="6000" b="1" dirty="0" smtClean="0"/>
              <a:t> (- </a:t>
            </a:r>
            <a:r>
              <a:rPr lang="ru-RU" sz="6000" b="1" dirty="0" smtClean="0"/>
              <a:t>4; 0), (- 9; – 4</a:t>
            </a:r>
            <a:r>
              <a:rPr lang="ru-RU" sz="6000" b="1" dirty="0" smtClean="0"/>
              <a:t>),</a:t>
            </a:r>
          </a:p>
          <a:p>
            <a:pPr algn="ctr"/>
            <a:r>
              <a:rPr lang="ru-RU" sz="6000" b="1" dirty="0" smtClean="0"/>
              <a:t> </a:t>
            </a:r>
            <a:r>
              <a:rPr lang="ru-RU" sz="6000" b="1" dirty="0" smtClean="0"/>
              <a:t>(- 3; – 4), (- 4; 0).</a:t>
            </a:r>
          </a:p>
          <a:p>
            <a:endParaRPr lang="ru-RU" sz="5400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4293096"/>
            <a:ext cx="313419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/>
              <a:t>5) (1; 6).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34686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kcy;&amp;ocy;&amp;ocy;&amp;rcy;&amp;dcy;&amp;icy;&amp;ncy;&amp;acy;&amp;tcy;&amp;ncy;&amp;acy; &amp;pcy;&amp;lcy;&amp;ocy;&amp;shchcy;&amp;icy;&amp;ncy;&amp;acy;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2" t="6248" r="13749" b="6286"/>
          <a:stretch/>
        </p:blipFill>
        <p:spPr bwMode="auto">
          <a:xfrm>
            <a:off x="1276971" y="449993"/>
            <a:ext cx="6624736" cy="5859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4788024" y="1124744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339752" y="170080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5" name="Прямая соединительная линия 4"/>
          <p:cNvCxnSpPr>
            <a:stCxn id="4" idx="7"/>
            <a:endCxn id="2" idx="2"/>
          </p:cNvCxnSpPr>
          <p:nvPr/>
        </p:nvCxnSpPr>
        <p:spPr>
          <a:xfrm flipV="1">
            <a:off x="2462677" y="1196752"/>
            <a:ext cx="2325347" cy="525147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5724128" y="1052736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413555" y="188640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14" name="Прямая соединительная линия 13"/>
          <p:cNvCxnSpPr>
            <a:endCxn id="13" idx="2"/>
          </p:cNvCxnSpPr>
          <p:nvPr/>
        </p:nvCxnSpPr>
        <p:spPr>
          <a:xfrm flipV="1">
            <a:off x="4860889" y="260648"/>
            <a:ext cx="552666" cy="93477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13" idx="4"/>
          </p:cNvCxnSpPr>
          <p:nvPr/>
        </p:nvCxnSpPr>
        <p:spPr>
          <a:xfrm flipH="1" flipV="1">
            <a:off x="5485563" y="332656"/>
            <a:ext cx="310573" cy="81046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6300192" y="107111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5796157" y="1124744"/>
            <a:ext cx="576043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6034702" y="191683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012170" y="1667385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26" name="Прямая соединительная линия 25"/>
          <p:cNvCxnSpPr>
            <a:endCxn id="20" idx="4"/>
          </p:cNvCxnSpPr>
          <p:nvPr/>
        </p:nvCxnSpPr>
        <p:spPr>
          <a:xfrm flipV="1">
            <a:off x="6106710" y="1215128"/>
            <a:ext cx="265490" cy="537616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25" idx="0"/>
          </p:cNvCxnSpPr>
          <p:nvPr/>
        </p:nvCxnSpPr>
        <p:spPr>
          <a:xfrm flipV="1">
            <a:off x="6084178" y="1667385"/>
            <a:ext cx="0" cy="302231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3203848" y="3321966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5137222" y="331519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33" name="Прямая соединительная линия 32"/>
          <p:cNvCxnSpPr>
            <a:endCxn id="24" idx="3"/>
          </p:cNvCxnSpPr>
          <p:nvPr/>
        </p:nvCxnSpPr>
        <p:spPr>
          <a:xfrm flipV="1">
            <a:off x="5209230" y="2039757"/>
            <a:ext cx="846563" cy="1347443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32" idx="6"/>
          </p:cNvCxnSpPr>
          <p:nvPr/>
        </p:nvCxnSpPr>
        <p:spPr>
          <a:xfrm>
            <a:off x="2432283" y="1752744"/>
            <a:ext cx="2848955" cy="1634456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6948264" y="3331785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38" name="Прямая соединительная линия 37"/>
          <p:cNvCxnSpPr>
            <a:stCxn id="31" idx="5"/>
            <a:endCxn id="37" idx="2"/>
          </p:cNvCxnSpPr>
          <p:nvPr/>
        </p:nvCxnSpPr>
        <p:spPr>
          <a:xfrm flipV="1">
            <a:off x="3326773" y="3403793"/>
            <a:ext cx="3621491" cy="4109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5983785" y="4149080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44" name="Прямая соединительная линия 43"/>
          <p:cNvCxnSpPr>
            <a:stCxn id="37" idx="3"/>
            <a:endCxn id="43" idx="7"/>
          </p:cNvCxnSpPr>
          <p:nvPr/>
        </p:nvCxnSpPr>
        <p:spPr>
          <a:xfrm flipH="1">
            <a:off x="6106710" y="3454710"/>
            <a:ext cx="862645" cy="715461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Овал 51"/>
          <p:cNvSpPr/>
          <p:nvPr/>
        </p:nvSpPr>
        <p:spPr>
          <a:xfrm>
            <a:off x="6948264" y="587727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53" name="Прямая соединительная линия 52"/>
          <p:cNvCxnSpPr>
            <a:endCxn id="52" idx="2"/>
          </p:cNvCxnSpPr>
          <p:nvPr/>
        </p:nvCxnSpPr>
        <p:spPr>
          <a:xfrm>
            <a:off x="6099511" y="4221088"/>
            <a:ext cx="848753" cy="1728192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Овал 57"/>
          <p:cNvSpPr/>
          <p:nvPr/>
        </p:nvSpPr>
        <p:spPr>
          <a:xfrm>
            <a:off x="2915816" y="587727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60" name="Прямая соединительная линия 59"/>
          <p:cNvCxnSpPr>
            <a:stCxn id="58" idx="6"/>
            <a:endCxn id="52" idx="3"/>
          </p:cNvCxnSpPr>
          <p:nvPr/>
        </p:nvCxnSpPr>
        <p:spPr>
          <a:xfrm>
            <a:off x="3059832" y="5949280"/>
            <a:ext cx="3909523" cy="50917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Овал 64"/>
          <p:cNvSpPr/>
          <p:nvPr/>
        </p:nvSpPr>
        <p:spPr>
          <a:xfrm>
            <a:off x="4427984" y="4149080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66" name="Прямая соединительная линия 65"/>
          <p:cNvCxnSpPr>
            <a:stCxn id="65" idx="7"/>
            <a:endCxn id="58" idx="5"/>
          </p:cNvCxnSpPr>
          <p:nvPr/>
        </p:nvCxnSpPr>
        <p:spPr>
          <a:xfrm flipH="1">
            <a:off x="3038741" y="4170171"/>
            <a:ext cx="1512168" cy="1830026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Овал 70"/>
          <p:cNvSpPr/>
          <p:nvPr/>
        </p:nvSpPr>
        <p:spPr>
          <a:xfrm>
            <a:off x="6444208" y="5013176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72" name="Прямая соединительная линия 71"/>
          <p:cNvCxnSpPr>
            <a:endCxn id="65" idx="1"/>
          </p:cNvCxnSpPr>
          <p:nvPr/>
        </p:nvCxnSpPr>
        <p:spPr>
          <a:xfrm>
            <a:off x="3185612" y="3331785"/>
            <a:ext cx="1263463" cy="838386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Овал 73"/>
          <p:cNvSpPr/>
          <p:nvPr/>
        </p:nvSpPr>
        <p:spPr>
          <a:xfrm>
            <a:off x="7524328" y="5036653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75" name="Прямая соединительная линия 74"/>
          <p:cNvCxnSpPr>
            <a:stCxn id="71" idx="6"/>
            <a:endCxn id="74" idx="2"/>
          </p:cNvCxnSpPr>
          <p:nvPr/>
        </p:nvCxnSpPr>
        <p:spPr>
          <a:xfrm>
            <a:off x="6588224" y="5085184"/>
            <a:ext cx="936104" cy="23477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Овал 78"/>
          <p:cNvSpPr/>
          <p:nvPr/>
        </p:nvSpPr>
        <p:spPr>
          <a:xfrm>
            <a:off x="7812360" y="566124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80" name="Прямая соединительная линия 79"/>
          <p:cNvCxnSpPr>
            <a:stCxn id="74" idx="6"/>
            <a:endCxn id="79" idx="4"/>
          </p:cNvCxnSpPr>
          <p:nvPr/>
        </p:nvCxnSpPr>
        <p:spPr>
          <a:xfrm>
            <a:off x="7668344" y="5108661"/>
            <a:ext cx="216024" cy="696603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>
            <a:stCxn id="90" idx="1"/>
            <a:endCxn id="52" idx="7"/>
          </p:cNvCxnSpPr>
          <p:nvPr/>
        </p:nvCxnSpPr>
        <p:spPr>
          <a:xfrm flipH="1" flipV="1">
            <a:off x="7071189" y="5898363"/>
            <a:ext cx="779601" cy="50917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7884368" y="5733256"/>
            <a:ext cx="0" cy="31076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Овал 89"/>
          <p:cNvSpPr/>
          <p:nvPr/>
        </p:nvSpPr>
        <p:spPr>
          <a:xfrm>
            <a:off x="7829699" y="5928189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99" name="Овал 98"/>
          <p:cNvSpPr/>
          <p:nvPr/>
        </p:nvSpPr>
        <p:spPr>
          <a:xfrm>
            <a:off x="1691680" y="443711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100" name="Прямая соединительная линия 99"/>
          <p:cNvCxnSpPr>
            <a:endCxn id="31" idx="3"/>
          </p:cNvCxnSpPr>
          <p:nvPr/>
        </p:nvCxnSpPr>
        <p:spPr>
          <a:xfrm flipV="1">
            <a:off x="1730584" y="3444891"/>
            <a:ext cx="1494355" cy="1064229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>
            <a:endCxn id="105" idx="5"/>
          </p:cNvCxnSpPr>
          <p:nvPr/>
        </p:nvCxnSpPr>
        <p:spPr>
          <a:xfrm>
            <a:off x="1792086" y="4500032"/>
            <a:ext cx="1819946" cy="60005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stCxn id="105" idx="0"/>
            <a:endCxn id="31" idx="7"/>
          </p:cNvCxnSpPr>
          <p:nvPr/>
        </p:nvCxnSpPr>
        <p:spPr>
          <a:xfrm flipH="1" flipV="1">
            <a:off x="3326773" y="3343057"/>
            <a:ext cx="234342" cy="1094055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Овал 104"/>
          <p:cNvSpPr/>
          <p:nvPr/>
        </p:nvSpPr>
        <p:spPr>
          <a:xfrm>
            <a:off x="3489107" y="443711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16" name="Овал 115"/>
          <p:cNvSpPr/>
          <p:nvPr/>
        </p:nvSpPr>
        <p:spPr>
          <a:xfrm>
            <a:off x="4788024" y="1649891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89094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5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5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5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25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75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2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25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75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25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75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25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25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25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5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75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75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75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1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25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25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7500"/>
                            </p:stCondLst>
                            <p:childTnLst>
                              <p:par>
                                <p:cTn id="12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75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20" grpId="0" animBg="1"/>
      <p:bldP spid="24" grpId="0" animBg="1"/>
      <p:bldP spid="25" grpId="0" animBg="1"/>
      <p:bldP spid="31" grpId="0" animBg="1"/>
      <p:bldP spid="32" grpId="0" animBg="1"/>
      <p:bldP spid="37" grpId="0" animBg="1"/>
      <p:bldP spid="43" grpId="0" animBg="1"/>
      <p:bldP spid="52" grpId="0" animBg="1"/>
      <p:bldP spid="58" grpId="0" animBg="1"/>
      <p:bldP spid="65" grpId="0" animBg="1"/>
      <p:bldP spid="71" grpId="0" animBg="1"/>
      <p:bldP spid="74" grpId="0" animBg="1"/>
      <p:bldP spid="79" grpId="0" animBg="1"/>
      <p:bldP spid="90" grpId="0" animBg="1"/>
      <p:bldP spid="99" grpId="0" animBg="1"/>
      <p:bldP spid="105" grpId="0" animBg="1"/>
      <p:bldP spid="1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kcy;&amp;ocy;&amp;ocy;&amp;rcy;&amp;dcy;&amp;icy;&amp;ncy;&amp;acy;&amp;tcy;&amp;ncy;&amp;acy; &amp;pcy;&amp;lcy;&amp;ocy;&amp;shchcy;&amp;icy;&amp;ncy;&amp;acy;&quot;"/>
          <p:cNvSpPr>
            <a:spLocks noChangeAspect="1" noChangeArrowheads="1"/>
          </p:cNvSpPr>
          <p:nvPr/>
        </p:nvSpPr>
        <p:spPr bwMode="auto">
          <a:xfrm>
            <a:off x="155575" y="-1439863"/>
            <a:ext cx="428625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" name="AutoShape 4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kcy;&amp;ocy;&amp;ocy;&amp;rcy;&amp;dcy;&amp;icy;&amp;ncy;&amp;acy;&amp;tcy;&amp;ncy;&amp;acy; &amp;pcy;&amp;lcy;&amp;ocy;&amp;shchcy;&amp;icy;&amp;ncy;&amp;acy;&quot;"/>
          <p:cNvSpPr>
            <a:spLocks noChangeAspect="1" noChangeArrowheads="1"/>
          </p:cNvSpPr>
          <p:nvPr/>
        </p:nvSpPr>
        <p:spPr bwMode="auto">
          <a:xfrm>
            <a:off x="307975" y="-1287463"/>
            <a:ext cx="428625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4" name="Picture 6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kcy;&amp;ocy;&amp;ocy;&amp;rcy;&amp;dcy;&amp;icy;&amp;ncy;&amp;acy;&amp;tcy;&amp;ncy;&amp;acy; &amp;pcy;&amp;lcy;&amp;ocy;&amp;shchcy;&amp;icy;&amp;ncy;&amp;acy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43" y="620688"/>
            <a:ext cx="8126614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0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476672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побудови точки за 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координатами</a:t>
            </a:r>
            <a:endParaRPr lang="uk-U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5627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u="sng" dirty="0" smtClean="0"/>
              <a:t>Приклад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800" b="1" dirty="0" smtClean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Побудувати точку А(3; -4).</a:t>
            </a:r>
            <a:endParaRPr lang="uk-UA" sz="2800" b="1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132856"/>
            <a:ext cx="47525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6213"/>
            <a:r>
              <a:rPr lang="uk-UA" sz="2800" dirty="0" smtClean="0"/>
              <a:t>1. Знайти на осі Ох точку, що має координату 5, і провести через пряму, перпендикулярну до осі Ох.</a:t>
            </a:r>
          </a:p>
          <a:p>
            <a:pPr indent="176213">
              <a:tabLst>
                <a:tab pos="354013" algn="l"/>
              </a:tabLst>
            </a:pPr>
            <a:r>
              <a:rPr lang="uk-UA" sz="2800" dirty="0" smtClean="0"/>
              <a:t>2. Знайти на осі Оу точку, що має координату -4, і провести через пряму, перпендикулярну до осі Оу.</a:t>
            </a:r>
            <a:endParaRPr lang="uk-UA" sz="2800" b="1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kcy;&amp;ocy;&amp;ocy;&amp;rcy;&amp;dcy;&amp;icy;&amp;ncy;&amp;acy;&amp;tcy;&amp;ncy;&amp;acy; &amp;pcy;&amp;lcy;&amp;ocy;&amp;shchcy;&amp;icy;&amp;ncy;&amp;acy;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8" r="11718" b="1799"/>
          <a:stretch/>
        </p:blipFill>
        <p:spPr bwMode="auto">
          <a:xfrm>
            <a:off x="4962354" y="2132856"/>
            <a:ext cx="3786110" cy="387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 flipH="1" flipV="1">
            <a:off x="7884369" y="4149080"/>
            <a:ext cx="9222" cy="1394024"/>
          </a:xfrm>
          <a:prstGeom prst="line">
            <a:avLst/>
          </a:prstGeom>
          <a:ln w="571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6855409" y="5543104"/>
            <a:ext cx="1033571" cy="0"/>
          </a:xfrm>
          <a:prstGeom prst="line">
            <a:avLst/>
          </a:prstGeom>
          <a:ln w="571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7803591" y="5394277"/>
            <a:ext cx="180000" cy="18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7983591" y="5157192"/>
            <a:ext cx="476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723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uiExpand="1" build="p"/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29333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AutoNum type="arabicPeriod"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Запишіть точки, абсциси яких є: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endParaRPr lang="uk-U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arenR"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додатними;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arenR"/>
            </a:pPr>
            <a:endParaRPr lang="uk-U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arenR"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ємними;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arenR"/>
            </a:pPr>
            <a:endParaRPr lang="uk-U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arenR"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дорівнюють нулю. </a:t>
            </a:r>
            <a:endParaRPr lang="uk-U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kcy;&amp;ocy;&amp;ocy;&amp;rcy;&amp;dcy;&amp;icy;&amp;ncy;&amp;acy;&amp;tcy;&amp;ncy;&amp;acy; &amp;pcy;&amp;lcy;&amp;ocy;&amp;shchcy;&amp;icy;&amp;ncy;&amp;acy;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8" r="11718" b="1799"/>
          <a:stretch/>
        </p:blipFill>
        <p:spPr bwMode="auto">
          <a:xfrm>
            <a:off x="3370564" y="413490"/>
            <a:ext cx="5707626" cy="583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3995936" y="1772816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131115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076056" y="1239143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095070" y="227687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668344" y="3284984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710038" y="1771989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3933056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422090" y="3331309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164288" y="551723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107938" y="494116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008778" y="443711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580112" y="3298630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660232" y="386104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938490" y="5437574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32040" y="77747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00710" y="211804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24328" y="1291709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80312" y="2823319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76256" y="370222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62135" y="5286399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78019" y="285819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78074" y="277301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94474" y="494116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55976" y="343535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60032" y="390214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91914" y="445058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6228184" y="1772816"/>
            <a:ext cx="1493473" cy="827"/>
          </a:xfrm>
          <a:prstGeom prst="line">
            <a:avLst/>
          </a:prstGeom>
          <a:ln w="571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 flipV="1">
            <a:off x="7740352" y="1865088"/>
            <a:ext cx="9223" cy="1491904"/>
          </a:xfrm>
          <a:prstGeom prst="line">
            <a:avLst/>
          </a:prstGeom>
          <a:ln w="571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6723017" y="3403317"/>
            <a:ext cx="9224" cy="439518"/>
          </a:xfrm>
          <a:prstGeom prst="line">
            <a:avLst/>
          </a:prstGeom>
          <a:ln w="571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endCxn id="18" idx="1"/>
          </p:cNvCxnSpPr>
          <p:nvPr/>
        </p:nvCxnSpPr>
        <p:spPr>
          <a:xfrm flipV="1">
            <a:off x="6167078" y="3882139"/>
            <a:ext cx="514245" cy="20004"/>
          </a:xfrm>
          <a:prstGeom prst="line">
            <a:avLst/>
          </a:prstGeom>
          <a:ln w="571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7236296" y="3356992"/>
            <a:ext cx="0" cy="2080582"/>
          </a:xfrm>
          <a:prstGeom prst="line">
            <a:avLst/>
          </a:prstGeom>
          <a:ln w="571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endCxn id="14" idx="0"/>
          </p:cNvCxnSpPr>
          <p:nvPr/>
        </p:nvCxnSpPr>
        <p:spPr>
          <a:xfrm>
            <a:off x="6179946" y="5509582"/>
            <a:ext cx="1056350" cy="7650"/>
          </a:xfrm>
          <a:prstGeom prst="line">
            <a:avLst/>
          </a:prstGeom>
          <a:ln w="571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endCxn id="8" idx="4"/>
          </p:cNvCxnSpPr>
          <p:nvPr/>
        </p:nvCxnSpPr>
        <p:spPr>
          <a:xfrm flipV="1">
            <a:off x="5141567" y="1383159"/>
            <a:ext cx="6497" cy="1996558"/>
          </a:xfrm>
          <a:prstGeom prst="line">
            <a:avLst/>
          </a:prstGeom>
          <a:ln w="57150">
            <a:solidFill>
              <a:srgbClr val="00206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5220072" y="1268760"/>
            <a:ext cx="959874" cy="19442"/>
          </a:xfrm>
          <a:prstGeom prst="line">
            <a:avLst/>
          </a:prstGeom>
          <a:ln w="57150">
            <a:solidFill>
              <a:srgbClr val="00206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endCxn id="5" idx="4"/>
          </p:cNvCxnSpPr>
          <p:nvPr/>
        </p:nvCxnSpPr>
        <p:spPr>
          <a:xfrm flipH="1" flipV="1">
            <a:off x="4067944" y="1916832"/>
            <a:ext cx="15440" cy="1446004"/>
          </a:xfrm>
          <a:prstGeom prst="line">
            <a:avLst/>
          </a:prstGeom>
          <a:ln w="57150">
            <a:solidFill>
              <a:srgbClr val="00206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4045403" y="1753374"/>
            <a:ext cx="2134543" cy="38884"/>
          </a:xfrm>
          <a:prstGeom prst="line">
            <a:avLst/>
          </a:prstGeom>
          <a:ln w="57150">
            <a:solidFill>
              <a:srgbClr val="00206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H="1">
            <a:off x="4612778" y="3929394"/>
            <a:ext cx="1554300" cy="19442"/>
          </a:xfrm>
          <a:prstGeom prst="line">
            <a:avLst/>
          </a:prstGeom>
          <a:ln w="57150">
            <a:solidFill>
              <a:srgbClr val="00206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4587440" y="3379717"/>
            <a:ext cx="0" cy="559398"/>
          </a:xfrm>
          <a:prstGeom prst="line">
            <a:avLst/>
          </a:prstGeom>
          <a:ln w="57150">
            <a:solidFill>
              <a:srgbClr val="00206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4040873" y="3435356"/>
            <a:ext cx="0" cy="2016343"/>
          </a:xfrm>
          <a:prstGeom prst="line">
            <a:avLst/>
          </a:prstGeom>
          <a:ln w="57150">
            <a:solidFill>
              <a:srgbClr val="00206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4059274" y="5526952"/>
            <a:ext cx="2048664" cy="0"/>
          </a:xfrm>
          <a:prstGeom prst="line">
            <a:avLst/>
          </a:prstGeom>
          <a:ln w="57150">
            <a:solidFill>
              <a:srgbClr val="00206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5141567" y="3429000"/>
            <a:ext cx="6497" cy="998279"/>
          </a:xfrm>
          <a:prstGeom prst="line">
            <a:avLst/>
          </a:prstGeom>
          <a:ln w="57150">
            <a:solidFill>
              <a:srgbClr val="00206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stCxn id="33" idx="0"/>
          </p:cNvCxnSpPr>
          <p:nvPr/>
        </p:nvCxnSpPr>
        <p:spPr>
          <a:xfrm flipH="1">
            <a:off x="5083606" y="4450584"/>
            <a:ext cx="1024332" cy="58536"/>
          </a:xfrm>
          <a:prstGeom prst="line">
            <a:avLst/>
          </a:prstGeom>
          <a:ln w="57150">
            <a:solidFill>
              <a:srgbClr val="00206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Скругленный прямоугольник 73"/>
          <p:cNvSpPr/>
          <p:nvPr/>
        </p:nvSpPr>
        <p:spPr>
          <a:xfrm>
            <a:off x="6264825" y="2118047"/>
            <a:ext cx="480286" cy="52178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5891914" y="4405786"/>
            <a:ext cx="480286" cy="52178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582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76671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Зафарбуйте клітинку, в якій записано координатну чверть або координатну вісь, де розташована зазначена точка.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20072" y="2564904"/>
            <a:ext cx="864096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44208" y="3212976"/>
            <a:ext cx="864096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11960" y="3861048"/>
            <a:ext cx="864096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7744" y="4421068"/>
            <a:ext cx="864096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24328" y="5733256"/>
            <a:ext cx="864096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1840" y="5085184"/>
            <a:ext cx="864096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649879"/>
              </p:ext>
            </p:extLst>
          </p:nvPr>
        </p:nvGraphicFramePr>
        <p:xfrm>
          <a:off x="507464" y="1844825"/>
          <a:ext cx="8064896" cy="446449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28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7785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Точка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Чверть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Вісь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785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А (5;</a:t>
                      </a:r>
                      <a:r>
                        <a:rPr lang="uk-UA" sz="2800" b="1" baseline="0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 -7</a:t>
                      </a:r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)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III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IV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Ox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Oy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785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В (-8;</a:t>
                      </a:r>
                      <a:r>
                        <a:rPr lang="uk-UA" sz="2800" b="1" baseline="0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 0</a:t>
                      </a:r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)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III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IV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Ox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Oy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785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С (-6;</a:t>
                      </a:r>
                      <a:r>
                        <a:rPr lang="uk-UA" sz="2800" b="1" baseline="0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 -3</a:t>
                      </a:r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)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III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IV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Ox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Oy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78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D </a:t>
                      </a:r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(</a:t>
                      </a:r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2</a:t>
                      </a:r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;</a:t>
                      </a:r>
                      <a:r>
                        <a:rPr lang="uk-UA" sz="2800" b="1" baseline="0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4</a:t>
                      </a:r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)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III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IV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Ox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Oy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785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Е</a:t>
                      </a:r>
                      <a:r>
                        <a:rPr lang="uk-UA" sz="2800" b="1" baseline="0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(</a:t>
                      </a:r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-9</a:t>
                      </a:r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;</a:t>
                      </a:r>
                      <a:r>
                        <a:rPr lang="uk-UA" sz="2800" b="1" baseline="0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3</a:t>
                      </a:r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)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III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IV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Ox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Oy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78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F</a:t>
                      </a:r>
                      <a:r>
                        <a:rPr lang="en-US" sz="2800" b="1" baseline="0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(</a:t>
                      </a:r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0</a:t>
                      </a:r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;</a:t>
                      </a:r>
                      <a:r>
                        <a:rPr lang="uk-UA" sz="2800" b="1" baseline="0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4</a:t>
                      </a:r>
                      <a:r>
                        <a:rPr lang="uk-UA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)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III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IV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Ox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1">
                              <a:lumMod val="10000"/>
                            </a:schemeClr>
                          </a:solidFill>
                        </a:rPr>
                        <a:t>Oy</a:t>
                      </a:r>
                      <a:endParaRPr lang="uk-UA" sz="2800" b="1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28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806489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Позначте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точки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 (-2; 4), </a:t>
            </a: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(1; -2), </a:t>
            </a:r>
            <a:endParaRPr lang="uk-UA" sz="4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K(-1; 2), P(2; -4)</a:t>
            </a:r>
            <a:endParaRPr lang="uk-UA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8269" y="2695479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Переконайтесь за допомогою лінійки, що ці точки лежать на одній прямій.</a:t>
            </a:r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460553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Назвіть координати ще трьох точок, які лежать на цій прямій.</a:t>
            </a:r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032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806489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Побудуйте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квадрат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ABCD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А(-4; -1), </a:t>
            </a:r>
            <a:r>
              <a:rPr lang="uk-UA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(1; -</a:t>
            </a:r>
            <a:r>
              <a:rPr lang="uk-UA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uk-UA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вершина С лежить у </a:t>
            </a:r>
          </a:p>
          <a:p>
            <a:pPr marL="742950" indent="-742950">
              <a:buAutoNum type="arabicParenR"/>
            </a:pPr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чверті;</a:t>
            </a:r>
          </a:p>
          <a:p>
            <a:pPr marL="742950" indent="-742950">
              <a:buAutoNum type="arabicParenR"/>
            </a:pPr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ІІІ чверті.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407707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Визначте координати точок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uk-UA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6798" y="4897030"/>
            <a:ext cx="78416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 якій координатній чверті лежить точка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uk-UA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00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Побудуйте і послідовно </a:t>
            </a:r>
            <a:r>
              <a:rPr lang="uk-U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сполучіть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точки:</a:t>
            </a:r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988840"/>
            <a:ext cx="829829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ru-RU" sz="6000" b="1" dirty="0" smtClean="0"/>
              <a:t>    (- </a:t>
            </a:r>
            <a:r>
              <a:rPr lang="ru-RU" sz="6000" b="1" dirty="0" smtClean="0"/>
              <a:t>7; 6), (1; 8</a:t>
            </a:r>
            <a:r>
              <a:rPr lang="ru-RU" sz="6000" b="1" dirty="0" smtClean="0"/>
              <a:t>),</a:t>
            </a:r>
          </a:p>
          <a:p>
            <a:pPr algn="ctr"/>
            <a:r>
              <a:rPr lang="ru-RU" sz="6000" b="1" dirty="0" smtClean="0"/>
              <a:t> </a:t>
            </a:r>
            <a:r>
              <a:rPr lang="ru-RU" sz="6000" b="1" dirty="0" smtClean="0"/>
              <a:t>(3; 11), (4; 8), (6; 8), (5; 6), (5; 5), (2; 0), </a:t>
            </a:r>
            <a:endParaRPr lang="ru-RU" sz="6000" b="1" dirty="0" smtClean="0"/>
          </a:p>
          <a:p>
            <a:pPr algn="ctr"/>
            <a:r>
              <a:rPr lang="ru-RU" sz="6000" b="1" dirty="0" smtClean="0"/>
              <a:t>(- </a:t>
            </a:r>
            <a:r>
              <a:rPr lang="ru-RU" sz="6000" b="1" dirty="0" smtClean="0"/>
              <a:t>7; 6).</a:t>
            </a:r>
          </a:p>
          <a:p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19047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164" y="1196752"/>
            <a:ext cx="829829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2</a:t>
            </a:r>
            <a:r>
              <a:rPr lang="ru-RU" sz="6000" b="1" dirty="0" smtClean="0"/>
              <a:t>) </a:t>
            </a:r>
            <a:r>
              <a:rPr lang="ru-RU" sz="6000" b="1" dirty="0" smtClean="0"/>
              <a:t>   (- </a:t>
            </a:r>
            <a:r>
              <a:rPr lang="ru-RU" sz="6000" b="1" dirty="0" smtClean="0"/>
              <a:t>4; 0), (8; 0), </a:t>
            </a:r>
            <a:endParaRPr lang="ru-RU" sz="6000" b="1" dirty="0" smtClean="0"/>
          </a:p>
          <a:p>
            <a:pPr algn="ctr"/>
            <a:r>
              <a:rPr lang="ru-RU" sz="6000" b="1" dirty="0" smtClean="0"/>
              <a:t>(</a:t>
            </a:r>
            <a:r>
              <a:rPr lang="ru-RU" sz="6000" b="1" dirty="0" smtClean="0"/>
              <a:t>5; – 3), (8; – 9), </a:t>
            </a:r>
            <a:endParaRPr lang="ru-RU" sz="6000" b="1" dirty="0" smtClean="0"/>
          </a:p>
          <a:p>
            <a:pPr algn="ctr"/>
            <a:r>
              <a:rPr lang="ru-RU" sz="6000" b="1" dirty="0" smtClean="0"/>
              <a:t>(- </a:t>
            </a:r>
            <a:r>
              <a:rPr lang="ru-RU" sz="6000" b="1" dirty="0" smtClean="0"/>
              <a:t>3; – 9), (0; – 3</a:t>
            </a:r>
            <a:r>
              <a:rPr lang="ru-RU" sz="6000" b="1" dirty="0" smtClean="0"/>
              <a:t>),</a:t>
            </a:r>
          </a:p>
          <a:p>
            <a:pPr algn="ctr"/>
            <a:r>
              <a:rPr lang="ru-RU" sz="6000" b="1" dirty="0" smtClean="0"/>
              <a:t> </a:t>
            </a:r>
            <a:r>
              <a:rPr lang="ru-RU" sz="6000" b="1" dirty="0" smtClean="0"/>
              <a:t>(- 4; 0).</a:t>
            </a:r>
          </a:p>
          <a:p>
            <a:endParaRPr 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14826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8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Тема8</Template>
  <TotalTime>124</TotalTime>
  <Words>455</Words>
  <Application>Microsoft Office PowerPoint</Application>
  <PresentationFormat>Экран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Arial</vt:lpstr>
      <vt:lpstr>Тема8</vt:lpstr>
      <vt:lpstr>Координатна площина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Координатна площина</dc:title>
  <dc:creator>User</dc:creator>
  <cp:lastModifiedBy>користувач</cp:lastModifiedBy>
  <cp:revision>12</cp:revision>
  <dcterms:created xsi:type="dcterms:W3CDTF">2017-04-24T18:21:42Z</dcterms:created>
  <dcterms:modified xsi:type="dcterms:W3CDTF">2017-04-25T06:09:13Z</dcterms:modified>
</cp:coreProperties>
</file>