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72" r:id="rId7"/>
    <p:sldId id="291" r:id="rId8"/>
    <p:sldId id="285" r:id="rId9"/>
    <p:sldId id="286" r:id="rId10"/>
    <p:sldId id="276" r:id="rId11"/>
    <p:sldId id="265" r:id="rId12"/>
    <p:sldId id="293" r:id="rId13"/>
    <p:sldId id="258" r:id="rId14"/>
    <p:sldId id="284" r:id="rId15"/>
    <p:sldId id="292" r:id="rId16"/>
    <p:sldId id="278" r:id="rId17"/>
    <p:sldId id="275" r:id="rId18"/>
    <p:sldId id="273" r:id="rId19"/>
    <p:sldId id="274" r:id="rId20"/>
    <p:sldId id="268" r:id="rId21"/>
    <p:sldId id="288" r:id="rId22"/>
    <p:sldId id="279" r:id="rId23"/>
    <p:sldId id="290" r:id="rId24"/>
    <p:sldId id="269" r:id="rId25"/>
    <p:sldId id="280" r:id="rId26"/>
    <p:sldId id="281" r:id="rId27"/>
    <p:sldId id="282" r:id="rId28"/>
    <p:sldId id="283" r:id="rId29"/>
    <p:sldId id="267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62"/>
    <a:srgbClr val="3900DA"/>
    <a:srgbClr val="78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4638" autoAdjust="0"/>
  </p:normalViewPr>
  <p:slideViewPr>
    <p:cSldViewPr>
      <p:cViewPr>
        <p:scale>
          <a:sx n="94" d="100"/>
          <a:sy n="94" d="100"/>
        </p:scale>
        <p:origin x="-147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4A2E-3642-4512-A3FF-428C1AB45F7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7170590" cy="11956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МУЛЬТИМЕД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ЙНА ПРЕЗЕНТАЦІЯ</a:t>
            </a:r>
          </a:p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 української літератури</a:t>
            </a:r>
          </a:p>
          <a:p>
            <a:pPr algn="r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Автор – Крижанівська Г. О.</a:t>
            </a: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28604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KОБЗАРІ  ТА  </a:t>
            </a:r>
            <a:r>
              <a:rPr lang="ru-RU" sz="32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ЛІРНИКИ ЯК НАРОДНІ СПІВЦІ-МУЗИКАНТИ НА </a:t>
            </a:r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553" y="5805264"/>
            <a:ext cx="5926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Наша дума, наша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пісня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вмре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не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загине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Тарас Шевченко</a:t>
            </a:r>
            <a:endParaRPr lang="uk-UA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0" y="3037525"/>
            <a:ext cx="3819288" cy="247571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503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Слава про них «не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вмре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поляже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0" name="Рисунок 9" descr="Іван Богун 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56868"/>
            <a:ext cx="1872208" cy="209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озак Голо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56868"/>
            <a:ext cx="2524944" cy="207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Самійло Кішка 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184660"/>
            <a:ext cx="17726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907704" y="960524"/>
            <a:ext cx="2220969" cy="2796118"/>
            <a:chOff x="1403648" y="692696"/>
            <a:chExt cx="2220969" cy="2796118"/>
          </a:xfrm>
        </p:grpSpPr>
        <p:pic>
          <p:nvPicPr>
            <p:cNvPr id="18" name="Рисунок 17" descr="Deregus_M_Marusya_Boguslavk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48" y="692696"/>
              <a:ext cx="2220969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403648" y="2780928"/>
              <a:ext cx="216024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Маруся </a:t>
              </a:r>
              <a:r>
                <a:rPr lang="uk-UA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богуславка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331640" y="6073092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Богун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55976" y="1104540"/>
            <a:ext cx="2520280" cy="2724110"/>
            <a:chOff x="4067944" y="908720"/>
            <a:chExt cx="2520280" cy="2724110"/>
          </a:xfrm>
        </p:grpSpPr>
        <p:pic>
          <p:nvPicPr>
            <p:cNvPr id="17" name="Рисунок 16" descr="Хмельницький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9992" y="908720"/>
              <a:ext cx="1705527" cy="2140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067944" y="2924944"/>
              <a:ext cx="252028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Богдан </a:t>
              </a:r>
              <a:r>
                <a:rPr lang="ru-RU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хмельницький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211960" y="6145100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Голота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4488916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Самійло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Кішка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755576" y="260648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 дослідження дум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1684р.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“Козак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Голота”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перший запис думи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1805р. –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Ломиківській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записав 13 дум від невідомого кобзаря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1819р. – М.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Цертелєв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видав у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етербурзі “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Опыт собрания старинных малороссийских песен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 – перша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листовка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публікацій цього жанру</a:t>
            </a: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1897р. – Б. Грінченко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“Думи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кобзарські”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052234" y="260648"/>
            <a:ext cx="809176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Єгор </a:t>
            </a:r>
            <a:r>
              <a:rPr lang="uk-UA" sz="32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мовчан</a:t>
            </a:r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 </a:t>
            </a:r>
            <a:r>
              <a:rPr lang="ru-RU" sz="20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червня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1898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с. Велика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Писарівка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тепер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смт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Сумської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області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—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22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листопада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1968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Київ</a:t>
            </a:r>
            <a:r>
              <a:rPr lang="ru-RU" sz="2000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</a:t>
            </a: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Дума «про трьох братів самарських»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19" y="1844824"/>
            <a:ext cx="2565795" cy="38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43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188640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</a:t>
            </a:r>
            <a:r>
              <a:rPr lang="uk-UA" sz="40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ослідники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жанру</a:t>
            </a:r>
            <a:endParaRPr lang="ru-RU" sz="4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5877272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Максимович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780928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Ф.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Колесса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140968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Потебня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" name="Рисунок 21" descr="442px-Poteb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1432239" cy="1944216"/>
          </a:xfrm>
          <a:prstGeom prst="rect">
            <a:avLst/>
          </a:prstGeom>
        </p:spPr>
      </p:pic>
      <p:pic>
        <p:nvPicPr>
          <p:cNvPr id="23" name="Рисунок 22" descr="493px-Mikhail_Alexandrovich_Maximovich_1882_Mukarovs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05064"/>
            <a:ext cx="1600165" cy="1944216"/>
          </a:xfrm>
          <a:prstGeom prst="rect">
            <a:avLst/>
          </a:prstGeom>
        </p:spPr>
      </p:pic>
      <p:pic>
        <p:nvPicPr>
          <p:cNvPr id="24" name="Рисунок 23" descr="Koless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980728"/>
            <a:ext cx="1386857" cy="1888654"/>
          </a:xfrm>
          <a:prstGeom prst="rect">
            <a:avLst/>
          </a:prstGeom>
        </p:spPr>
      </p:pic>
      <p:pic>
        <p:nvPicPr>
          <p:cNvPr id="25" name="Рисунок 24" descr="Lysenko-u-fotel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645024"/>
            <a:ext cx="1395260" cy="194421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300192" y="3212976"/>
            <a:ext cx="2436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леся</a:t>
            </a:r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українка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5661248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</a:t>
            </a:r>
            <a:r>
              <a:rPr lang="uk-UA" sz="2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лисенко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8" name="Рисунок 27" descr=".phot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1196752"/>
            <a:ext cx="1367486" cy="1912567"/>
          </a:xfrm>
          <a:prstGeom prst="rect">
            <a:avLst/>
          </a:prstGeom>
        </p:spPr>
      </p:pic>
      <p:pic>
        <p:nvPicPr>
          <p:cNvPr id="29" name="Рисунок 28" descr="IvanFranko18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4077072"/>
            <a:ext cx="1296144" cy="194421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516216" y="6093296"/>
            <a:ext cx="20882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І. франко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4877" y="4720407"/>
            <a:ext cx="809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«дружина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вірная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чи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подорожняя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72" y="161125"/>
            <a:ext cx="3384376" cy="45734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2632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2234" y="2564904"/>
            <a:ext cx="80917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їхав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дунай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59931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-99392"/>
            <a:ext cx="81003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Типи кобзарів та лірників</a:t>
            </a:r>
            <a:endParaRPr lang="ru-RU" sz="8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8002"/>
            <a:ext cx="1703668" cy="267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78002"/>
            <a:ext cx="2376264" cy="2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19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Нагадують людям про бога та благодать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277380" y="925116"/>
            <a:ext cx="7632848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Бандурка, чи Милий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“гайдамацький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бандурист”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Грицько Кобзар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Семен Палій (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етро І вислав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ого до Сибіру)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Любисток та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іжевич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Прокоп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Скряга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Василь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Варченко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Архип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иконенко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Іван Стрічка</a:t>
            </a:r>
          </a:p>
        </p:txBody>
      </p:sp>
      <p:pic>
        <p:nvPicPr>
          <p:cNvPr id="12" name="Рисунок 11" descr="ETNO_COB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2430888" cy="328498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Колишні козаки</a:t>
            </a:r>
            <a:endParaRPr lang="ru-RU" sz="40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Старі козаки</a:t>
            </a:r>
            <a:endParaRPr lang="ru-RU" sz="40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Жили з козаками на Січі, піднімали бойовий дух молодих воїнів</a:t>
            </a: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Мандрували, виконували твори про найновіші події</a:t>
            </a:r>
          </a:p>
          <a:p>
            <a:pPr marL="173038" indent="-173038">
              <a:buNone/>
            </a:pP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Відомі 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547664" y="3573016"/>
            <a:ext cx="2160241" cy="54127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Остап Вересай </a:t>
            </a:r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article-1202003-05D4BC31000005DC-889_233x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836712"/>
            <a:ext cx="1512168" cy="27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427984" y="980728"/>
            <a:ext cx="2160240" cy="2808312"/>
            <a:chOff x="2411760" y="980728"/>
            <a:chExt cx="1944216" cy="2448272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2411760" y="2852936"/>
              <a:ext cx="194421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Андрій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Шут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5" name="Рисунок 14" descr="андрій шут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980728"/>
              <a:ext cx="1693628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654959" y="3865192"/>
            <a:ext cx="2232248" cy="2592288"/>
            <a:chOff x="5580112" y="908720"/>
            <a:chExt cx="2232248" cy="2592288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5580112" y="2996952"/>
              <a:ext cx="223224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Іван Кучеренко</a:t>
              </a:r>
            </a:p>
          </p:txBody>
        </p:sp>
        <p:pic>
          <p:nvPicPr>
            <p:cNvPr id="16" name="Рисунок 15" descr="Іван Кучеренко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60" y="908720"/>
              <a:ext cx="1440160" cy="2223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051720" y="4121696"/>
            <a:ext cx="3744416" cy="2736304"/>
            <a:chOff x="5364088" y="3933056"/>
            <a:chExt cx="3413760" cy="2592288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5436096" y="6021288"/>
              <a:ext cx="324036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 Кравченко і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Дремченко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Kobzars_Kravchenko_Dremchenk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088" y="3933056"/>
              <a:ext cx="3413760" cy="22128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"/>
          <p:cNvGrpSpPr/>
          <p:nvPr/>
        </p:nvGrpSpPr>
        <p:grpSpPr>
          <a:xfrm>
            <a:off x="6726967" y="1070282"/>
            <a:ext cx="2160240" cy="2707417"/>
            <a:chOff x="6726967" y="904444"/>
            <a:chExt cx="2160240" cy="270741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164" y="904444"/>
              <a:ext cx="1469827" cy="1944216"/>
            </a:xfrm>
            <a:prstGeom prst="rect">
              <a:avLst/>
            </a:prstGeom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6726967" y="2951082"/>
              <a:ext cx="2160240" cy="660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</a:t>
              </a:r>
              <a:r>
                <a:rPr lang="ru-RU" sz="2400" noProof="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Э</a:t>
              </a:r>
              <a:r>
                <a:rPr lang="ru-RU" sz="240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гор Мовчан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87624" y="5445224"/>
            <a:ext cx="7956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голосіння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212976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Героїчні ліро-епічні </a:t>
            </a:r>
          </a:p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похоронні пісні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499992" y="4293096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88640"/>
            <a:ext cx="810039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ЖАНР ЕПІЧНОГО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ПОЕТИЧНОГО ТВОРУ,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еПІЧНОЇ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ПІСНІ ГЕРОЇЧНОГО ПЛАНУ – ВИНИКЛИ У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хv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СТ.</a:t>
            </a:r>
            <a:endParaRPr lang="ru-RU" sz="28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4427984" y="2204864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кобзарство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 братства</a:t>
            </a:r>
            <a:endParaRPr lang="ru-RU" sz="24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Ватажки й отамани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Соцькі й десяцькі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Судді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Скарбники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Територіальний принцип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Церква – місце зборів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Майстри й учні (навчання від 3 до 5 років)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Таємна мова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 танець (дідівський)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скакомка”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“визвілка”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дозвіл самостійного кобзарювання</a:t>
            </a:r>
          </a:p>
          <a:p>
            <a:pPr marL="173038" indent="-173038"/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800px-Banduryst_Dany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1124744"/>
            <a:ext cx="39512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Cambria" pitchFamily="18" charset="0"/>
                <a:ea typeface="Verdana" pitchFamily="34" charset="0"/>
                <a:cs typeface="Times New Roman" pitchFamily="18" charset="0"/>
              </a:rPr>
              <a:t>ПРАВИЛА ТОВАРИСТВА:</a:t>
            </a:r>
            <a:endParaRPr lang="ru-RU" sz="2300" dirty="0">
              <a:solidFill>
                <a:schemeClr val="accent1"/>
              </a:solidFill>
              <a:latin typeface="Cambria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1) основа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(гурту) –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 в одному з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міст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громадське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урядування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членом братства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може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бути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лише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особа,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котра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якісь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фізичні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недоліки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або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каліцтва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набула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професійних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навичок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уміння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грати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лірі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кількох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пісень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), 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також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вивчила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братства (“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Лебійську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”);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кожен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член братства (гурту)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зветься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товаришем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6)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вступі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-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членські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внески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7) братство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вибирає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певний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ритуал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прийому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свого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гурту;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8) братство не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втручається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особисте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життя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братчиків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16632"/>
            <a:ext cx="8100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Кобзарські братства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89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Роль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у духовному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суспільно-політичному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житті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України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1288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коліївщина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110203" cy="3082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6" y="1395569"/>
            <a:ext cx="37210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0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41764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ВЗИМКУ 1934 – 1935 РР. </a:t>
            </a:r>
          </a:p>
          <a:p>
            <a:pPr marL="173038" indent="-457200" algn="r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РОЗСТРІЛЯЛИ </a:t>
            </a:r>
            <a:r>
              <a:rPr lang="uk-UA" sz="44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239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КОБЗАРІВ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ЗА ХАРКОВОМ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БІЛЯ ХОЛОДНОЇ ГОРИ</a:t>
            </a:r>
            <a:endParaRPr lang="uk-UA" sz="2800" b="1" dirty="0" smtClean="0">
              <a:solidFill>
                <a:schemeClr val="accent1"/>
              </a:solidFill>
              <a:effectLst/>
              <a:latin typeface="Constantia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image001(16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988840"/>
            <a:ext cx="33718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1268760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скорботою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близькі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всім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сповнені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великого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вселюдського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змісту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Ральстон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Англія</a:t>
            </a:r>
            <a:r>
              <a:rPr lang="ru-RU" sz="4000" b="1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  <a:endParaRPr lang="ru-RU" sz="6600" b="1" i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729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332656"/>
            <a:ext cx="810039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давніх-давен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славилася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земля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своїми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співцями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-бандуристами.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їхній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музиці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відбита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минуле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а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піснях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втілені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мрії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про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щастя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Тодоров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Болгарія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191693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створена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найбагатша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поезія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Педросо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Португалія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1951540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Музичний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талант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 добре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усьому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світі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Акіра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Хасімото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Японія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094184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9" name="Рисунок 8" descr="verstka1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0648"/>
            <a:ext cx="4176464" cy="5996209"/>
          </a:xfrm>
          <a:prstGeom prst="rect">
            <a:avLst/>
          </a:prstGeom>
        </p:spPr>
      </p:pic>
      <p:pic>
        <p:nvPicPr>
          <p:cNvPr id="10" name="Рисунок 9" descr="800px-Banduryst_Dany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32656"/>
            <a:ext cx="3321245" cy="2088232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5148064" y="2564904"/>
            <a:ext cx="3744416" cy="39604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1989р. у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Стрітівці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Республіканську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школу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Структура дум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403648" y="2276872"/>
            <a:ext cx="5616624" cy="40598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Поетичний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заспів</a:t>
            </a:r>
            <a:endParaRPr lang="ru-RU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(«заплачка»)</a:t>
            </a:r>
            <a:endParaRPr lang="ru-RU" sz="36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Власне дума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(елементи композиції,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ліричні відступи)</a:t>
            </a:r>
            <a:endParaRPr lang="ru-RU" sz="36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Кінцівка (</a:t>
            </a:r>
            <a:r>
              <a:rPr lang="uk-UA" sz="36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славословіє</a:t>
            </a: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uk-UA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</a:t>
            </a:r>
            <a:endParaRPr lang="ru-RU" sz="40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>
              <a:buNone/>
            </a:pPr>
            <a:endParaRPr lang="ru-RU" sz="25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9" name="Рисунок 18" descr="ms1753-john-climacus-lad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340768"/>
            <a:ext cx="265747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59632" y="260648"/>
            <a:ext cx="7884368" cy="61162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</a:t>
            </a:r>
            <a:r>
              <a:rPr lang="uk-UA" sz="2800" i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ина</a:t>
            </a: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творить дивну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казку,</a:t>
            </a:r>
          </a:p>
          <a:p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Як струн торкається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</a:t>
            </a: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душею.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Дарує ніжність, смуток,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ласку,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Іскринки сіє над землею.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 справжнє диво,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Стирає пил з сердець вогненних.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 очі дивиться правдиво,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Веде до звершень незбагненних.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творить!</a:t>
            </a:r>
            <a:endParaRPr lang="uk-UA" sz="2800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r">
              <a:lnSpc>
                <a:spcPct val="114000"/>
              </a:lnSpc>
            </a:pPr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Віктор </a:t>
            </a:r>
            <a:r>
              <a:rPr lang="uk-UA" sz="28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пашник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8" name="Рисунок 7" descr="pashn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88640"/>
            <a:ext cx="1778893" cy="245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1926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тка</a:t>
            </a: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55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обудова</a:t>
            </a:r>
            <a:r>
              <a:rPr kumimoji="0" lang="ru-RU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сюжету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Астрофічний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вірш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Оповідний характер</a:t>
            </a:r>
            <a:r>
              <a:rPr kumimoji="0" lang="uk-UA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опису подій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Хронологічна послідовність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Авторські відступи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Пейзажні замальовки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Сильний ліризм</a:t>
            </a:r>
            <a:endParaRPr lang="ru-RU" sz="255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Проникнення у внутрішній світ героя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Оспівування почуттів, переживань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Драматизм викладу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Неповторний стиль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7" name="Рисунок 16" descr="5396158eb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751" y="1081880"/>
            <a:ext cx="2395729" cy="32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ПОЕТИКА ЖАНРУ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9" name="Рисунок 8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331640" y="1844824"/>
            <a:ext cx="7812360" cy="4608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600325" indent="261938"/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Декламація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урочисто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>
              <a:buNone/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піднесеному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стилі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Речитативний стиль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Музичний супровід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 </a:t>
            </a:r>
          </a:p>
          <a:p>
            <a:pPr marL="2600325" indent="261938">
              <a:buNone/>
            </a:pP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кобзі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Струнка і стала композиція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Риторичні запитання, оклики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Анафора 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748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Манера виконання дум 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915db3e12c450a6129f7f8d45074a7e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132856"/>
            <a:ext cx="2331343" cy="228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Сучасна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Класифікація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татарських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загарбників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неволю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XIV - XV c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т. – рання козацька доба)</a:t>
            </a:r>
            <a:endParaRPr lang="ru-RU" sz="28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національного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поневолення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 –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поч.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ст. доба Хмельниччини; гетьманщини)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Соціально-побутові думи (кін. 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період Руїни, політичного занепаду)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12452"/>
            <a:ext cx="77793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прадавньої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кобзи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Вчуваються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них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гудіння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вітру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дикому степу,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грубо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бавиться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ковилою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ніжний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шепіт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придніпровських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наддеснянських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надпсільських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трав...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доносить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кривавої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брязкіт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шабель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плаче разом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землянами-невольниками в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Кафі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далекій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бусурманській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Туреччині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ось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могутні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акорди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– то не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інше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як клич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славних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козаків-запорожців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переможній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Звідки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ж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взялися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неповторні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мінори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мажори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uk-UA" sz="29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20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61" y="3404323"/>
            <a:ext cx="1696458" cy="2375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0" y="1698547"/>
            <a:ext cx="1696458" cy="2375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89178"/>
            <a:ext cx="1696458" cy="2375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98547"/>
            <a:ext cx="1696458" cy="23750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9009" y="6167581"/>
            <a:ext cx="7956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франко «</a:t>
            </a:r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захар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беркут»</a:t>
            </a:r>
            <a:endParaRPr lang="ru-RU" sz="2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23845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447782"/>
            <a:ext cx="5006945" cy="4005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340768"/>
            <a:ext cx="4405481" cy="32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03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895</Words>
  <Application>Microsoft Office PowerPoint</Application>
  <PresentationFormat>Экран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133</cp:revision>
  <dcterms:created xsi:type="dcterms:W3CDTF">2011-01-16T08:22:35Z</dcterms:created>
  <dcterms:modified xsi:type="dcterms:W3CDTF">2022-05-25T04:41:52Z</dcterms:modified>
</cp:coreProperties>
</file>