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6" r:id="rId9"/>
    <p:sldId id="267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61" autoAdjust="0"/>
  </p:normalViewPr>
  <p:slideViewPr>
    <p:cSldViewPr>
      <p:cViewPr>
        <p:scale>
          <a:sx n="94" d="100"/>
          <a:sy n="94" d="100"/>
        </p:scale>
        <p:origin x="-128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B32032-D573-405C-BACA-8F89FE7E7D4A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AE71E-6BD8-4DBA-9B75-A58D55DAA4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249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Камерний зал</a:t>
            </a:r>
          </a:p>
          <a:p>
            <a:r>
              <a:rPr lang="uk-UA" dirty="0" smtClean="0"/>
              <a:t>Урок узагальнення знань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AE71E-6BD8-4DBA-9B75-A58D55DAA4F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Сьогодні ми відвідаємо концертний зал, щоб послухати камерно-вокальну музику.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AE71E-6BD8-4DBA-9B75-A58D55DAA4F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Слухання музики</a:t>
            </a:r>
          </a:p>
          <a:p>
            <a:endParaRPr lang="uk-UA" dirty="0" smtClean="0"/>
          </a:p>
          <a:p>
            <a:r>
              <a:rPr lang="uk-UA" dirty="0" smtClean="0"/>
              <a:t>Романс у виконанні О. Пономарьова</a:t>
            </a:r>
          </a:p>
          <a:p>
            <a:endParaRPr lang="uk-UA" dirty="0" smtClean="0"/>
          </a:p>
          <a:p>
            <a:r>
              <a:rPr lang="uk-UA" dirty="0" smtClean="0"/>
              <a:t>Український народний романс </a:t>
            </a:r>
            <a:r>
              <a:rPr lang="uk-UA" dirty="0" err="1" smtClean="0"/>
              <a:t>“Взяв</a:t>
            </a:r>
            <a:r>
              <a:rPr lang="uk-UA" dirty="0" smtClean="0"/>
              <a:t> би я </a:t>
            </a:r>
            <a:r>
              <a:rPr lang="uk-UA" dirty="0" err="1" smtClean="0"/>
              <a:t>бандуру”</a:t>
            </a:r>
            <a:r>
              <a:rPr lang="uk-UA" dirty="0" smtClean="0"/>
              <a:t> у виконанні О. </a:t>
            </a:r>
            <a:r>
              <a:rPr lang="uk-UA" dirty="0" err="1" smtClean="0"/>
              <a:t>Малініна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AE71E-6BD8-4DBA-9B75-A58D55DAA4F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Слухання музики</a:t>
            </a:r>
          </a:p>
          <a:p>
            <a:endParaRPr lang="uk-UA" dirty="0" smtClean="0"/>
          </a:p>
          <a:p>
            <a:r>
              <a:rPr lang="uk-UA" dirty="0" smtClean="0"/>
              <a:t>Перегляд відео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AE71E-6BD8-4DBA-9B75-A58D55DAA4F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Аналіз прослуханих творів</a:t>
            </a:r>
          </a:p>
          <a:p>
            <a:endParaRPr lang="uk-UA" dirty="0" smtClean="0"/>
          </a:p>
          <a:p>
            <a:pPr marL="228600" indent="-228600">
              <a:buAutoNum type="arabicPeriod"/>
            </a:pPr>
            <a:r>
              <a:rPr lang="uk-UA" dirty="0" smtClean="0"/>
              <a:t>Розкажи про свої враження від прослуханих творів.</a:t>
            </a:r>
          </a:p>
          <a:p>
            <a:pPr marL="228600" indent="-228600">
              <a:buAutoNum type="arabicPeriod"/>
            </a:pPr>
            <a:r>
              <a:rPr lang="uk-UA" dirty="0" smtClean="0"/>
              <a:t>До якого жанру належать ці твори? Назви імена виконавців.</a:t>
            </a:r>
          </a:p>
          <a:p>
            <a:pPr marL="228600" indent="-228600">
              <a:buAutoNum type="arabicPeriod"/>
            </a:pPr>
            <a:r>
              <a:rPr lang="uk-UA" dirty="0" smtClean="0"/>
              <a:t>Охарактеризуй засоби музичної виразності кожного твору.</a:t>
            </a:r>
          </a:p>
          <a:p>
            <a:pPr marL="228600" indent="-228600">
              <a:buAutoNum type="arabicPeriod"/>
            </a:pPr>
            <a:r>
              <a:rPr lang="uk-UA" dirty="0" smtClean="0"/>
              <a:t>Визнач характер мелодії кожного твору.</a:t>
            </a:r>
          </a:p>
          <a:p>
            <a:pPr marL="228600" indent="-228600">
              <a:buAutoNum type="arabicPeriod"/>
            </a:pPr>
            <a:r>
              <a:rPr lang="uk-UA" dirty="0" smtClean="0"/>
              <a:t>Який твір тобі сподобався найбільше? Чим саме?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AE71E-6BD8-4DBA-9B75-A58D55DAA4F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Виконання вивчених пісень</a:t>
            </a:r>
          </a:p>
          <a:p>
            <a:endParaRPr lang="uk-UA" dirty="0" smtClean="0"/>
          </a:p>
          <a:p>
            <a:r>
              <a:rPr lang="uk-UA" dirty="0" smtClean="0"/>
              <a:t>Муз. Г. </a:t>
            </a:r>
            <a:r>
              <a:rPr lang="uk-UA" dirty="0" err="1" smtClean="0"/>
              <a:t>Струве</a:t>
            </a:r>
            <a:r>
              <a:rPr lang="uk-UA" dirty="0" smtClean="0"/>
              <a:t>, сл. К. </a:t>
            </a:r>
            <a:r>
              <a:rPr lang="uk-UA" dirty="0" err="1" smtClean="0"/>
              <a:t>Ібряєва</a:t>
            </a:r>
            <a:r>
              <a:rPr lang="uk-UA" dirty="0" smtClean="0"/>
              <a:t>. </a:t>
            </a:r>
            <a:r>
              <a:rPr lang="uk-UA" dirty="0" err="1" smtClean="0"/>
              <a:t>“Шкільний</a:t>
            </a:r>
            <a:r>
              <a:rPr lang="uk-UA" dirty="0" smtClean="0"/>
              <a:t> </a:t>
            </a:r>
            <a:r>
              <a:rPr lang="uk-UA" dirty="0" err="1" smtClean="0"/>
              <a:t>корабель”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Українська народна пісня </a:t>
            </a:r>
            <a:r>
              <a:rPr lang="uk-UA" dirty="0" err="1" smtClean="0"/>
              <a:t>“Од</a:t>
            </a:r>
            <a:r>
              <a:rPr lang="uk-UA" dirty="0" smtClean="0"/>
              <a:t> Києва </a:t>
            </a:r>
            <a:r>
              <a:rPr lang="uk-UA" dirty="0" err="1" smtClean="0"/>
              <a:t>дл</a:t>
            </a:r>
            <a:r>
              <a:rPr lang="uk-UA" dirty="0" smtClean="0"/>
              <a:t> </a:t>
            </a:r>
            <a:r>
              <a:rPr lang="uk-UA" dirty="0" err="1" smtClean="0"/>
              <a:t>Лубен”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Муз. Д. Крижанівського, сл. Т. Шевченка. </a:t>
            </a:r>
            <a:r>
              <a:rPr lang="uk-UA" dirty="0" err="1" smtClean="0"/>
              <a:t>“Реве</a:t>
            </a:r>
            <a:r>
              <a:rPr lang="uk-UA" dirty="0" smtClean="0"/>
              <a:t> та стогне Дніпр </a:t>
            </a:r>
            <a:r>
              <a:rPr lang="uk-UA" dirty="0" err="1" smtClean="0"/>
              <a:t>широкий”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А. </a:t>
            </a:r>
            <a:r>
              <a:rPr lang="uk-UA" dirty="0" err="1" smtClean="0"/>
              <a:t>Житкевич</a:t>
            </a:r>
            <a:r>
              <a:rPr lang="uk-UA" dirty="0" smtClean="0"/>
              <a:t>. </a:t>
            </a:r>
            <a:r>
              <a:rPr lang="uk-UA" dirty="0" err="1" smtClean="0"/>
              <a:t>“Музика</a:t>
            </a:r>
            <a:r>
              <a:rPr lang="uk-UA" dirty="0" smtClean="0"/>
              <a:t> </a:t>
            </a:r>
            <a:r>
              <a:rPr lang="uk-UA" dirty="0" err="1" smtClean="0"/>
              <a:t>землі”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AE71E-6BD8-4DBA-9B75-A58D55DAA4F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Конкурс </a:t>
            </a:r>
            <a:r>
              <a:rPr lang="uk-UA" dirty="0" err="1" smtClean="0"/>
              <a:t>“Знавці</a:t>
            </a:r>
            <a:r>
              <a:rPr lang="uk-UA" dirty="0" smtClean="0"/>
              <a:t> музичного </a:t>
            </a:r>
            <a:r>
              <a:rPr lang="uk-UA" dirty="0" err="1" smtClean="0"/>
              <a:t>мистецтва”</a:t>
            </a:r>
            <a:endParaRPr lang="uk-UA" dirty="0" smtClean="0"/>
          </a:p>
          <a:p>
            <a:endParaRPr lang="uk-UA" dirty="0" smtClean="0"/>
          </a:p>
          <a:p>
            <a:pPr marL="228600" indent="-228600">
              <a:buAutoNum type="arabicPeriod"/>
            </a:pPr>
            <a:r>
              <a:rPr lang="uk-UA" dirty="0" smtClean="0"/>
              <a:t>Урочистий музичний твір на слова символічно-програмного змісту – це:</a:t>
            </a:r>
          </a:p>
          <a:p>
            <a:pPr marL="228600" indent="-228600">
              <a:buNone/>
            </a:pPr>
            <a:r>
              <a:rPr lang="uk-UA" dirty="0" smtClean="0"/>
              <a:t>А) романс;</a:t>
            </a:r>
          </a:p>
          <a:p>
            <a:pPr marL="228600" indent="-228600">
              <a:buNone/>
            </a:pPr>
            <a:r>
              <a:rPr lang="uk-UA" dirty="0" smtClean="0"/>
              <a:t>Б) пісня;</a:t>
            </a:r>
          </a:p>
          <a:p>
            <a:pPr marL="228600" indent="-228600">
              <a:buNone/>
            </a:pPr>
            <a:r>
              <a:rPr lang="uk-UA" dirty="0" smtClean="0"/>
              <a:t>В) куплет.</a:t>
            </a:r>
          </a:p>
          <a:p>
            <a:pPr marL="228600" indent="-228600">
              <a:buNone/>
            </a:pPr>
            <a:endParaRPr lang="uk-UA" dirty="0" smtClean="0"/>
          </a:p>
          <a:p>
            <a:pPr marL="228600" indent="-228600">
              <a:buNone/>
            </a:pPr>
            <a:r>
              <a:rPr lang="uk-UA" dirty="0" smtClean="0"/>
              <a:t>2. Рефрен у пісні – це:</a:t>
            </a:r>
          </a:p>
          <a:p>
            <a:pPr marL="228600" indent="-228600">
              <a:buNone/>
            </a:pPr>
            <a:r>
              <a:rPr lang="uk-UA" dirty="0" smtClean="0"/>
              <a:t>А) вступ;</a:t>
            </a:r>
          </a:p>
          <a:p>
            <a:pPr marL="228600" indent="-228600">
              <a:buNone/>
            </a:pPr>
            <a:r>
              <a:rPr lang="uk-UA" dirty="0" smtClean="0"/>
              <a:t>Б) приспів;</a:t>
            </a:r>
          </a:p>
          <a:p>
            <a:pPr marL="228600" indent="-228600">
              <a:buNone/>
            </a:pPr>
            <a:r>
              <a:rPr lang="uk-UA" dirty="0" smtClean="0"/>
              <a:t>В) куплет.</a:t>
            </a:r>
          </a:p>
          <a:p>
            <a:pPr marL="228600" indent="-228600">
              <a:buNone/>
            </a:pPr>
            <a:endParaRPr lang="uk-UA" dirty="0" smtClean="0"/>
          </a:p>
          <a:p>
            <a:pPr marL="228600" indent="-228600">
              <a:buNone/>
            </a:pPr>
            <a:r>
              <a:rPr lang="uk-UA" dirty="0" smtClean="0"/>
              <a:t>3. Веснянки, щедрівки, гаївки, колядки відносяться до пісень:</a:t>
            </a:r>
          </a:p>
          <a:p>
            <a:pPr marL="228600" indent="-228600">
              <a:buNone/>
            </a:pPr>
            <a:r>
              <a:rPr lang="uk-UA" dirty="0" smtClean="0"/>
              <a:t>А) календарно-обрядових;</a:t>
            </a:r>
          </a:p>
          <a:p>
            <a:pPr marL="228600" indent="-228600">
              <a:buNone/>
            </a:pPr>
            <a:r>
              <a:rPr lang="uk-UA" dirty="0" smtClean="0"/>
              <a:t>Б) </a:t>
            </a:r>
            <a:r>
              <a:rPr lang="uk-UA" dirty="0" err="1" smtClean="0"/>
              <a:t>родинно-обрядрвих</a:t>
            </a:r>
            <a:r>
              <a:rPr lang="uk-UA" dirty="0" smtClean="0"/>
              <a:t>;</a:t>
            </a:r>
          </a:p>
          <a:p>
            <a:pPr marL="228600" indent="-228600">
              <a:buNone/>
            </a:pPr>
            <a:r>
              <a:rPr lang="uk-UA" dirty="0" smtClean="0"/>
              <a:t>В) ліричних.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AE71E-6BD8-4DBA-9B75-A58D55DAA4F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4. Широко і звучно під супровід народних інструментів або а капела виконують пісні в манері:</a:t>
            </a:r>
          </a:p>
          <a:p>
            <a:r>
              <a:rPr lang="uk-UA" dirty="0" smtClean="0"/>
              <a:t>А) народній;</a:t>
            </a:r>
          </a:p>
          <a:p>
            <a:r>
              <a:rPr lang="uk-UA" dirty="0" smtClean="0"/>
              <a:t>Б) академічній;</a:t>
            </a:r>
          </a:p>
          <a:p>
            <a:r>
              <a:rPr lang="uk-UA" dirty="0" smtClean="0"/>
              <a:t>В) естрадній.</a:t>
            </a:r>
          </a:p>
          <a:p>
            <a:endParaRPr lang="uk-UA" dirty="0" smtClean="0"/>
          </a:p>
          <a:p>
            <a:r>
              <a:rPr lang="uk-UA" dirty="0" smtClean="0"/>
              <a:t>5. Вокальний цикл </a:t>
            </a:r>
            <a:r>
              <a:rPr lang="uk-UA" dirty="0" err="1" smtClean="0"/>
              <a:t>“Прекрасна</a:t>
            </a:r>
            <a:r>
              <a:rPr lang="uk-UA" baseline="0" dirty="0" smtClean="0"/>
              <a:t> </a:t>
            </a:r>
            <a:r>
              <a:rPr lang="uk-UA" baseline="0" dirty="0" err="1" smtClean="0"/>
              <a:t>мельниківна</a:t>
            </a:r>
            <a:r>
              <a:rPr lang="uk-UA" dirty="0" err="1" smtClean="0"/>
              <a:t>”</a:t>
            </a:r>
            <a:r>
              <a:rPr lang="uk-UA" dirty="0" smtClean="0"/>
              <a:t> написав композитор:</a:t>
            </a:r>
          </a:p>
          <a:p>
            <a:r>
              <a:rPr lang="uk-UA" dirty="0" smtClean="0"/>
              <a:t>А) М. Лисенко;</a:t>
            </a:r>
          </a:p>
          <a:p>
            <a:r>
              <a:rPr lang="uk-UA" dirty="0" smtClean="0"/>
              <a:t>Б) Ф. Шуберт;</a:t>
            </a:r>
          </a:p>
          <a:p>
            <a:r>
              <a:rPr lang="uk-UA" dirty="0" smtClean="0"/>
              <a:t>В) В. А. Моцарт.</a:t>
            </a:r>
          </a:p>
          <a:p>
            <a:endParaRPr lang="uk-UA" dirty="0" smtClean="0"/>
          </a:p>
          <a:p>
            <a:r>
              <a:rPr lang="uk-UA" dirty="0" smtClean="0"/>
              <a:t>6. Одним із перших оперних співаків зафіксував свій репертуар на грамофонних платівках:</a:t>
            </a:r>
          </a:p>
          <a:p>
            <a:r>
              <a:rPr lang="uk-UA" dirty="0" smtClean="0"/>
              <a:t>А) Л. </a:t>
            </a:r>
            <a:r>
              <a:rPr lang="uk-UA" dirty="0" err="1" smtClean="0"/>
              <a:t>Паваротті</a:t>
            </a:r>
            <a:r>
              <a:rPr lang="uk-UA" dirty="0" smtClean="0"/>
              <a:t>;</a:t>
            </a:r>
          </a:p>
          <a:p>
            <a:r>
              <a:rPr lang="uk-UA" dirty="0" smtClean="0"/>
              <a:t>Б) Е. </a:t>
            </a:r>
            <a:r>
              <a:rPr lang="uk-UA" dirty="0" err="1" smtClean="0"/>
              <a:t>Карузо</a:t>
            </a:r>
            <a:r>
              <a:rPr lang="uk-UA" dirty="0" smtClean="0"/>
              <a:t>;</a:t>
            </a:r>
          </a:p>
          <a:p>
            <a:r>
              <a:rPr lang="uk-UA" dirty="0" smtClean="0"/>
              <a:t>В) Х. </a:t>
            </a:r>
            <a:r>
              <a:rPr lang="uk-UA" dirty="0" err="1" smtClean="0"/>
              <a:t>Каррерас</a:t>
            </a:r>
            <a:r>
              <a:rPr lang="uk-UA" dirty="0" smtClean="0"/>
              <a:t>.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AE71E-6BD8-4DBA-9B75-A58D55DAA4F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7. Жанр п</a:t>
            </a:r>
            <a:r>
              <a:rPr lang="uk-UA" dirty="0" smtClean="0">
                <a:latin typeface="Constantia"/>
              </a:rPr>
              <a:t>’єси притаманний таким видам мистецтва:</a:t>
            </a:r>
          </a:p>
          <a:p>
            <a:r>
              <a:rPr lang="uk-UA" dirty="0" smtClean="0">
                <a:latin typeface="Constantia"/>
              </a:rPr>
              <a:t>А) живопису, скульптурі, архітектурі;</a:t>
            </a:r>
          </a:p>
          <a:p>
            <a:r>
              <a:rPr lang="uk-UA" dirty="0" smtClean="0">
                <a:latin typeface="Constantia"/>
              </a:rPr>
              <a:t>Б) літературі, музиці,</a:t>
            </a:r>
            <a:r>
              <a:rPr lang="uk-UA" baseline="0" dirty="0" smtClean="0">
                <a:latin typeface="Constantia"/>
              </a:rPr>
              <a:t> театру;</a:t>
            </a:r>
          </a:p>
          <a:p>
            <a:r>
              <a:rPr lang="uk-UA" baseline="0" dirty="0" smtClean="0">
                <a:latin typeface="Constantia"/>
              </a:rPr>
              <a:t>В) театру, хореографії, цирку.</a:t>
            </a:r>
          </a:p>
          <a:p>
            <a:endParaRPr lang="uk-UA" baseline="0" dirty="0" smtClean="0">
              <a:latin typeface="Constantia"/>
            </a:endParaRPr>
          </a:p>
          <a:p>
            <a:r>
              <a:rPr lang="uk-UA" baseline="0" dirty="0" smtClean="0">
                <a:latin typeface="Constantia"/>
              </a:rPr>
              <a:t>8. Вокальний стиль бельканто пов’язаний з виникненням жанру:</a:t>
            </a:r>
          </a:p>
          <a:p>
            <a:r>
              <a:rPr lang="uk-UA" baseline="0" dirty="0" smtClean="0">
                <a:latin typeface="Constantia"/>
              </a:rPr>
              <a:t>А) пісні;</a:t>
            </a:r>
          </a:p>
          <a:p>
            <a:r>
              <a:rPr lang="uk-UA" baseline="0" dirty="0" smtClean="0">
                <a:latin typeface="Constantia"/>
              </a:rPr>
              <a:t>Б) симфонії;</a:t>
            </a:r>
          </a:p>
          <a:p>
            <a:r>
              <a:rPr lang="uk-UA" baseline="0" dirty="0" smtClean="0">
                <a:latin typeface="Constantia"/>
              </a:rPr>
              <a:t>В) опери.</a:t>
            </a:r>
          </a:p>
          <a:p>
            <a:endParaRPr lang="uk-UA" baseline="0" dirty="0" smtClean="0">
              <a:latin typeface="Constantia"/>
            </a:endParaRPr>
          </a:p>
          <a:p>
            <a:r>
              <a:rPr lang="uk-UA" baseline="0" dirty="0" smtClean="0">
                <a:latin typeface="Constantia"/>
              </a:rPr>
              <a:t>9. Контральто – це співацький голос:</a:t>
            </a:r>
          </a:p>
          <a:p>
            <a:r>
              <a:rPr lang="uk-UA" baseline="0" dirty="0" smtClean="0">
                <a:latin typeface="Constantia"/>
              </a:rPr>
              <a:t>А) низький чоловічий;</a:t>
            </a:r>
          </a:p>
          <a:p>
            <a:r>
              <a:rPr lang="uk-UA" baseline="0" dirty="0" smtClean="0">
                <a:latin typeface="Constantia"/>
              </a:rPr>
              <a:t>Б) високий жіночий;</a:t>
            </a:r>
          </a:p>
          <a:p>
            <a:r>
              <a:rPr lang="uk-UA" baseline="0" dirty="0" smtClean="0">
                <a:latin typeface="Constantia"/>
              </a:rPr>
              <a:t>В) низький жіночий.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AE71E-6BD8-4DBA-9B75-A58D55DAA4F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trips dir="l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&#1052;&#1091;&#1079;&#1080;&#1095;&#1085;&#1077;%20&#1084;&#1080;&#1089;&#1090;&#1077;&#1094;&#1090;&#1074;&#1086;\&#1052;&#1091;&#1079;.%20&#1084;&#1080;&#1089;&#1090;.%206%20&#1082;&#1083;&#1072;&#1089;%201%20&#1090;&#1077;&#1084;&#1072;\&#1059;&#1088;&#1086;&#1082;%20&#8470;%208\07-1%20muzyka%20zemli.mp3" TargetMode="External"/><Relationship Id="rId6" Type="http://schemas.openxmlformats.org/officeDocument/2006/relationships/image" Target="http://www.burgas.bg/uploads/thumbs/thumb_4b509229e281bbbe11a6071ad05cc604.jpg" TargetMode="External"/><Relationship Id="rId5" Type="http://schemas.openxmlformats.org/officeDocument/2006/relationships/image" Target="../media/image1.jpeg"/><Relationship Id="rId4" Type="http://schemas.openxmlformats.org/officeDocument/2006/relationships/hyperlink" Target="http://www.burgas.bg/uploads/4b509229e281bbbe11a6071ad05cc604.jp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burgas.bg/uploads/4b509229e281bbbe11a6071ad05cc604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http://www.burgas.bg/uploads/thumbs/thumb_4b509229e281bbbe11a6071ad05cc604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burgas.bg/uploads/4b509229e281bbbe11a6071ad05cc604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burgas.bg/uploads/thumbs/thumb_4b509229e281bbbe11a6071ad05cc604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http://www.burgas.bg/uploads/thumbs/thumb_4b509229e281bbbe11a6071ad05cc604.jpg" TargetMode="Externa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slideLayout" Target="../slideLayouts/slideLayout7.xml"/><Relationship Id="rId7" Type="http://schemas.openxmlformats.org/officeDocument/2006/relationships/image" Target="http://www.burgas.bg/uploads/thumbs/thumb_4b509229e281bbbe11a6071ad05cc604.jpg" TargetMode="External"/><Relationship Id="rId2" Type="http://schemas.openxmlformats.org/officeDocument/2006/relationships/audio" Target="file:///D:\&#1052;&#1091;&#1079;&#1080;&#1095;&#1085;&#1077;%20&#1084;&#1080;&#1089;&#1090;&#1077;&#1094;&#1090;&#1074;&#1086;\&#1052;&#1091;&#1079;.%20&#1084;&#1080;&#1089;&#1090;.%206%20&#1082;&#1083;&#1072;&#1089;%201%20&#1090;&#1077;&#1084;&#1072;\&#1059;&#1088;&#1086;&#1082;%20&#8470;%208\08-3%20Oleksandr%20Malinin%20-%20unp%20Vzyav%20by%20ya%20banduru.mp3" TargetMode="External"/><Relationship Id="rId1" Type="http://schemas.openxmlformats.org/officeDocument/2006/relationships/audio" Target="file:///D:\&#1052;&#1091;&#1079;&#1080;&#1095;&#1085;&#1077;%20&#1084;&#1080;&#1089;&#1090;&#1077;&#1094;&#1090;&#1074;&#1086;\&#1052;&#1091;&#1079;.%20&#1084;&#1080;&#1089;&#1090;.%206%20&#1082;&#1083;&#1072;&#1089;%201%20&#1090;&#1077;&#1084;&#1072;\&#1059;&#1088;&#1086;&#1082;%20&#8470;%208\08-4%20Oleksandr%20Ponomaryov%20-%20Romans.mp3" TargetMode="External"/><Relationship Id="rId6" Type="http://schemas.openxmlformats.org/officeDocument/2006/relationships/image" Target="../media/image1.jpeg"/><Relationship Id="rId5" Type="http://schemas.openxmlformats.org/officeDocument/2006/relationships/hyperlink" Target="http://www.burgas.bg/uploads/4b509229e281bbbe11a6071ad05cc604.jpg" TargetMode="External"/><Relationship Id="rId10" Type="http://schemas.openxmlformats.org/officeDocument/2006/relationships/image" Target="../media/image6.png"/><Relationship Id="rId4" Type="http://schemas.openxmlformats.org/officeDocument/2006/relationships/notesSlide" Target="../notesSlides/notesSlide3.xm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&#1052;&#1091;&#1079;&#1080;&#1095;&#1085;&#1077;%20&#1084;&#1080;&#1089;&#1090;&#1077;&#1094;&#1090;&#1074;&#1086;\&#1052;&#1091;&#1079;.%20&#1084;&#1080;&#1089;&#1090;.%206%20&#1082;&#1083;&#1072;&#1089;%201%20&#1090;&#1077;&#1084;&#1072;\&#1059;&#1088;&#1086;&#1082;%20&#8470;%208\&#1050;&#1083;&#1080;&#1087;%20-%20&#1050;&#1091;&#1096;&#1080;&#1085;&#1072;%20@%20&#1052;&#1080;&#1088;&#1079;&#1086;&#1103;&#1085;%20&#171;&#1063;&#1086;&#1088;&#1085;&#1110;&#1111;%20&#1073;&#1088;&#1086;&#1074;&#1080;,%20&#1082;&#1072;&#1088;&#1110;&#1111;%20&#1086;&#1095;&#1110;&#187;%20.mp4.mp4" TargetMode="External"/><Relationship Id="rId6" Type="http://schemas.openxmlformats.org/officeDocument/2006/relationships/image" Target="http://www.burgas.bg/uploads/thumbs/thumb_4b509229e281bbbe11a6071ad05cc604.jpg" TargetMode="External"/><Relationship Id="rId5" Type="http://schemas.openxmlformats.org/officeDocument/2006/relationships/image" Target="../media/image1.jpeg"/><Relationship Id="rId4" Type="http://schemas.openxmlformats.org/officeDocument/2006/relationships/hyperlink" Target="http://www.burgas.bg/uploads/4b509229e281bbbe11a6071ad05cc604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http://www.burgas.bg/uploads/thumbs/thumb_4b509229e281bbbe11a6071ad05cc604.jpg" TargetMode="Externa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audio" Target="file:///D:\&#1052;&#1091;&#1079;&#1080;&#1095;&#1085;&#1077;%20&#1084;&#1080;&#1089;&#1090;&#1077;&#1094;&#1090;&#1074;&#1086;\&#1052;&#1091;&#1079;.%20&#1084;&#1080;&#1089;&#1090;.%206%20&#1082;&#1083;&#1072;&#1089;%201%20&#1090;&#1077;&#1084;&#1072;\&#1059;&#1088;&#1086;&#1082;%20&#8470;%208\05-3%20reve%20ta%20stogne%20(minus).mp3" TargetMode="External"/><Relationship Id="rId7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audio" Target="file:///D:\&#1052;&#1091;&#1079;&#1080;&#1095;&#1085;&#1077;%20&#1084;&#1080;&#1089;&#1090;&#1077;&#1094;&#1090;&#1074;&#1086;\&#1052;&#1091;&#1079;.%20&#1084;&#1080;&#1089;&#1090;.%206%20&#1082;&#1083;&#1072;&#1089;%201%20&#1090;&#1077;&#1084;&#1072;\&#1059;&#1088;&#1086;&#1082;%20&#8470;%208\03-5%20od%20kyeva%20do%20luben%20(minus).mp3" TargetMode="External"/><Relationship Id="rId1" Type="http://schemas.openxmlformats.org/officeDocument/2006/relationships/audio" Target="file:///D:\&#1052;&#1091;&#1079;&#1080;&#1095;&#1085;&#1077;%20&#1084;&#1080;&#1089;&#1090;&#1077;&#1094;&#1090;&#1074;&#1086;\&#1052;&#1091;&#1079;.%20&#1084;&#1080;&#1089;&#1090;.%206%20&#1082;&#1083;&#1072;&#1089;%201%20&#1090;&#1077;&#1084;&#1072;\&#1059;&#1088;&#1086;&#1082;%20&#8470;%208\01-3%20shkilnyi%20korabel%20(minus).mp3" TargetMode="External"/><Relationship Id="rId6" Type="http://schemas.openxmlformats.org/officeDocument/2006/relationships/notesSlide" Target="../notesSlides/notesSlide6.xml"/><Relationship Id="rId11" Type="http://schemas.openxmlformats.org/officeDocument/2006/relationships/image" Target="../media/image8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6.png"/><Relationship Id="rId4" Type="http://schemas.openxmlformats.org/officeDocument/2006/relationships/audio" Target="file:///D:\&#1052;&#1091;&#1079;&#1080;&#1095;&#1085;&#1077;%20&#1084;&#1080;&#1089;&#1090;&#1077;&#1094;&#1090;&#1074;&#1086;\&#1052;&#1091;&#1079;.%20&#1084;&#1080;&#1089;&#1090;.%206%20&#1082;&#1083;&#1072;&#1089;%201%20&#1090;&#1077;&#1084;&#1072;\&#1059;&#1088;&#1086;&#1082;%20&#8470;%208\07-2%20muzyka%20zemli%20(minus).mp3" TargetMode="External"/><Relationship Id="rId9" Type="http://schemas.openxmlformats.org/officeDocument/2006/relationships/image" Target="http://www.burgas.bg/uploads/thumbs/thumb_4b509229e281bbbe11a6071ad05cc604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http://www.burgas.bg/uploads/thumbs/thumb_4b509229e281bbbe11a6071ad05cc604.jpg" TargetMode="Externa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http://www.burgas.bg/uploads/thumbs/thumb_4b509229e281bbbe11a6071ad05cc604.jpg" TargetMode="Externa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gas.bg/uploads/4b509229e281bbbe11a6071ad05cc604.jp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http://www.burgas.bg/uploads/thumbs/thumb_4b509229e281bbbe11a6071ad05cc604.jpg" TargetMode="Externa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ttp://www.burgas.bg/uploads/thumbs/thumb_4b509229e281bbbe11a6071ad05cc604.jpg">
            <a:hlinkClick r:id="rId4"/>
          </p:cNvPr>
          <p:cNvPicPr>
            <a:picLocks noChangeAspect="1" noChangeArrowheads="1"/>
          </p:cNvPicPr>
          <p:nvPr/>
        </p:nvPicPr>
        <p:blipFill>
          <a:blip r:embed="rId5" r:link="rId6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857224" y="857232"/>
            <a:ext cx="65008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5400" b="1" dirty="0" smtClean="0">
                <a:latin typeface="Times New Roman" pitchFamily="18" charset="0"/>
                <a:cs typeface="Times New Roman" pitchFamily="18" charset="0"/>
              </a:rPr>
              <a:t>Камерний зал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2143116"/>
            <a:ext cx="52149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07-1 muzyka zeml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/>
          <a:stretch>
            <a:fillRect/>
          </a:stretch>
        </p:blipFill>
        <p:spPr>
          <a:xfrm>
            <a:off x="928662" y="5500702"/>
            <a:ext cx="571504" cy="571504"/>
          </a:xfrm>
          <a:prstGeom prst="rect">
            <a:avLst/>
          </a:prstGeom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1838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burgas.bg/uploads/thumbs/thumb_4b509229e281bbbe11a6071ad05cc604.jpg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714480" y="714356"/>
            <a:ext cx="35925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Дякуємо за роботу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2" descr="703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8662" y="1643050"/>
            <a:ext cx="4706938" cy="470693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burgas.bg/uploads/thumbs/thumb_4b509229e281bbbe11a6071ad05cc604.jpg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571604" y="714356"/>
            <a:ext cx="47239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Використана література</a:t>
            </a:r>
            <a:endParaRPr lang="en-US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1785926"/>
            <a:ext cx="507209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   Кондратова Л. Г. Музичне мистецтво: підручник для 6 кл.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загальноосвітн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закл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./ - Тернопіль: Навчальна книга – Богдан, 2014.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   Фонохрестоматія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“Музичне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мистецтво 6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клас”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(до підручника</a:t>
            </a:r>
          </a:p>
          <a:p>
            <a:pPr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Л. Г.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Кондратової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/>
          </a:p>
        </p:txBody>
      </p:sp>
    </p:spTree>
  </p:cSld>
  <p:clrMapOvr>
    <a:masterClrMapping/>
  </p:clrMapOvr>
  <p:transition spd="slow"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burgas.bg/uploads/thumbs/thumb_4b509229e281bbbe11a6071ad05cc604.jpg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642910" y="714356"/>
            <a:ext cx="4714908" cy="164307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85723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Сьогодні ми відвідаємо концертний зал, щоб послухати камерно-вокальну музику.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9" descr="GirCu29a6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71802" y="2500306"/>
            <a:ext cx="5384814" cy="4038933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burgas.bg/uploads/thumbs/thumb_4b509229e281bbbe11a6071ad05cc604.jpg">
            <a:hlinkClick r:id="rId5"/>
          </p:cNvPr>
          <p:cNvPicPr>
            <a:picLocks noChangeAspect="1" noChangeArrowheads="1"/>
          </p:cNvPicPr>
          <p:nvPr/>
        </p:nvPicPr>
        <p:blipFill>
          <a:blip r:embed="rId6" r:link="rId7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928662" y="785794"/>
            <a:ext cx="34830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Слухання музики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2214554"/>
            <a:ext cx="377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Романс у виконанні О. Пономарьова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350043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Український народний романс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“Взяв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би я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бандуру”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у виконанні О.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Малініна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0" descr="8c2f5e31475e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786314" y="1285860"/>
            <a:ext cx="3922511" cy="4357718"/>
          </a:xfrm>
          <a:prstGeom prst="rect">
            <a:avLst/>
          </a:prstGeom>
          <a:noFill/>
        </p:spPr>
      </p:pic>
      <p:pic>
        <p:nvPicPr>
          <p:cNvPr id="9" name="08-4 Oleksandr Ponomaryov - Roman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9"/>
          <a:stretch>
            <a:fillRect/>
          </a:stretch>
        </p:blipFill>
        <p:spPr>
          <a:xfrm>
            <a:off x="642910" y="1643050"/>
            <a:ext cx="500066" cy="500066"/>
          </a:xfrm>
          <a:prstGeom prst="rect">
            <a:avLst/>
          </a:prstGeom>
        </p:spPr>
      </p:pic>
      <p:pic>
        <p:nvPicPr>
          <p:cNvPr id="10" name="08-3 Oleksandr Malinin - unp Vzyav by ya banduru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10"/>
          <a:stretch>
            <a:fillRect/>
          </a:stretch>
        </p:blipFill>
        <p:spPr>
          <a:xfrm>
            <a:off x="642910" y="2857496"/>
            <a:ext cx="500066" cy="500066"/>
          </a:xfrm>
          <a:prstGeom prst="rect">
            <a:avLst/>
          </a:prstGeom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0266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97956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burgas.bg/uploads/thumbs/thumb_4b509229e281bbbe11a6071ad05cc604.jpg">
            <a:hlinkClick r:id="rId4"/>
          </p:cNvPr>
          <p:cNvPicPr>
            <a:picLocks noChangeAspect="1" noChangeArrowheads="1"/>
          </p:cNvPicPr>
          <p:nvPr/>
        </p:nvPicPr>
        <p:blipFill>
          <a:blip r:embed="rId5" r:link="rId6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071538" y="571480"/>
            <a:ext cx="34830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Слухання музики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1214422"/>
            <a:ext cx="6727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Перегляд відео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Муз. Д.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Бонковського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, сл. К.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Думитрашка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“Чорнії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брови,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карії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очі”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Клип - Кушина @ Мирзоян «Чорнії брови, карії очі» .mp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3352800" y="2514600"/>
            <a:ext cx="2438400" cy="1828800"/>
          </a:xfrm>
          <a:prstGeom prst="rect">
            <a:avLst/>
          </a:prstGeom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burgas.bg/uploads/thumbs/thumb_4b509229e281bbbe11a6071ad05cc604.jpg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857224" y="571480"/>
            <a:ext cx="52038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Аналіз прослуханих творів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643050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buAutoNum type="arabicPeriod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Розкажи про свої враження від прослуханих творів.</a:t>
            </a:r>
          </a:p>
          <a:p>
            <a:pPr marL="228600" indent="-228600">
              <a:buAutoNum type="arabicPeriod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До якого жанру належать ці твори? Назви імена виконавців.</a:t>
            </a:r>
          </a:p>
          <a:p>
            <a:pPr marL="228600" indent="-228600">
              <a:buAutoNum type="arabicPeriod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Охарактеризуй засоби музичної виразності кожного твору.</a:t>
            </a:r>
          </a:p>
          <a:p>
            <a:pPr marL="228600" indent="-228600">
              <a:buAutoNum type="arabicPeriod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Визнач характер мелодії кожного твору.</a:t>
            </a:r>
          </a:p>
          <a:p>
            <a:pPr marL="228600" indent="-228600">
              <a:buAutoNum type="arabicPeriod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Який твір тобі сподобався найбільше? Чим саме?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burgas.bg/uploads/thumbs/thumb_4b509229e281bbbe11a6071ad05cc604.jpg">
            <a:hlinkClick r:id="rId7"/>
          </p:cNvPr>
          <p:cNvPicPr>
            <a:picLocks noChangeAspect="1" noChangeArrowheads="1"/>
          </p:cNvPicPr>
          <p:nvPr/>
        </p:nvPicPr>
        <p:blipFill>
          <a:blip r:embed="rId8" r:link="rId9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928662" y="642918"/>
            <a:ext cx="54104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Виконання вивчених пісень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07167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Муз. Г.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Струве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, сл. К.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Ібряєва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“Шкільний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корабель”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328612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Українська народна пісня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“Од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Києва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дл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Лубен”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44291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Муз. Д. Крижанівського, сл. Т. Шевченка.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“Реве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та стогне Дніпр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широкий”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034" y="5643578"/>
            <a:ext cx="3097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А.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Житкевич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“Музика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землі”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01-3 shkilnyi korabel (minus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0"/>
          <a:stretch>
            <a:fillRect/>
          </a:stretch>
        </p:blipFill>
        <p:spPr>
          <a:xfrm>
            <a:off x="857224" y="1357298"/>
            <a:ext cx="428628" cy="428628"/>
          </a:xfrm>
          <a:prstGeom prst="rect">
            <a:avLst/>
          </a:prstGeom>
        </p:spPr>
      </p:pic>
      <p:pic>
        <p:nvPicPr>
          <p:cNvPr id="13" name="03-5 od kyeva do luben (minus)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10"/>
          <a:stretch>
            <a:fillRect/>
          </a:stretch>
        </p:blipFill>
        <p:spPr>
          <a:xfrm>
            <a:off x="857224" y="2786058"/>
            <a:ext cx="357190" cy="357190"/>
          </a:xfrm>
          <a:prstGeom prst="rect">
            <a:avLst/>
          </a:prstGeom>
        </p:spPr>
      </p:pic>
      <p:pic>
        <p:nvPicPr>
          <p:cNvPr id="14" name="05-3 reve ta stogne (minus)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0"/>
          <a:stretch>
            <a:fillRect/>
          </a:stretch>
        </p:blipFill>
        <p:spPr>
          <a:xfrm>
            <a:off x="857224" y="3959228"/>
            <a:ext cx="428628" cy="428628"/>
          </a:xfrm>
          <a:prstGeom prst="rect">
            <a:avLst/>
          </a:prstGeom>
        </p:spPr>
      </p:pic>
      <p:pic>
        <p:nvPicPr>
          <p:cNvPr id="15" name="07-2 muzyka zemli (minus).mp3">
            <a:hlinkClick r:id="" action="ppaction://media"/>
          </p:cNvPr>
          <p:cNvPicPr>
            <a:picLocks noRot="1" noChangeAspect="1"/>
          </p:cNvPicPr>
          <p:nvPr>
            <a:audioFile r:link="rId4"/>
          </p:nvPr>
        </p:nvPicPr>
        <p:blipFill>
          <a:blip r:embed="rId11"/>
          <a:stretch>
            <a:fillRect/>
          </a:stretch>
        </p:blipFill>
        <p:spPr>
          <a:xfrm>
            <a:off x="857224" y="5143512"/>
            <a:ext cx="357190" cy="357190"/>
          </a:xfrm>
          <a:prstGeom prst="rect">
            <a:avLst/>
          </a:prstGeom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6546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98232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5718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71839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burgas.bg/uploads/thumbs/thumb_4b509229e281bbbe11a6071ad05cc604.jpg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кругленный прямоугольник 8"/>
          <p:cNvSpPr/>
          <p:nvPr/>
        </p:nvSpPr>
        <p:spPr>
          <a:xfrm>
            <a:off x="785786" y="4572008"/>
            <a:ext cx="4929222" cy="207170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500694" y="2714620"/>
            <a:ext cx="3286148" cy="164307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42910" y="1428736"/>
            <a:ext cx="4500594" cy="250033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500042"/>
            <a:ext cx="75909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Конкурс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“Знавці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музичного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мистецтва”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42873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buAutoNum type="arabicPeriod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Урочистий музичний твір на слова символічно-програмного змісту – це:</a:t>
            </a:r>
          </a:p>
          <a:p>
            <a:pPr marL="228600" indent="-228600"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А) романс;</a:t>
            </a:r>
          </a:p>
          <a:p>
            <a:pPr marL="228600" indent="-228600"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Б) пісня;</a:t>
            </a:r>
          </a:p>
          <a:p>
            <a:pPr marL="228600" indent="-228600"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В) куплет.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72132" y="2714620"/>
            <a:ext cx="33575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2. Рефрен у пісні – це:</a:t>
            </a:r>
          </a:p>
          <a:p>
            <a:pPr marL="228600" indent="-228600"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А) вступ;</a:t>
            </a:r>
          </a:p>
          <a:p>
            <a:pPr marL="228600" indent="-228600"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Б) приспів;</a:t>
            </a:r>
          </a:p>
          <a:p>
            <a:pPr marL="228600" indent="-228600"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В) куплет.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57224" y="4572008"/>
            <a:ext cx="550072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3. Веснянки, щедрівки, гаївки, колядки відносяться до пісень:</a:t>
            </a:r>
          </a:p>
          <a:p>
            <a:pPr marL="228600" indent="-228600"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А) календарно-обрядових;</a:t>
            </a:r>
          </a:p>
          <a:p>
            <a:pPr marL="228600" indent="-228600"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родинно-обрядрвих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28600" indent="-228600"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В) ліричних.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burgas.bg/uploads/thumbs/thumb_4b509229e281bbbe11a6071ad05cc604.jpg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кругленный прямоугольник 7"/>
          <p:cNvSpPr/>
          <p:nvPr/>
        </p:nvSpPr>
        <p:spPr>
          <a:xfrm>
            <a:off x="214282" y="3643314"/>
            <a:ext cx="3929090" cy="285752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58" y="357166"/>
            <a:ext cx="4786346" cy="285752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071934" y="2428868"/>
            <a:ext cx="4786346" cy="242889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428604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4. Широко і звучно під супровід народних інструментів або а капела виконують пісні в манері: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А) народній;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Б) академічній;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В) естрадній.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43372" y="2428868"/>
            <a:ext cx="47149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5. Вокальний цикл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“Прекрасна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мельниківна”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написав композитор: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А) М. Лисенко;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Б) Ф. Шуберт;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В) В. А. Моцарт.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3714752"/>
            <a:ext cx="407196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6. Одним із перших оперних співаків зафіксував свій репертуар на грамофонних платівках: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А) Л.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Паваротті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Б) Е.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Карузо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В) Х.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Каррерас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burgas.bg/uploads/thumbs/thumb_4b509229e281bbbe11a6071ad05cc604.jpg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/>
          <a:srcRect t="29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кругленный прямоугольник 7"/>
          <p:cNvSpPr/>
          <p:nvPr/>
        </p:nvSpPr>
        <p:spPr>
          <a:xfrm>
            <a:off x="285720" y="3929066"/>
            <a:ext cx="3429024" cy="235745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071934" y="3000372"/>
            <a:ext cx="4572032" cy="242889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34" y="357166"/>
            <a:ext cx="4357718" cy="257176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42860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7. Жанр п’єси притаманний таким видам мистецтва: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А) живопису, скульптурі, архітектурі;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Б) літературі, музиці, театру;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В) театру, хореографії, цирку.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43372" y="300037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8. Вокальний стиль бельканто пов’язаний з виникненням жанру: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А) пісні;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Б) симфонії;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В) опери.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4000504"/>
            <a:ext cx="38576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9. Контральто – це співацький голос: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А) низький чоловічий;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Б) високий жіночий;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В) низький жіночий.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847</Words>
  <Application>Microsoft Office PowerPoint</Application>
  <PresentationFormat>Экран (4:3)</PresentationFormat>
  <Paragraphs>142</Paragraphs>
  <Slides>11</Slides>
  <Notes>9</Notes>
  <HiddenSlides>0</HiddenSlides>
  <MMClips>8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ACER</cp:lastModifiedBy>
  <cp:revision>28</cp:revision>
  <dcterms:modified xsi:type="dcterms:W3CDTF">2021-11-02T05:49:29Z</dcterms:modified>
</cp:coreProperties>
</file>