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70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826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85269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591cee3642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591cee3642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14b743d1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14b743d1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14b743d1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14b743d1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14b743d1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14b743d1d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14b743d1d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14b743d1d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14b743d1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14b743d1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91cee36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91cee364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91cee364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91cee364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91cee3642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91cee3642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http://drive.google.com/file/d/1h07LftqCbuRBR2c226_2DYYLIhlDAIfA/vie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71500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262950" y="1608750"/>
            <a:ext cx="5463900" cy="96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b="1" dirty="0">
                <a:solidFill>
                  <a:srgbClr val="A61C00"/>
                </a:solidFill>
              </a:rPr>
              <a:t>Зимові </a:t>
            </a:r>
            <a:r>
              <a:rPr lang="ru" sz="4800" b="1" dirty="0" smtClean="0">
                <a:solidFill>
                  <a:srgbClr val="A61C00"/>
                </a:solidFill>
              </a:rPr>
              <a:t>мотиви</a:t>
            </a:r>
            <a:r>
              <a:rPr lang="ru" sz="4800" b="1" smtClean="0">
                <a:solidFill>
                  <a:srgbClr val="A61C00"/>
                </a:solidFill>
              </a:rPr>
              <a:t/>
            </a:r>
            <a:br>
              <a:rPr lang="ru" sz="4800" b="1" smtClean="0">
                <a:solidFill>
                  <a:srgbClr val="A61C00"/>
                </a:solidFill>
              </a:rPr>
            </a:br>
            <a:r>
              <a:rPr lang="ru" sz="4800" b="1" smtClean="0">
                <a:solidFill>
                  <a:srgbClr val="A61C00"/>
                </a:solidFill>
              </a:rPr>
              <a:t>Шкода із мамою прощатись.</a:t>
            </a:r>
            <a:endParaRPr sz="4800" b="1" dirty="0">
              <a:solidFill>
                <a:srgbClr val="A61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71500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7"/>
          <p:cNvSpPr txBox="1">
            <a:spLocks noGrp="1"/>
          </p:cNvSpPr>
          <p:nvPr>
            <p:ph type="title"/>
          </p:nvPr>
        </p:nvSpPr>
        <p:spPr>
          <a:xfrm>
            <a:off x="311700" y="16536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FF0000"/>
                </a:solidFill>
              </a:rPr>
              <a:t>ДЯКУЮ ЗА УВАГУ!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3016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 smtClean="0">
                <a:solidFill>
                  <a:srgbClr val="FF0000"/>
                </a:solidFill>
              </a:rPr>
              <a:t>Послухайте музику.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96875"/>
            <a:ext cx="8520600" cy="21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Заспіваймо: “Добрий день!”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Разом, дружно: “Добрий день!”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І хлоп’ята, і дівчата: “Добрий день,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 b="1">
                <a:solidFill>
                  <a:srgbClr val="000000"/>
                </a:solidFill>
              </a:rPr>
              <a:t>Добрий день, добрий день, день, день!”</a:t>
            </a: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768900" y="2934125"/>
            <a:ext cx="4031700" cy="184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b="1" dirty="0" smtClean="0">
                <a:solidFill>
                  <a:srgbClr val="000000"/>
                </a:solidFill>
              </a:rPr>
              <a:t>С. Прокофєв «Марш»</a:t>
            </a:r>
            <a:endParaRPr sz="3000" b="1" dirty="0">
              <a:solidFill>
                <a:srgbClr val="000000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6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b="1" dirty="0" smtClean="0">
                <a:solidFill>
                  <a:srgbClr val="FF0000"/>
                </a:solidFill>
              </a:rPr>
              <a:t>Який настрій створює у вас музика?</a:t>
            </a:r>
            <a:endParaRPr sz="4800" b="1" dirty="0">
              <a:solidFill>
                <a:srgbClr val="FF0000"/>
              </a:solidFill>
            </a:endParaRPr>
          </a:p>
        </p:txBody>
      </p:sp>
      <p:pic>
        <p:nvPicPr>
          <p:cNvPr id="70" name="Google Shape;70;p15" title="Чайковський Полька Дитячий альбом.mp3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l="218240" t="-129100" r="-218240" b="129099"/>
          <a:stretch/>
        </p:blipFill>
        <p:spPr>
          <a:xfrm>
            <a:off x="4343400" y="234315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 title="Чайковський Полька Дитячий альбом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43400" y="23431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76050" y="445025"/>
            <a:ext cx="5656200" cy="15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990000"/>
                </a:solidFill>
              </a:rPr>
              <a:t>Якими словами можна </a:t>
            </a:r>
            <a:endParaRPr b="1">
              <a:solidFill>
                <a:srgbClr val="990000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990000"/>
                </a:solidFill>
              </a:rPr>
              <a:t>описати прослухану </a:t>
            </a:r>
            <a:endParaRPr b="1">
              <a:solidFill>
                <a:srgbClr val="990000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990000"/>
                </a:solidFill>
              </a:rPr>
              <a:t>мелодію?</a:t>
            </a:r>
            <a:endParaRPr b="1">
              <a:solidFill>
                <a:srgbClr val="990000"/>
              </a:solidFill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2234475"/>
            <a:ext cx="6419700" cy="277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 b="1">
                <a:solidFill>
                  <a:srgbClr val="CC0000"/>
                </a:solidFill>
              </a:rPr>
              <a:t>Радісна</a:t>
            </a:r>
            <a:r>
              <a:rPr lang="ru" sz="3000" b="1">
                <a:solidFill>
                  <a:srgbClr val="FF0000"/>
                </a:solidFill>
              </a:rPr>
              <a:t> </a:t>
            </a:r>
            <a:r>
              <a:rPr lang="ru" sz="3000" b="1">
                <a:solidFill>
                  <a:srgbClr val="000000"/>
                </a:solidFill>
              </a:rPr>
              <a:t> </a:t>
            </a:r>
            <a:r>
              <a:rPr lang="ru" sz="3000" b="1"/>
              <a:t>     </a:t>
            </a:r>
            <a:r>
              <a:rPr lang="ru" sz="3000" b="1">
                <a:solidFill>
                  <a:srgbClr val="0000FF"/>
                </a:solidFill>
              </a:rPr>
              <a:t>Сумна</a:t>
            </a:r>
            <a:r>
              <a:rPr lang="ru" sz="3000" b="1"/>
              <a:t>        </a:t>
            </a:r>
            <a:r>
              <a:rPr lang="ru" sz="3000" b="1">
                <a:solidFill>
                  <a:schemeClr val="dk1"/>
                </a:solidFill>
              </a:rPr>
              <a:t>Сувора</a:t>
            </a:r>
            <a:r>
              <a:rPr lang="ru" sz="3000" b="1"/>
              <a:t>                                         </a:t>
            </a:r>
            <a:endParaRPr sz="30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3000" b="1"/>
              <a:t>       </a:t>
            </a:r>
            <a:r>
              <a:rPr lang="ru" sz="3000" b="1">
                <a:solidFill>
                  <a:srgbClr val="4C1130"/>
                </a:solidFill>
              </a:rPr>
              <a:t>Ніжна</a:t>
            </a:r>
            <a:r>
              <a:rPr lang="ru" sz="3000" b="1"/>
              <a:t>                </a:t>
            </a:r>
            <a:r>
              <a:rPr lang="ru" sz="3000" b="1">
                <a:solidFill>
                  <a:srgbClr val="CC0000"/>
                </a:solidFill>
              </a:rPr>
              <a:t>Весела</a:t>
            </a:r>
            <a:endParaRPr sz="3000" b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2326925"/>
            <a:ext cx="8520600" cy="15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>
              <a:solidFill>
                <a:srgbClr val="CC0000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2017625"/>
            <a:ext cx="8520600" cy="21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 b="1" i="1">
                <a:solidFill>
                  <a:srgbClr val="980000"/>
                </a:solidFill>
              </a:rPr>
              <a:t>Чи вдалося тобі впізнати музичний інструмент, на якому виконали цей твір?</a:t>
            </a:r>
            <a:endParaRPr sz="3600" b="1" i="1">
              <a:solidFill>
                <a:srgbClr val="98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5438625" y="1488175"/>
            <a:ext cx="34779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990000"/>
                </a:solidFill>
              </a:rPr>
              <a:t>Рояль - клавішно-ударний інструмент, різновид фортепіано.</a:t>
            </a:r>
            <a:endParaRPr b="1">
              <a:solidFill>
                <a:srgbClr val="990000"/>
              </a:solidFill>
            </a:endParaRPr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902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53543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 flipV="1">
            <a:off x="321030" y="5097781"/>
            <a:ext cx="3617100" cy="457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351C75"/>
              </a:solidFill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421400"/>
            <a:ext cx="8520600" cy="10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lang="ru" sz="2400" b="1" dirty="0" smtClean="0">
              <a:solidFill>
                <a:srgbClr val="4C113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lang="ru" sz="2400" b="1" dirty="0">
              <a:solidFill>
                <a:srgbClr val="4C113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lang="ru" sz="2400" b="1" dirty="0" smtClean="0">
              <a:solidFill>
                <a:srgbClr val="4C113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400" b="1" dirty="0" smtClean="0">
                <a:solidFill>
                  <a:srgbClr val="4C1130"/>
                </a:solidFill>
              </a:rPr>
              <a:t>Чому </a:t>
            </a:r>
            <a:r>
              <a:rPr lang="ru" sz="2400" b="1" dirty="0">
                <a:solidFill>
                  <a:srgbClr val="4C1130"/>
                </a:solidFill>
              </a:rPr>
              <a:t>фортепіано має саме таку назву? З яких двох слів утворилась назва цього </a:t>
            </a:r>
            <a:r>
              <a:rPr lang="ru" sz="2400" b="1" dirty="0" smtClean="0">
                <a:solidFill>
                  <a:srgbClr val="4C1130"/>
                </a:solidFill>
              </a:rPr>
              <a:t>інструмента?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400" b="1" dirty="0" smtClean="0">
                <a:solidFill>
                  <a:srgbClr val="4C1130"/>
                </a:solidFill>
              </a:rPr>
              <a:t>форте, голосно – піано, тихо -  (з італійської мови)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9" name="Google Shape;13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4"/>
          <p:cNvSpPr txBox="1">
            <a:spLocks noGrp="1"/>
          </p:cNvSpPr>
          <p:nvPr>
            <p:ph type="body" idx="1"/>
          </p:nvPr>
        </p:nvSpPr>
        <p:spPr>
          <a:xfrm>
            <a:off x="242596" y="1222625"/>
            <a:ext cx="8714792" cy="34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Вивчіть слова пісні.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1. Добрий день бабусю, дорога моя. Це для тебе сонце лагідно сія.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    Ласкою вже повняться рученьки твої.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     І звучить твій голос, </a:t>
            </a:r>
            <a:r>
              <a:rPr lang="uk-UA" sz="2000" b="1" dirty="0">
                <a:solidFill>
                  <a:srgbClr val="20124D"/>
                </a:solidFill>
              </a:rPr>
              <a:t>т</a:t>
            </a:r>
            <a:r>
              <a:rPr lang="ru" sz="2000" b="1" dirty="0" smtClean="0">
                <a:solidFill>
                  <a:srgbClr val="20124D"/>
                </a:solidFill>
              </a:rPr>
              <a:t>еплий,дорогий.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     Ля.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я. . .ля. . . </a:t>
            </a:r>
            <a:r>
              <a:rPr lang="uk-UA" sz="2000" b="1" dirty="0" smtClean="0">
                <a:solidFill>
                  <a:srgbClr val="20124D"/>
                </a:solidFill>
              </a:rPr>
              <a:t>І</a:t>
            </a:r>
            <a:r>
              <a:rPr lang="ru" sz="2000" b="1" dirty="0" smtClean="0">
                <a:solidFill>
                  <a:srgbClr val="20124D"/>
                </a:solidFill>
              </a:rPr>
              <a:t> звучить твій голос теплий, дорогий</a:t>
            </a:r>
            <a:r>
              <a:rPr lang="ru" sz="2000" b="1" smtClean="0">
                <a:solidFill>
                  <a:srgbClr val="20124D"/>
                </a:solidFill>
              </a:rPr>
              <a:t>.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ru" sz="2000" b="1" dirty="0" smtClean="0">
              <a:solidFill>
                <a:srgbClr val="20124D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2. Назбираю в лісі квітів,сон-трави,дорога бабусю літ до 100 живи.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У моєму серці слід твоїх пісень,будь щаслива і весела кожен день.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 smtClean="0">
                <a:solidFill>
                  <a:srgbClr val="20124D"/>
                </a:solidFill>
              </a:rPr>
              <a:t>Ля 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 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 . . . </a:t>
            </a:r>
            <a:r>
              <a:rPr lang="uk-UA" sz="2000" b="1" dirty="0" smtClean="0">
                <a:solidFill>
                  <a:srgbClr val="20124D"/>
                </a:solidFill>
              </a:rPr>
              <a:t>Л</a:t>
            </a:r>
            <a:r>
              <a:rPr lang="ru" sz="2000" b="1" dirty="0" smtClean="0">
                <a:solidFill>
                  <a:srgbClr val="20124D"/>
                </a:solidFill>
              </a:rPr>
              <a:t>я . . . </a:t>
            </a:r>
            <a:r>
              <a:rPr lang="uk-UA" sz="2000" b="1" dirty="0" smtClean="0">
                <a:solidFill>
                  <a:srgbClr val="20124D"/>
                </a:solidFill>
              </a:rPr>
              <a:t>Б</a:t>
            </a:r>
            <a:r>
              <a:rPr lang="ru" sz="2000" b="1" dirty="0" smtClean="0">
                <a:solidFill>
                  <a:srgbClr val="20124D"/>
                </a:solidFill>
              </a:rPr>
              <a:t>удь щаслива і весела кожен день.</a:t>
            </a:r>
            <a:endParaRPr lang="ru" sz="2000" b="1" dirty="0">
              <a:solidFill>
                <a:srgbClr val="20124D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ru" sz="2000" b="1" dirty="0" smtClean="0">
              <a:solidFill>
                <a:srgbClr val="20124D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ru" sz="2000" b="1" dirty="0">
              <a:solidFill>
                <a:srgbClr val="20124D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2012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6" name="Google Shape;14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0"/>
            <a:ext cx="9144000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74644" y="270588"/>
            <a:ext cx="9069357" cy="42982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Вивчіть слова пісні.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1.   Променисте сонечко посміхнулось весело.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     Це ми для матусеньки заспівали пісеньку.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Пісеньку простеньку ля,ля,ля. </a:t>
            </a:r>
            <a:r>
              <a:rPr lang="uk-UA" sz="2400" b="1" dirty="0" smtClean="0">
                <a:solidFill>
                  <a:srgbClr val="20124D"/>
                </a:solidFill>
              </a:rPr>
              <a:t>П</a:t>
            </a:r>
            <a:r>
              <a:rPr lang="ru" sz="2400" b="1" dirty="0" smtClean="0">
                <a:solidFill>
                  <a:srgbClr val="20124D"/>
                </a:solidFill>
              </a:rPr>
              <a:t>існю веселеньку ля,ля,ля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2.  За вікном горобчики закружляли весело.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     Це ми для матусеньки заспівали пісеньку.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Пісеньку простеньку ля,ля,ля. Пісню веселеньку ля,ля,ля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3.  Сонечко засяяло золотими барвами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      Коли про матусеньку заспівали пісеньку.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 smtClean="0">
                <a:solidFill>
                  <a:srgbClr val="20124D"/>
                </a:solidFill>
              </a:rPr>
              <a:t>Пісеньку простеньку дя,ля,ля. Пісню веселеньку ля,ля,ля</a:t>
            </a:r>
            <a:endParaRPr sz="2400" b="1" dirty="0">
              <a:solidFill>
                <a:srgbClr val="2012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b="1" dirty="0">
              <a:solidFill>
                <a:srgbClr val="2012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 b="1" dirty="0">
              <a:solidFill>
                <a:srgbClr val="2012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306</Words>
  <Application>Microsoft Office PowerPoint</Application>
  <PresentationFormat>Экран (16:9)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Simple Light</vt:lpstr>
      <vt:lpstr>Зимові мотиви Шкода із мамою прощатись.</vt:lpstr>
      <vt:lpstr>Послухайте музику.</vt:lpstr>
      <vt:lpstr>Який настрій створює у вас музика?</vt:lpstr>
      <vt:lpstr>Якими словами можна  описати прослухану  мелодію?</vt:lpstr>
      <vt:lpstr>Чи вдалося тобі впізнати музичний інструмент, на якому виконали цей твір?</vt:lpstr>
      <vt:lpstr>Рояль - клавішно-ударний інструмент, різновид фортепіано.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Зимові мотиви Безпека взимку</dc:title>
  <cp:lastModifiedBy>Андрійович</cp:lastModifiedBy>
  <cp:revision>8</cp:revision>
  <dcterms:modified xsi:type="dcterms:W3CDTF">2021-03-15T05:55:31Z</dcterms:modified>
</cp:coreProperties>
</file>