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9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17DC7-C2CB-4E04-A4A7-F59912E424F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1A1C1-A5B4-4714-8440-A0B8EB583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Словничок музичних термінів</a:t>
            </a:r>
          </a:p>
          <a:p>
            <a:endParaRPr lang="uk-UA" dirty="0" smtClean="0"/>
          </a:p>
          <a:p>
            <a:r>
              <a:rPr lang="uk-UA" dirty="0" smtClean="0"/>
              <a:t>Романс – одноголосий камерний вокальний твір з інструментальним супроводом, який виник в Іспанії та набув поширення в інших країнах.</a:t>
            </a:r>
          </a:p>
          <a:p>
            <a:endParaRPr lang="uk-UA" dirty="0" smtClean="0"/>
          </a:p>
          <a:p>
            <a:r>
              <a:rPr lang="uk-UA" dirty="0" smtClean="0"/>
              <a:t>У західноєвропейській музиці ХІХ ст. з</a:t>
            </a:r>
            <a:r>
              <a:rPr lang="uk-UA" dirty="0" smtClean="0">
                <a:latin typeface="Constantia"/>
              </a:rPr>
              <a:t>’явилися перші вокальні цикли Л. Бетховена, Ф. Шуберта, Р. </a:t>
            </a:r>
            <a:r>
              <a:rPr lang="uk-UA" dirty="0" err="1" smtClean="0">
                <a:latin typeface="Constantia"/>
              </a:rPr>
              <a:t>Шумана</a:t>
            </a:r>
            <a:r>
              <a:rPr lang="uk-UA" dirty="0" smtClean="0">
                <a:latin typeface="Constantia"/>
              </a:rPr>
              <a:t>. Вони ознаменували новий етап у розвитку</a:t>
            </a:r>
            <a:r>
              <a:rPr lang="uk-UA" baseline="0" dirty="0" smtClean="0">
                <a:latin typeface="Constantia"/>
              </a:rPr>
              <a:t> образно-поетичної сфери романсу і визначили </a:t>
            </a:r>
            <a:r>
              <a:rPr lang="uk-UA" baseline="0" dirty="0" err="1" smtClean="0">
                <a:latin typeface="Constantia"/>
              </a:rPr>
              <a:t>рояву</a:t>
            </a:r>
            <a:r>
              <a:rPr lang="uk-UA" baseline="0" dirty="0" smtClean="0">
                <a:latin typeface="Constantia"/>
              </a:rPr>
              <a:t> циклів пісень та романсів.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A1C1-A5B4-4714-8440-A0B8EB5834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Україні вперше до цього жанру звернувся композитор Д. Бортнянський. Коріння українського романсу сягає одноголосих пісень без інструментального супроводу в їхніх найкращих лірико-драматичних зразках.</a:t>
            </a:r>
          </a:p>
          <a:p>
            <a:endParaRPr lang="uk-UA" dirty="0" smtClean="0"/>
          </a:p>
          <a:p>
            <a:r>
              <a:rPr lang="uk-UA" dirty="0" smtClean="0"/>
              <a:t>У ХІХ ст. романс став самостійним та улюбленим видом творчості поетів і композиторів. Скарбницю світової вокальної лірики неможливо уявити без музично інтерпретованих М. </a:t>
            </a:r>
            <a:r>
              <a:rPr lang="uk-UA" dirty="0" err="1" smtClean="0"/>
              <a:t>Глінкою</a:t>
            </a:r>
            <a:r>
              <a:rPr lang="uk-UA" dirty="0" smtClean="0"/>
              <a:t> поезій О. Пушкіна чи М. Лисенком – лірики Т. Шевченка.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A1C1-A5B4-4714-8440-A0B8EB5834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Характерні риси жанру романсу:</a:t>
            </a:r>
          </a:p>
          <a:p>
            <a:endParaRPr lang="uk-UA" dirty="0" smtClean="0"/>
          </a:p>
          <a:p>
            <a:pPr>
              <a:buFontTx/>
              <a:buChar char="-"/>
            </a:pPr>
            <a:r>
              <a:rPr lang="uk-UA" baseline="0" dirty="0" smtClean="0"/>
              <a:t> в</a:t>
            </a:r>
            <a:r>
              <a:rPr lang="uk-UA" dirty="0" smtClean="0"/>
              <a:t>ідтворення</a:t>
            </a:r>
            <a:r>
              <a:rPr lang="uk-UA" baseline="0" dirty="0" smtClean="0"/>
              <a:t> внутрішнього світу людини, глибини її настроїв, переживань;</a:t>
            </a:r>
          </a:p>
          <a:p>
            <a:pPr>
              <a:buFontTx/>
              <a:buChar char="-"/>
            </a:pPr>
            <a:r>
              <a:rPr lang="uk-UA" baseline="0" dirty="0" smtClean="0"/>
              <a:t> відображення переважно особистих почуттів та думок (щасливе або нещасливе кохання, туга розлуки, ревнощі і т. п.);</a:t>
            </a:r>
          </a:p>
          <a:p>
            <a:pPr>
              <a:buFontTx/>
              <a:buChar char="-"/>
            </a:pPr>
            <a:r>
              <a:rPr lang="uk-UA" baseline="0" dirty="0" smtClean="0"/>
              <a:t> наспівна лірична мелодія, що зближує його з ліричною народною піснею;</a:t>
            </a:r>
          </a:p>
          <a:p>
            <a:pPr>
              <a:buFontTx/>
              <a:buChar char="-"/>
            </a:pPr>
            <a:r>
              <a:rPr lang="uk-UA" baseline="0" dirty="0" smtClean="0"/>
              <a:t> тематика (мотиви зустрічі, розлуки, краса природи тощо).</a:t>
            </a:r>
          </a:p>
          <a:p>
            <a:pPr>
              <a:buFontTx/>
              <a:buNone/>
            </a:pPr>
            <a:endParaRPr lang="uk-UA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A1C1-A5B4-4714-8440-A0B8EB5834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Слухання музичних творів</a:t>
            </a:r>
          </a:p>
          <a:p>
            <a:endParaRPr lang="uk-UA" dirty="0" smtClean="0"/>
          </a:p>
          <a:p>
            <a:r>
              <a:rPr lang="uk-UA" dirty="0" smtClean="0"/>
              <a:t>Українська</a:t>
            </a:r>
            <a:r>
              <a:rPr lang="uk-UA" baseline="0" dirty="0" smtClean="0"/>
              <a:t> народна пісня </a:t>
            </a:r>
            <a:r>
              <a:rPr lang="uk-UA" baseline="0" dirty="0" err="1" smtClean="0"/>
              <a:t>“Місяць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небі”</a:t>
            </a:r>
            <a:endParaRPr lang="uk-UA" baseline="0" dirty="0" smtClean="0"/>
          </a:p>
          <a:p>
            <a:endParaRPr lang="uk-UA" baseline="0" dirty="0" smtClean="0"/>
          </a:p>
          <a:p>
            <a:r>
              <a:rPr lang="uk-UA" baseline="0" dirty="0" smtClean="0"/>
              <a:t>Перегляд відео</a:t>
            </a:r>
          </a:p>
          <a:p>
            <a:r>
              <a:rPr lang="uk-UA" baseline="0" dirty="0" smtClean="0"/>
              <a:t>Муз. М. </a:t>
            </a:r>
            <a:r>
              <a:rPr lang="uk-UA" baseline="0" dirty="0" err="1" smtClean="0"/>
              <a:t>Глінки</a:t>
            </a:r>
            <a:r>
              <a:rPr lang="uk-UA" baseline="0" dirty="0" smtClean="0"/>
              <a:t>, сл. В. Забіли. Романс </a:t>
            </a:r>
            <a:r>
              <a:rPr lang="uk-UA" baseline="0" dirty="0" err="1" smtClean="0"/>
              <a:t>“Не</a:t>
            </a:r>
            <a:r>
              <a:rPr lang="uk-UA" baseline="0" dirty="0" smtClean="0"/>
              <a:t> щебечи, </a:t>
            </a:r>
            <a:r>
              <a:rPr lang="uk-UA" baseline="0" dirty="0" err="1" smtClean="0"/>
              <a:t>соловейку”</a:t>
            </a:r>
            <a:r>
              <a:rPr lang="uk-UA" baseline="0" dirty="0" smtClean="0"/>
              <a:t> у виконанні А. </a:t>
            </a:r>
            <a:r>
              <a:rPr lang="uk-UA" baseline="0" dirty="0" err="1" smtClean="0"/>
              <a:t>Солов</a:t>
            </a:r>
            <a:r>
              <a:rPr lang="uk-UA" baseline="0" dirty="0" err="1" smtClean="0">
                <a:latin typeface="Constantia"/>
              </a:rPr>
              <a:t>’яненка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A1C1-A5B4-4714-8440-A0B8EB5834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Аналіз прослуханих творів</a:t>
            </a:r>
          </a:p>
          <a:p>
            <a:endParaRPr lang="uk-UA" dirty="0" smtClean="0"/>
          </a:p>
          <a:p>
            <a:pPr marL="228600" indent="-228600">
              <a:buAutoNum type="arabicPeriod"/>
            </a:pPr>
            <a:r>
              <a:rPr lang="uk-UA" dirty="0" smtClean="0"/>
              <a:t>Розкажи про свої враження від прослуханих українських</a:t>
            </a:r>
            <a:r>
              <a:rPr lang="uk-UA" baseline="0" dirty="0" smtClean="0"/>
              <a:t> романсів.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Охарактеризуй засоби виразності кожного твору.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Хто виконував ці романси?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Які романси ти знаєш? Пригадай їхні назви.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На що надихнула тебе прослухана музика?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A1C1-A5B4-4714-8440-A0B8EB5834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Розучування пісні</a:t>
            </a:r>
          </a:p>
          <a:p>
            <a:endParaRPr lang="uk-UA" dirty="0" smtClean="0"/>
          </a:p>
          <a:p>
            <a:r>
              <a:rPr lang="uk-UA" dirty="0" smtClean="0"/>
              <a:t>Музика землі</a:t>
            </a:r>
          </a:p>
          <a:p>
            <a:r>
              <a:rPr lang="uk-UA" dirty="0" smtClean="0"/>
              <a:t>Слова і музика А. </a:t>
            </a:r>
            <a:r>
              <a:rPr lang="uk-UA" dirty="0" err="1" smtClean="0"/>
              <a:t>Житкевича</a:t>
            </a:r>
            <a:endParaRPr lang="uk-UA" dirty="0" smtClean="0"/>
          </a:p>
          <a:p>
            <a:pPr marL="228600" indent="-228600">
              <a:buAutoNum type="arabicPeriod"/>
            </a:pPr>
            <a:r>
              <a:rPr lang="uk-UA" dirty="0" smtClean="0"/>
              <a:t>Послухай музику землі:</a:t>
            </a:r>
          </a:p>
          <a:p>
            <a:pPr marL="228600" indent="-228600">
              <a:buNone/>
            </a:pPr>
            <a:r>
              <a:rPr lang="uk-UA" dirty="0" smtClean="0"/>
              <a:t>В ній запах трав і сонця ласка,</a:t>
            </a:r>
          </a:p>
          <a:p>
            <a:pPr marL="228600" indent="-228600">
              <a:buNone/>
            </a:pPr>
            <a:r>
              <a:rPr lang="uk-UA" dirty="0" smtClean="0"/>
              <a:t>У синім небі – журавлі,</a:t>
            </a:r>
          </a:p>
          <a:p>
            <a:pPr marL="228600" indent="-228600">
              <a:buNone/>
            </a:pPr>
            <a:r>
              <a:rPr lang="uk-UA" dirty="0" smtClean="0"/>
              <a:t>А на долинах –</a:t>
            </a:r>
            <a:r>
              <a:rPr lang="uk-UA" baseline="0" dirty="0" smtClean="0"/>
              <a:t> дивна казка.</a:t>
            </a:r>
          </a:p>
          <a:p>
            <a:pPr marL="228600" indent="-228600">
              <a:buNone/>
            </a:pPr>
            <a:r>
              <a:rPr lang="uk-UA" baseline="0" dirty="0" smtClean="0"/>
              <a:t>ПРИСПІВ:</a:t>
            </a:r>
          </a:p>
          <a:p>
            <a:pPr marL="228600" indent="-228600">
              <a:buNone/>
            </a:pPr>
            <a:r>
              <a:rPr lang="uk-UA" baseline="0" dirty="0" smtClean="0"/>
              <a:t>Співає чисте джерело,</a:t>
            </a:r>
          </a:p>
          <a:p>
            <a:pPr marL="228600" indent="-228600">
              <a:buNone/>
            </a:pPr>
            <a:r>
              <a:rPr lang="uk-UA" baseline="0" dirty="0" smtClean="0"/>
              <a:t>Навколо квітчане барвінком,</a:t>
            </a:r>
          </a:p>
          <a:p>
            <a:pPr marL="228600" indent="-228600">
              <a:buNone/>
            </a:pPr>
            <a:r>
              <a:rPr lang="uk-UA" baseline="0" dirty="0" smtClean="0"/>
              <a:t>І пісня людям на добро</a:t>
            </a:r>
          </a:p>
          <a:p>
            <a:pPr marL="228600" indent="-228600">
              <a:buNone/>
            </a:pPr>
            <a:r>
              <a:rPr lang="uk-UA" baseline="0" dirty="0" smtClean="0"/>
              <a:t>Лунає радісно і дзвінко.</a:t>
            </a:r>
          </a:p>
          <a:p>
            <a:pPr marL="228600" indent="-228600">
              <a:buNone/>
            </a:pPr>
            <a:r>
              <a:rPr lang="uk-UA" baseline="0" dirty="0" smtClean="0"/>
              <a:t>2. Послухай музику землі – </a:t>
            </a:r>
          </a:p>
          <a:p>
            <a:pPr marL="228600" indent="-228600">
              <a:buNone/>
            </a:pPr>
            <a:r>
              <a:rPr lang="uk-UA" baseline="0" dirty="0" smtClean="0"/>
              <a:t>І таємничу, і жадану.</a:t>
            </a:r>
          </a:p>
          <a:p>
            <a:pPr marL="228600" indent="-228600">
              <a:buNone/>
            </a:pPr>
            <a:r>
              <a:rPr lang="uk-UA" baseline="0" dirty="0" smtClean="0"/>
              <a:t>Її акорди чарівні – </a:t>
            </a:r>
          </a:p>
          <a:p>
            <a:pPr marL="228600" indent="-228600">
              <a:buNone/>
            </a:pPr>
            <a:r>
              <a:rPr lang="uk-UA" baseline="0" dirty="0" smtClean="0"/>
              <a:t>То звуки дивного органу.</a:t>
            </a:r>
          </a:p>
          <a:p>
            <a:pPr marL="228600" indent="-228600">
              <a:buNone/>
            </a:pPr>
            <a:r>
              <a:rPr lang="uk-UA" baseline="0" dirty="0" smtClean="0"/>
              <a:t>ПРИСПІВ.</a:t>
            </a:r>
          </a:p>
          <a:p>
            <a:pPr marL="228600" indent="-228600">
              <a:buNone/>
            </a:pPr>
            <a:r>
              <a:rPr lang="uk-UA" baseline="0" dirty="0" smtClean="0"/>
              <a:t>3. Послухай музику землі,</a:t>
            </a:r>
          </a:p>
          <a:p>
            <a:pPr marL="228600" indent="-228600">
              <a:buNone/>
            </a:pPr>
            <a:r>
              <a:rPr lang="uk-UA" baseline="0" dirty="0" smtClean="0"/>
              <a:t>Пізнай навколишню природу:</a:t>
            </a:r>
          </a:p>
          <a:p>
            <a:pPr marL="228600" indent="-228600">
              <a:buNone/>
            </a:pPr>
            <a:r>
              <a:rPr lang="uk-UA" baseline="0" dirty="0" smtClean="0"/>
              <a:t>В ній ніжність наших матерів,</a:t>
            </a:r>
          </a:p>
          <a:p>
            <a:pPr marL="228600" indent="-228600">
              <a:buNone/>
            </a:pPr>
            <a:r>
              <a:rPr lang="uk-UA" baseline="0" dirty="0" smtClean="0"/>
              <a:t>В ній сила вільного народу.</a:t>
            </a:r>
          </a:p>
          <a:p>
            <a:pPr marL="228600" indent="-228600">
              <a:buNone/>
            </a:pPr>
            <a:r>
              <a:rPr lang="uk-UA" baseline="0" dirty="0" smtClean="0"/>
              <a:t>ПРИСПІВ.</a:t>
            </a:r>
          </a:p>
          <a:p>
            <a:pPr marL="228600" indent="-228600">
              <a:buNone/>
            </a:pPr>
            <a:endParaRPr lang="uk-UA" baseline="0" dirty="0" smtClean="0"/>
          </a:p>
          <a:p>
            <a:pPr marL="228600" indent="-228600">
              <a:buNone/>
            </a:pPr>
            <a:r>
              <a:rPr lang="uk-UA" baseline="0" dirty="0" smtClean="0"/>
              <a:t>Демонстрація пісні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A1C1-A5B4-4714-8440-A0B8EB5834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Підсумок уроку</a:t>
            </a:r>
          </a:p>
          <a:p>
            <a:endParaRPr lang="uk-UA" dirty="0" smtClean="0"/>
          </a:p>
          <a:p>
            <a:pPr marL="228600" indent="-228600">
              <a:buAutoNum type="arabicPeriod"/>
            </a:pPr>
            <a:r>
              <a:rPr lang="uk-UA" dirty="0" smtClean="0"/>
              <a:t>Про який музичний жанр ішлося на уроці? Розкажи історію його становлення і розвитку.</a:t>
            </a:r>
          </a:p>
          <a:p>
            <a:pPr marL="228600" indent="-228600">
              <a:buAutoNum type="arabicPeriod"/>
            </a:pPr>
            <a:r>
              <a:rPr lang="uk-UA" dirty="0" smtClean="0"/>
              <a:t>Назви характерні особливості романсу.</a:t>
            </a:r>
          </a:p>
          <a:p>
            <a:pPr marL="228600" indent="-228600">
              <a:buAutoNum type="arabicPeriod"/>
            </a:pPr>
            <a:r>
              <a:rPr lang="uk-UA" dirty="0" smtClean="0"/>
              <a:t>Імена яких композиторів і поетів пов</a:t>
            </a:r>
            <a:r>
              <a:rPr lang="uk-UA" dirty="0" smtClean="0">
                <a:latin typeface="Constantia"/>
              </a:rPr>
              <a:t>’язані з жанром</a:t>
            </a:r>
            <a:r>
              <a:rPr lang="uk-UA" baseline="0" dirty="0" smtClean="0">
                <a:latin typeface="Constantia"/>
              </a:rPr>
              <a:t> романсу?</a:t>
            </a:r>
          </a:p>
          <a:p>
            <a:pPr marL="228600" indent="-228600">
              <a:buAutoNum type="arabicPeriod"/>
            </a:pPr>
            <a:r>
              <a:rPr lang="uk-UA" baseline="0" dirty="0" smtClean="0">
                <a:latin typeface="Constantia"/>
              </a:rPr>
              <a:t>Які романси ми слухали на уроці? Хто їх написав і хто виконував?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A1C1-A5B4-4714-8440-A0B8EB5834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http://www.burgas.bg/uploads/thumbs/thumb_4b509229e281bbbe11a6071ad05cc604.jpg" TargetMode="External"/><Relationship Id="rId2" Type="http://schemas.openxmlformats.org/officeDocument/2006/relationships/audio" Target="file:///C:\Users\ACER-1\Desktop\&#1052;&#1091;&#1079;.%20&#1084;&#1080;&#1089;&#1090;.%206%20&#1082;&#1083;\&#1059;&#1088;&#1086;&#1082;%20&#8470;%207\07-2%20muzyka%20zemli%20(minus).mp3" TargetMode="External"/><Relationship Id="rId1" Type="http://schemas.openxmlformats.org/officeDocument/2006/relationships/audio" Target="file:///C:\Users\ACER-1\Desktop\&#1052;&#1091;&#1079;.%20&#1084;&#1080;&#1089;&#1090;.%206%20&#1082;&#1083;\&#1059;&#1088;&#1086;&#1082;%20&#8470;%207\07-1%20muzyka%20zemli.mp3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://www.burgas.bg/uploads/4b509229e281bbbe11a6071ad05cc604.jpg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gas.bg/uploads/4b509229e281bbbe11a6071ad05cc604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urgas.bg/uploads/thumbs/thumb_4b509229e281bbbe11a6071ad05cc604.jpg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gas.bg/uploads/4b509229e281bbbe11a6071ad05cc60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urgas.bg/uploads/thumbs/thumb_4b509229e281bbbe11a6071ad05cc604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gas.bg/uploads/4b509229e281bbbe11a6071ad05cc60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urgas.bg/uploads/thumbs/thumb_4b509229e281bbbe11a6071ad05cc604.jpg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gas.bg/uploads/4b509229e281bbbe11a6071ad05cc60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http://www.burgas.bg/uploads/thumbs/thumb_4b509229e281bbbe11a6071ad05cc604.jpg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www.burgas.bg/uploads/thumbs/thumb_4b509229e281bbbe11a6071ad05cc604.jpg" TargetMode="External"/><Relationship Id="rId3" Type="http://schemas.openxmlformats.org/officeDocument/2006/relationships/video" Target="file:///C:\Users\ACER-1\Desktop\&#1052;&#1091;&#1079;.%20&#1084;&#1080;&#1089;&#1090;.%206%20&#1082;&#1083;\&#1059;&#1088;&#1086;&#1082;%20&#8470;%207\&#1044;&#1084;&#1080;&#1090;&#1088;&#1080;&#1081;%20&#1043;&#1085;&#1072;&#1090;&#1102;&#1082;%20&#1063;&#1077;&#1088;&#1077;&#1084;&#1096;&#1080;&#1085;&#1072;.mp4" TargetMode="External"/><Relationship Id="rId7" Type="http://schemas.openxmlformats.org/officeDocument/2006/relationships/image" Target="../media/image4.jpeg"/><Relationship Id="rId2" Type="http://schemas.openxmlformats.org/officeDocument/2006/relationships/video" Target="file:///C:\Users\ACER-1\Desktop\&#1052;&#1091;&#1079;.%20&#1084;&#1080;&#1089;&#1090;.%206%20&#1082;&#1083;\&#1059;&#1088;&#1086;&#1082;%20&#8470;%207\&#1040;&#1085;&#1072;&#1090;&#1086;&#1083;&#1110;&#1081;%20&#1057;&#1086;&#1083;&#1086;&#1074;'&#1103;&#1085;&#1077;&#1085;&#1082;&#1086;%20'&#1053;&#1077;%20&#1097;&#1077;&#1073;&#1077;&#1095;&#1080;,%20&#1089;&#1086;&#1083;&#1086;&#1074;&#1077;&#1081;&#1082;&#1086;'.mp4" TargetMode="External"/><Relationship Id="rId1" Type="http://schemas.openxmlformats.org/officeDocument/2006/relationships/audio" Target="file:///C:\Users\ACER-1\Desktop\&#1052;&#1091;&#1079;.%20&#1084;&#1080;&#1089;&#1090;.%206%20&#1082;&#1083;\&#1059;&#1088;&#1086;&#1082;%20&#8470;%207\07-2%20unp%20Misyac%20na%20nebi.mp3" TargetMode="External"/><Relationship Id="rId6" Type="http://schemas.openxmlformats.org/officeDocument/2006/relationships/hyperlink" Target="http://www.burgas.bg/uploads/4b509229e281bbbe11a6071ad05cc604.jpg" TargetMode="External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gas.bg/uploads/4b509229e281bbbe11a6071ad05cc604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urgas.bg/uploads/thumbs/thumb_4b509229e281bbbe11a6071ad05cc604.jpg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45022 (700x593, 35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221660"/>
            <a:ext cx="7416824" cy="62831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3068960"/>
            <a:ext cx="8424936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“Звучить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романс”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48965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Тема уроку:</a:t>
            </a:r>
            <a:endParaRPr lang="ru-RU" sz="6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urgas.bg/uploads/thumbs/thumb_4b509229e281bbbe11a6071ad05cc6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 t="2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3538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Розучування пісні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Музика землі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Слова і музика А.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Житкевича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Послухай музику землі: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 ній запах трав і сонця ласка,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синім небі – журавлі,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 на долинах – дивна казка.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ПРИСПІВ: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Співає чисте джерело,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Навколо квітчане барвінком,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пісня людям на добро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Лунає радісно і дзвінко.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Послухай музику землі – 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таємничу, і жадану.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Її акорди чарівні – 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 звуки дивного органу.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ПРИСПІВ.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Послухай музику землі,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Пізнай навколишню природу: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 ній ніжність наших матерів,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 ній сила вільного народу.</a:t>
            </a:r>
          </a:p>
          <a:p>
            <a:pPr marL="228600" indent="-2286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ПРИСПІВ.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00240"/>
            <a:ext cx="213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Демонстрація пісні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429000"/>
            <a:ext cx="175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Виконання пісні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07-1 muzyka zem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28596" y="1428736"/>
            <a:ext cx="500066" cy="500066"/>
          </a:xfrm>
          <a:prstGeom prst="rect">
            <a:avLst/>
          </a:prstGeom>
        </p:spPr>
      </p:pic>
      <p:pic>
        <p:nvPicPr>
          <p:cNvPr id="10" name="07-2 muzyka zemli (minu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00034" y="2786058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8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urgas.bg/uploads/thumbs/thumb_4b509229e281bbbe11a6071ad05cc6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t="2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571480"/>
            <a:ext cx="3096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 який музичний жанр ішлося на уроці? Розкажи історію його становлення і розвитку.</a:t>
            </a:r>
          </a:p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Назви характерні особливості романсу.</a:t>
            </a:r>
          </a:p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Імена яких композиторів і поетів пов’язані з жанром романсу?</a:t>
            </a:r>
          </a:p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Які романси ми слухали на уроці? Хто їх написав і хто виконував?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yuyumuz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7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499992" y="347172"/>
            <a:ext cx="46440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Вокальний ліричний твір для голосу з інструментальним супроводом найчастіше називають не піснею, а 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романсом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urgas.bg/uploads/thumbs/thumb_4b509229e281bbbe11a6071ad05cc6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t="2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928926" y="3714752"/>
            <a:ext cx="5572164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428736"/>
            <a:ext cx="4643470" cy="2071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642918"/>
            <a:ext cx="584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Словничок музичних термінів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Романс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одноголосий камерний вокальний твір з інструментальним супроводом, який виник в Іспанії та набув поширення в інших країнах.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714752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західноєвропейській музиці ХІХ ст. з’явилися перші вокальні цикли Л. Бетховена, Ф. Шуберта, Р.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Шумана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Вони ознаменували новий етап у розвитку образно-поетичної сфери романсу і визначили появу циклів пісень та романсів.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583" cy="6858000"/>
          </a:xfrm>
          <a:prstGeom prst="rect">
            <a:avLst/>
          </a:prstGeom>
          <a:noFill/>
        </p:spPr>
      </p:pic>
      <p:pic>
        <p:nvPicPr>
          <p:cNvPr id="297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17848"/>
            <a:ext cx="5940152" cy="5940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urgas.bg/uploads/thumbs/thumb_4b509229e281bbbe11a6071ad05cc6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t="2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00298" y="3857628"/>
            <a:ext cx="5929354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5500726" cy="3143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0"/>
            <a:ext cx="5500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Україні вперше до цього жанру звернувся композитор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Д. Бортнянський. Коріння українського романсу сягає одноголосих пісень без інструментального супроводу в їхніх найкращих лірико-драматичних зразках.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857628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ХІХ ст. романс став самостійним та улюбленим видом творчості поетів і композиторів. Скарбницю світової вокальної лірики неможливо уявити без музично інтерпретованих М.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Глінкою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поезій О. Пушкіна чи М. Лисенком – лірики Т. Шевченка.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urgas.bg/uploads/thumbs/thumb_4b509229e281bbbe11a6071ad05cc6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t="2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714356"/>
            <a:ext cx="6337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Характерні риси жанру романсу: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відтворення внутрішнього світу людини, глибини її настроїв, переживань;</a:t>
            </a:r>
          </a:p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відображення переважно особистих почуттів та думок (щасливе або нещасливе кохання, туга розлуки, ревнощі і т. п.);</a:t>
            </a:r>
          </a:p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наспівна лірична мелодія, що зближує його з ліричною народною піснею;</a:t>
            </a:r>
          </a:p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тематика (мотиви зустрічі, розлуки, краса природи тощо).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8c2f5e31475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714620"/>
            <a:ext cx="3312868" cy="36798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urgas.bg/uploads/thumbs/thumb_4b509229e281bbbe11a6071ad05cc6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 t="29333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520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Слухання музичних творів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443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Українська народна пісня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“Місяць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небі”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35782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Перегляд відео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Муз. В.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Михайлюка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сл. М.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Юрійчука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Романс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“Черемшина”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у виконанні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Д. Гнатюка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282" y="5357826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Перегляд відео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Глінки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сл. В. Забіли. Романс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“Не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щебечи,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соловейку”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у виконанні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Солов’яненка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07-2 unp Misyac na ne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14348" y="1428736"/>
            <a:ext cx="571504" cy="571504"/>
          </a:xfrm>
          <a:prstGeom prst="rect">
            <a:avLst/>
          </a:prstGeom>
        </p:spPr>
      </p:pic>
      <p:pic>
        <p:nvPicPr>
          <p:cNvPr id="12" name="Анатолій Солов'яненко 'Не щебечи, соловейко'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5143504" y="2928934"/>
            <a:ext cx="3071834" cy="2303876"/>
          </a:xfrm>
          <a:prstGeom prst="rect">
            <a:avLst/>
          </a:prstGeom>
        </p:spPr>
      </p:pic>
      <p:pic>
        <p:nvPicPr>
          <p:cNvPr id="13" name="Дмитрий Гнатюк Черемшина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642910" y="285749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2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urgas.bg/uploads/thumbs/thumb_4b509229e281bbbe11a6071ad05cc6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t="2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642918"/>
            <a:ext cx="5203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Аналіз прослуханих творів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Розкажи про свої враження від прослуханих українських романсів.</a:t>
            </a:r>
          </a:p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Охарактеризуй засоби виразності кожного твору.</a:t>
            </a:r>
          </a:p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Хто виконував ці романси?</a:t>
            </a:r>
          </a:p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Які романси ти знаєш? Пригадай їхні назви.</a:t>
            </a:r>
          </a:p>
          <a:p>
            <a:pPr marL="228600" indent="-228600"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 що надихнула тебе прослухана музика?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898</Words>
  <Application>Microsoft Office PowerPoint</Application>
  <PresentationFormat>Экран (4:3)</PresentationFormat>
  <Paragraphs>122</Paragraphs>
  <Slides>11</Slides>
  <Notes>7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VvV</cp:lastModifiedBy>
  <cp:revision>28</cp:revision>
  <dcterms:created xsi:type="dcterms:W3CDTF">2015-02-18T12:32:01Z</dcterms:created>
  <dcterms:modified xsi:type="dcterms:W3CDTF">2020-05-06T09:16:02Z</dcterms:modified>
</cp:coreProperties>
</file>