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type.wav"/>
          </p:stSnd>
        </p:sndAc>
      </p:transition>
    </mc:Choice>
    <mc:Fallback xmlns="">
      <p:transition spd="slow">
        <p:fade/>
        <p:sndAc>
          <p:stSnd>
            <p:snd r:embed="rId14" name="type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240360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Живопис Відродження</a:t>
            </a:r>
            <a:endParaRPr lang="ru-RU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Мікеланджело </a:t>
            </a:r>
            <a:r>
              <a:rPr lang="uk-UA" dirty="0" err="1" smtClean="0">
                <a:solidFill>
                  <a:schemeClr val="accent1"/>
                </a:solidFill>
              </a:rPr>
              <a:t>Боунарроті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62" y="1447800"/>
            <a:ext cx="4006426" cy="4800600"/>
          </a:xfrm>
        </p:spPr>
      </p:pic>
    </p:spTree>
    <p:extLst>
      <p:ext uri="{BB962C8B-B14F-4D97-AF65-F5344CB8AC3E}">
        <p14:creationId xmlns:p14="http://schemas.microsoft.com/office/powerpoint/2010/main" val="4932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992888" cy="61926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>
                <a:solidFill>
                  <a:schemeClr val="accent1"/>
                </a:solidFill>
              </a:rPr>
              <a:t>Видатною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постаттю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Високого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Відродження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був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Мікеланджело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Буонарроті</a:t>
            </a:r>
            <a:r>
              <a:rPr lang="ru-RU" sz="2000" dirty="0">
                <a:solidFill>
                  <a:schemeClr val="accent1"/>
                </a:solidFill>
              </a:rPr>
              <a:t> (1475-1564) - автор </a:t>
            </a:r>
            <a:r>
              <a:rPr lang="ru-RU" sz="2000" dirty="0" err="1">
                <a:solidFill>
                  <a:schemeClr val="accent1"/>
                </a:solidFill>
              </a:rPr>
              <a:t>неперевершених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творів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скульптури</a:t>
            </a:r>
            <a:r>
              <a:rPr lang="ru-RU" sz="2000" dirty="0">
                <a:solidFill>
                  <a:schemeClr val="accent1"/>
                </a:solidFill>
              </a:rPr>
              <a:t>, </a:t>
            </a:r>
            <a:r>
              <a:rPr lang="ru-RU" sz="2000" dirty="0" err="1">
                <a:solidFill>
                  <a:schemeClr val="accent1"/>
                </a:solidFill>
              </a:rPr>
              <a:t>живопису</a:t>
            </a:r>
            <a:r>
              <a:rPr lang="ru-RU" sz="2000" dirty="0">
                <a:solidFill>
                  <a:schemeClr val="accent1"/>
                </a:solidFill>
              </a:rPr>
              <a:t>, </a:t>
            </a:r>
            <a:r>
              <a:rPr lang="ru-RU" sz="2000" dirty="0" err="1">
                <a:solidFill>
                  <a:schemeClr val="accent1"/>
                </a:solidFill>
              </a:rPr>
              <a:t>архітектури</a:t>
            </a:r>
            <a:r>
              <a:rPr lang="ru-RU" sz="2000" dirty="0">
                <a:solidFill>
                  <a:schemeClr val="accent1"/>
                </a:solidFill>
              </a:rPr>
              <a:t> та </a:t>
            </a:r>
            <a:r>
              <a:rPr lang="ru-RU" sz="2000" dirty="0" err="1">
                <a:solidFill>
                  <a:schemeClr val="accent1"/>
                </a:solidFill>
              </a:rPr>
              <a:t>поезії</a:t>
            </a:r>
            <a:r>
              <a:rPr lang="ru-RU" sz="2000" dirty="0">
                <a:solidFill>
                  <a:schemeClr val="accent1"/>
                </a:solidFill>
              </a:rPr>
              <a:t>. </a:t>
            </a:r>
            <a:r>
              <a:rPr lang="ru-RU" sz="2000" dirty="0" err="1">
                <a:solidFill>
                  <a:schemeClr val="accent1"/>
                </a:solidFill>
              </a:rPr>
              <a:t>Дитинство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він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провів</a:t>
            </a:r>
            <a:r>
              <a:rPr lang="ru-RU" sz="2000" dirty="0">
                <a:solidFill>
                  <a:schemeClr val="accent1"/>
                </a:solidFill>
              </a:rPr>
              <a:t> у маленькому </a:t>
            </a:r>
            <a:r>
              <a:rPr lang="ru-RU" sz="2000" dirty="0" err="1">
                <a:solidFill>
                  <a:schemeClr val="accent1"/>
                </a:solidFill>
              </a:rPr>
              <a:t>містечку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поблизу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Флоренції</a:t>
            </a:r>
            <a:r>
              <a:rPr lang="ru-RU" sz="2000" dirty="0">
                <a:solidFill>
                  <a:schemeClr val="accent1"/>
                </a:solidFill>
              </a:rPr>
              <a:t>, а </a:t>
            </a:r>
            <a:r>
              <a:rPr lang="ru-RU" sz="2000" dirty="0" err="1">
                <a:solidFill>
                  <a:schemeClr val="accent1"/>
                </a:solidFill>
              </a:rPr>
              <a:t>підлітком</a:t>
            </a:r>
            <a:r>
              <a:rPr lang="ru-RU" sz="2000" dirty="0">
                <a:solidFill>
                  <a:schemeClr val="accent1"/>
                </a:solidFill>
              </a:rPr>
              <a:t> вступив на </a:t>
            </a:r>
            <a:r>
              <a:rPr lang="ru-RU" sz="2000" dirty="0" err="1">
                <a:solidFill>
                  <a:schemeClr val="accent1"/>
                </a:solidFill>
              </a:rPr>
              <a:t>навчання</a:t>
            </a:r>
            <a:r>
              <a:rPr lang="ru-RU" sz="2000" dirty="0">
                <a:solidFill>
                  <a:schemeClr val="accent1"/>
                </a:solidFill>
              </a:rPr>
              <a:t> у </a:t>
            </a:r>
            <a:r>
              <a:rPr lang="ru-RU" sz="2000" dirty="0" err="1">
                <a:solidFill>
                  <a:schemeClr val="accent1"/>
                </a:solidFill>
              </a:rPr>
              <a:t>художню</a:t>
            </a:r>
            <a:r>
              <a:rPr lang="ru-RU" sz="2000" dirty="0">
                <a:solidFill>
                  <a:schemeClr val="accent1"/>
                </a:solidFill>
              </a:rPr>
              <a:t> школу при </a:t>
            </a:r>
            <a:r>
              <a:rPr lang="ru-RU" sz="2000" dirty="0" err="1">
                <a:solidFill>
                  <a:schemeClr val="accent1"/>
                </a:solidFill>
              </a:rPr>
              <a:t>дворі</a:t>
            </a:r>
            <a:r>
              <a:rPr lang="ru-RU" sz="2000" dirty="0">
                <a:solidFill>
                  <a:schemeClr val="accent1"/>
                </a:solidFill>
              </a:rPr>
              <a:t> Лоренцо </a:t>
            </a:r>
            <a:r>
              <a:rPr lang="ru-RU" sz="2000" dirty="0" err="1">
                <a:solidFill>
                  <a:schemeClr val="accent1"/>
                </a:solidFill>
              </a:rPr>
              <a:t>Медічі</a:t>
            </a:r>
            <a:r>
              <a:rPr lang="ru-RU" sz="2000" dirty="0">
                <a:solidFill>
                  <a:schemeClr val="accent1"/>
                </a:solidFill>
              </a:rPr>
              <a:t>. Тут </a:t>
            </a:r>
            <a:r>
              <a:rPr lang="ru-RU" sz="2000" dirty="0" err="1">
                <a:solidFill>
                  <a:schemeClr val="accent1"/>
                </a:solidFill>
              </a:rPr>
              <a:t>він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відкрив</a:t>
            </a:r>
            <a:r>
              <a:rPr lang="ru-RU" sz="2000" dirty="0">
                <a:solidFill>
                  <a:schemeClr val="accent1"/>
                </a:solidFill>
              </a:rPr>
              <a:t> для себе красу античного </a:t>
            </a:r>
            <a:r>
              <a:rPr lang="ru-RU" sz="2000" dirty="0" err="1">
                <a:solidFill>
                  <a:schemeClr val="accent1"/>
                </a:solidFill>
              </a:rPr>
              <a:t>мистецтва</a:t>
            </a:r>
            <a:r>
              <a:rPr lang="ru-RU" sz="2000" dirty="0">
                <a:solidFill>
                  <a:schemeClr val="accent1"/>
                </a:solidFill>
              </a:rPr>
              <a:t> і </a:t>
            </a:r>
            <a:r>
              <a:rPr lang="ru-RU" sz="2000" dirty="0" err="1">
                <a:solidFill>
                  <a:schemeClr val="accent1"/>
                </a:solidFill>
              </a:rPr>
              <a:t>отримав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можливість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спілкуватися</a:t>
            </a:r>
            <a:r>
              <a:rPr lang="ru-RU" sz="2000" dirty="0">
                <a:solidFill>
                  <a:schemeClr val="accent1"/>
                </a:solidFill>
              </a:rPr>
              <a:t> з </a:t>
            </a:r>
            <a:r>
              <a:rPr lang="ru-RU" sz="2000" dirty="0" err="1">
                <a:solidFill>
                  <a:schemeClr val="accent1"/>
                </a:solidFill>
              </a:rPr>
              <a:t>відомими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гуманістами</a:t>
            </a:r>
            <a:r>
              <a:rPr lang="ru-RU" sz="2000" dirty="0">
                <a:solidFill>
                  <a:schemeClr val="accent1"/>
                </a:solidFill>
              </a:rPr>
              <a:t>. У </a:t>
            </a:r>
            <a:r>
              <a:rPr lang="ru-RU" sz="2000" dirty="0" err="1">
                <a:solidFill>
                  <a:schemeClr val="accent1"/>
                </a:solidFill>
              </a:rPr>
              <a:t>двадцятирічному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віці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Мікеланджело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відвідав</a:t>
            </a:r>
            <a:r>
              <a:rPr lang="ru-RU" sz="2000" dirty="0">
                <a:solidFill>
                  <a:schemeClr val="accent1"/>
                </a:solidFill>
              </a:rPr>
              <a:t> Рим і створив там одну </a:t>
            </a:r>
            <a:r>
              <a:rPr lang="ru-RU" sz="2000" dirty="0" err="1">
                <a:solidFill>
                  <a:schemeClr val="accent1"/>
                </a:solidFill>
              </a:rPr>
              <a:t>із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своїх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найзнаменитіших</a:t>
            </a:r>
            <a:r>
              <a:rPr lang="ru-RU" sz="2000" dirty="0">
                <a:solidFill>
                  <a:schemeClr val="accent1"/>
                </a:solidFill>
              </a:rPr>
              <a:t> скульптур - «</a:t>
            </a:r>
            <a:r>
              <a:rPr lang="ru-RU" sz="2000" dirty="0" err="1">
                <a:solidFill>
                  <a:schemeClr val="accent1"/>
                </a:solidFill>
              </a:rPr>
              <a:t>П'єта</a:t>
            </a:r>
            <a:r>
              <a:rPr lang="ru-RU" sz="2000" dirty="0">
                <a:solidFill>
                  <a:schemeClr val="accent1"/>
                </a:solidFill>
              </a:rPr>
              <a:t>» («</a:t>
            </a:r>
            <a:r>
              <a:rPr lang="ru-RU" sz="2000" dirty="0" err="1">
                <a:solidFill>
                  <a:schemeClr val="accent1"/>
                </a:solidFill>
              </a:rPr>
              <a:t>Оплакування</a:t>
            </a:r>
            <a:r>
              <a:rPr lang="ru-RU" sz="2000" dirty="0">
                <a:solidFill>
                  <a:schemeClr val="accent1"/>
                </a:solidFill>
              </a:rPr>
              <a:t> Христа»),</a:t>
            </a:r>
            <a:br>
              <a:rPr lang="ru-RU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/>
            </a:r>
            <a:br>
              <a:rPr lang="ru-RU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Скульптура </a:t>
            </a:r>
            <a:r>
              <a:rPr lang="ru-RU" sz="2000" dirty="0" err="1">
                <a:solidFill>
                  <a:schemeClr val="accent1"/>
                </a:solidFill>
              </a:rPr>
              <a:t>викликала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захоплення</a:t>
            </a:r>
            <a:r>
              <a:rPr lang="ru-RU" sz="2000" dirty="0">
                <a:solidFill>
                  <a:schemeClr val="accent1"/>
                </a:solidFill>
              </a:rPr>
              <a:t> у римлян, але </a:t>
            </a:r>
            <a:r>
              <a:rPr lang="ru-RU" sz="2000" dirty="0" err="1">
                <a:solidFill>
                  <a:schemeClr val="accent1"/>
                </a:solidFill>
              </a:rPr>
              <a:t>ніхто</a:t>
            </a:r>
            <a:r>
              <a:rPr lang="ru-RU" sz="2000" dirty="0">
                <a:solidFill>
                  <a:schemeClr val="accent1"/>
                </a:solidFill>
              </a:rPr>
              <a:t> з них не знав </a:t>
            </a:r>
            <a:r>
              <a:rPr lang="ru-RU" sz="2000" dirty="0" err="1">
                <a:solidFill>
                  <a:schemeClr val="accent1"/>
                </a:solidFill>
              </a:rPr>
              <a:t>Мікеланджело</a:t>
            </a:r>
            <a:r>
              <a:rPr lang="ru-RU" sz="2000" dirty="0">
                <a:solidFill>
                  <a:schemeClr val="accent1"/>
                </a:solidFill>
              </a:rPr>
              <a:t>. </a:t>
            </a:r>
            <a:r>
              <a:rPr lang="ru-RU" sz="2000" dirty="0" err="1">
                <a:solidFill>
                  <a:schemeClr val="accent1"/>
                </a:solidFill>
              </a:rPr>
              <a:t>Знавці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сперечались</a:t>
            </a:r>
            <a:r>
              <a:rPr lang="ru-RU" sz="2000" dirty="0">
                <a:solidFill>
                  <a:schemeClr val="accent1"/>
                </a:solidFill>
              </a:rPr>
              <a:t>, </a:t>
            </a:r>
            <a:r>
              <a:rPr lang="ru-RU" sz="2000" dirty="0" err="1">
                <a:solidFill>
                  <a:schemeClr val="accent1"/>
                </a:solidFill>
              </a:rPr>
              <a:t>хто</a:t>
            </a:r>
            <a:r>
              <a:rPr lang="ru-RU" sz="2000" dirty="0">
                <a:solidFill>
                  <a:schemeClr val="accent1"/>
                </a:solidFill>
              </a:rPr>
              <a:t> є автором </a:t>
            </a:r>
            <a:r>
              <a:rPr lang="ru-RU" sz="2000" dirty="0" err="1">
                <a:solidFill>
                  <a:schemeClr val="accent1"/>
                </a:solidFill>
              </a:rPr>
              <a:t>цього</a:t>
            </a:r>
            <a:r>
              <a:rPr lang="ru-RU" sz="2000" dirty="0">
                <a:solidFill>
                  <a:schemeClr val="accent1"/>
                </a:solidFill>
              </a:rPr>
              <a:t> прекрасного </a:t>
            </a:r>
            <a:r>
              <a:rPr lang="ru-RU" sz="2000" dirty="0" err="1">
                <a:solidFill>
                  <a:schemeClr val="accent1"/>
                </a:solidFill>
              </a:rPr>
              <a:t>твору</a:t>
            </a:r>
            <a:r>
              <a:rPr lang="ru-RU" sz="2000" dirty="0">
                <a:solidFill>
                  <a:schemeClr val="accent1"/>
                </a:solidFill>
              </a:rPr>
              <a:t>, і  </a:t>
            </a:r>
            <a:r>
              <a:rPr lang="ru-RU" sz="2000" dirty="0" err="1">
                <a:solidFill>
                  <a:schemeClr val="accent1"/>
                </a:solidFill>
              </a:rPr>
              <a:t>називали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імена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уславлених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римських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скульпторів</a:t>
            </a:r>
            <a:r>
              <a:rPr lang="ru-RU" sz="2000" dirty="0">
                <a:solidFill>
                  <a:schemeClr val="accent1"/>
                </a:solidFill>
              </a:rPr>
              <a:t>. </a:t>
            </a:r>
            <a:r>
              <a:rPr lang="ru-RU" sz="2000" dirty="0" err="1">
                <a:solidFill>
                  <a:schemeClr val="accent1"/>
                </a:solidFill>
              </a:rPr>
              <a:t>Тоді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Мікеланджело</a:t>
            </a:r>
            <a:r>
              <a:rPr lang="ru-RU" sz="2000" dirty="0">
                <a:solidFill>
                  <a:schemeClr val="accent1"/>
                </a:solidFill>
              </a:rPr>
              <a:t> і </a:t>
            </a:r>
            <a:r>
              <a:rPr lang="ru-RU" sz="2000" dirty="0" err="1">
                <a:solidFill>
                  <a:schemeClr val="accent1"/>
                </a:solidFill>
              </a:rPr>
              <a:t>вночі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прийшов</a:t>
            </a:r>
            <a:r>
              <a:rPr lang="ru-RU" sz="2000" dirty="0">
                <a:solidFill>
                  <a:schemeClr val="accent1"/>
                </a:solidFill>
              </a:rPr>
              <a:t> у </a:t>
            </a:r>
            <a:r>
              <a:rPr lang="ru-RU" sz="2000" dirty="0" err="1">
                <a:solidFill>
                  <a:schemeClr val="accent1"/>
                </a:solidFill>
              </a:rPr>
              <a:t>церкву</a:t>
            </a:r>
            <a:r>
              <a:rPr lang="ru-RU" sz="2000" dirty="0">
                <a:solidFill>
                  <a:schemeClr val="accent1"/>
                </a:solidFill>
              </a:rPr>
              <a:t>, де </a:t>
            </a:r>
            <a:r>
              <a:rPr lang="ru-RU" sz="2000" dirty="0" err="1">
                <a:solidFill>
                  <a:schemeClr val="accent1"/>
                </a:solidFill>
              </a:rPr>
              <a:t>була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виставлена</a:t>
            </a:r>
            <a:r>
              <a:rPr lang="ru-RU" sz="2000" dirty="0">
                <a:solidFill>
                  <a:schemeClr val="accent1"/>
                </a:solidFill>
              </a:rPr>
              <a:t> «</a:t>
            </a:r>
            <a:r>
              <a:rPr lang="ru-RU" sz="2000" dirty="0" err="1">
                <a:solidFill>
                  <a:schemeClr val="accent1"/>
                </a:solidFill>
              </a:rPr>
              <a:t>П”єта</a:t>
            </a:r>
            <a:r>
              <a:rPr lang="ru-RU" sz="2000" dirty="0">
                <a:solidFill>
                  <a:schemeClr val="accent1"/>
                </a:solidFill>
              </a:rPr>
              <a:t>», і </a:t>
            </a:r>
            <a:r>
              <a:rPr lang="ru-RU" sz="2000" dirty="0" err="1">
                <a:solidFill>
                  <a:schemeClr val="accent1"/>
                </a:solidFill>
              </a:rPr>
              <a:t>висік</a:t>
            </a:r>
            <a:r>
              <a:rPr lang="ru-RU" sz="2000" dirty="0">
                <a:solidFill>
                  <a:schemeClr val="accent1"/>
                </a:solidFill>
              </a:rPr>
              <a:t> на </a:t>
            </a:r>
            <a:r>
              <a:rPr lang="ru-RU" sz="2000" dirty="0" err="1">
                <a:solidFill>
                  <a:schemeClr val="accent1"/>
                </a:solidFill>
              </a:rPr>
              <a:t>ній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гордий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надпис</a:t>
            </a:r>
            <a:r>
              <a:rPr lang="ru-RU" sz="2000" dirty="0">
                <a:solidFill>
                  <a:schemeClr val="accent1"/>
                </a:solidFill>
              </a:rPr>
              <a:t>: «</a:t>
            </a:r>
            <a:r>
              <a:rPr lang="ru-RU" sz="2000" dirty="0" err="1">
                <a:solidFill>
                  <a:schemeClr val="accent1"/>
                </a:solidFill>
              </a:rPr>
              <a:t>Мікеланджело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Буонарроті</a:t>
            </a:r>
            <a:r>
              <a:rPr lang="ru-RU" sz="2000" dirty="0">
                <a:solidFill>
                  <a:schemeClr val="accent1"/>
                </a:solidFill>
              </a:rPr>
              <a:t>, </a:t>
            </a:r>
            <a:r>
              <a:rPr lang="ru-RU" sz="2000" dirty="0" err="1">
                <a:solidFill>
                  <a:schemeClr val="accent1"/>
                </a:solidFill>
              </a:rPr>
              <a:t>флорентієць</a:t>
            </a:r>
            <a:r>
              <a:rPr lang="ru-RU" sz="2000" dirty="0">
                <a:solidFill>
                  <a:schemeClr val="accent1"/>
                </a:solidFill>
              </a:rPr>
              <a:t>, </a:t>
            </a:r>
            <a:r>
              <a:rPr lang="ru-RU" sz="2000" dirty="0" err="1">
                <a:solidFill>
                  <a:schemeClr val="accent1"/>
                </a:solidFill>
              </a:rPr>
              <a:t>виконав</a:t>
            </a:r>
            <a:r>
              <a:rPr lang="ru-RU" sz="2000" dirty="0">
                <a:solidFill>
                  <a:schemeClr val="accent1"/>
                </a:solidFill>
              </a:rPr>
              <a:t>».</a:t>
            </a:r>
            <a:br>
              <a:rPr lang="ru-RU" sz="2000" dirty="0">
                <a:solidFill>
                  <a:schemeClr val="accent1"/>
                </a:solidFill>
              </a:rPr>
            </a:br>
            <a:r>
              <a:rPr lang="ru-RU" sz="2000" dirty="0" err="1">
                <a:solidFill>
                  <a:schemeClr val="accent1"/>
                </a:solidFill>
              </a:rPr>
              <a:t>Мікеланджело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вважав</a:t>
            </a:r>
            <a:r>
              <a:rPr lang="ru-RU" sz="2000" dirty="0">
                <a:solidFill>
                  <a:schemeClr val="accent1"/>
                </a:solidFill>
              </a:rPr>
              <a:t> себе </a:t>
            </a:r>
            <a:r>
              <a:rPr lang="ru-RU" sz="2000" dirty="0" err="1">
                <a:solidFill>
                  <a:schemeClr val="accent1"/>
                </a:solidFill>
              </a:rPr>
              <a:t>лише</a:t>
            </a:r>
            <a:r>
              <a:rPr lang="ru-RU" sz="2000" dirty="0">
                <a:solidFill>
                  <a:schemeClr val="accent1"/>
                </a:solidFill>
              </a:rPr>
              <a:t> скульптором, але </a:t>
            </a:r>
            <a:r>
              <a:rPr lang="ru-RU" sz="2000" dirty="0" err="1">
                <a:solidFill>
                  <a:schemeClr val="accent1"/>
                </a:solidFill>
              </a:rPr>
              <a:t>це</a:t>
            </a:r>
            <a:r>
              <a:rPr lang="ru-RU" sz="2000" dirty="0">
                <a:solidFill>
                  <a:schemeClr val="accent1"/>
                </a:solidFill>
              </a:rPr>
              <a:t> не </a:t>
            </a:r>
            <a:r>
              <a:rPr lang="ru-RU" sz="2000" dirty="0" err="1">
                <a:solidFill>
                  <a:schemeClr val="accent1"/>
                </a:solidFill>
              </a:rPr>
              <a:t>завадило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йому</a:t>
            </a:r>
            <a:r>
              <a:rPr lang="ru-RU" sz="2000" dirty="0">
                <a:solidFill>
                  <a:schemeClr val="accent1"/>
                </a:solidFill>
              </a:rPr>
              <a:t>, </a:t>
            </a:r>
            <a:r>
              <a:rPr lang="ru-RU" sz="2000" dirty="0" err="1">
                <a:solidFill>
                  <a:schemeClr val="accent1"/>
                </a:solidFill>
              </a:rPr>
              <a:t>справжньому</a:t>
            </a:r>
            <a:r>
              <a:rPr lang="ru-RU" sz="2000" dirty="0">
                <a:solidFill>
                  <a:schemeClr val="accent1"/>
                </a:solidFill>
              </a:rPr>
              <a:t> титану </a:t>
            </a:r>
            <a:r>
              <a:rPr lang="ru-RU" sz="2000" dirty="0" err="1">
                <a:solidFill>
                  <a:schemeClr val="accent1"/>
                </a:solidFill>
              </a:rPr>
              <a:t>Відродження</a:t>
            </a:r>
            <a:r>
              <a:rPr lang="ru-RU" sz="2000" dirty="0">
                <a:solidFill>
                  <a:schemeClr val="accent1"/>
                </a:solidFill>
              </a:rPr>
              <a:t>, бути великим художником і </a:t>
            </a:r>
            <a:r>
              <a:rPr lang="ru-RU" sz="2000" dirty="0" err="1">
                <a:solidFill>
                  <a:schemeClr val="accent1"/>
                </a:solidFill>
              </a:rPr>
              <a:t>архітектором</a:t>
            </a:r>
            <a:r>
              <a:rPr lang="ru-RU" sz="2000" dirty="0">
                <a:solidFill>
                  <a:schemeClr val="accent1"/>
                </a:solidFill>
              </a:rPr>
              <a:t>. </a:t>
            </a:r>
            <a:r>
              <a:rPr lang="ru-RU" sz="2000" dirty="0" err="1">
                <a:solidFill>
                  <a:schemeClr val="accent1"/>
                </a:solidFill>
              </a:rPr>
              <a:t>Його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головна</a:t>
            </a:r>
            <a:r>
              <a:rPr lang="ru-RU" sz="2000" dirty="0">
                <a:solidFill>
                  <a:schemeClr val="accent1"/>
                </a:solidFill>
              </a:rPr>
              <a:t> живописна робота — </a:t>
            </a:r>
            <a:r>
              <a:rPr lang="ru-RU" sz="2000" dirty="0" err="1">
                <a:solidFill>
                  <a:schemeClr val="accent1"/>
                </a:solidFill>
              </a:rPr>
              <a:t>розпис</a:t>
            </a:r>
            <a:r>
              <a:rPr lang="ru-RU" sz="2000" dirty="0">
                <a:solidFill>
                  <a:schemeClr val="accent1"/>
                </a:solidFill>
              </a:rPr>
              <a:t> плафона (</a:t>
            </a:r>
            <a:r>
              <a:rPr lang="ru-RU" sz="2000" dirty="0" err="1">
                <a:solidFill>
                  <a:schemeClr val="accent1"/>
                </a:solidFill>
              </a:rPr>
              <a:t>стелі</a:t>
            </a:r>
            <a:r>
              <a:rPr lang="ru-RU" sz="2000" dirty="0">
                <a:solidFill>
                  <a:schemeClr val="accent1"/>
                </a:solidFill>
              </a:rPr>
              <a:t>) </a:t>
            </a:r>
            <a:r>
              <a:rPr lang="ru-RU" sz="2000" dirty="0" err="1">
                <a:solidFill>
                  <a:schemeClr val="accent1"/>
                </a:solidFill>
              </a:rPr>
              <a:t>Сикстинської</a:t>
            </a:r>
            <a:r>
              <a:rPr lang="ru-RU" sz="2000" dirty="0">
                <a:solidFill>
                  <a:schemeClr val="accent1"/>
                </a:solidFill>
              </a:rPr>
              <a:t> капели в </a:t>
            </a:r>
            <a:r>
              <a:rPr lang="ru-RU" sz="2000" dirty="0" err="1">
                <a:solidFill>
                  <a:schemeClr val="accent1"/>
                </a:solidFill>
              </a:rPr>
              <a:t>Римі</a:t>
            </a:r>
            <a:r>
              <a:rPr lang="ru-RU" sz="2000" dirty="0">
                <a:solidFill>
                  <a:schemeClr val="accent1"/>
                </a:solidFill>
              </a:rPr>
              <a:t>. Тут </a:t>
            </a:r>
            <a:r>
              <a:rPr lang="ru-RU" sz="2000" dirty="0" err="1">
                <a:solidFill>
                  <a:schemeClr val="accent1"/>
                </a:solidFill>
              </a:rPr>
              <a:t>яскраво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виявився</a:t>
            </a:r>
            <a:r>
              <a:rPr lang="ru-RU" sz="2000" dirty="0">
                <a:solidFill>
                  <a:schemeClr val="accent1"/>
                </a:solidFill>
              </a:rPr>
              <a:t> характер </a:t>
            </a:r>
            <a:r>
              <a:rPr lang="ru-RU" sz="2000" dirty="0" err="1">
                <a:solidFill>
                  <a:schemeClr val="accent1"/>
                </a:solidFill>
              </a:rPr>
              <a:t>художнього</a:t>
            </a:r>
            <a:r>
              <a:rPr lang="ru-RU" sz="2000" dirty="0">
                <a:solidFill>
                  <a:schemeClr val="accent1"/>
                </a:solidFill>
              </a:rPr>
              <a:t> дару </a:t>
            </a:r>
            <a:r>
              <a:rPr lang="ru-RU" sz="2000" dirty="0" err="1">
                <a:solidFill>
                  <a:schemeClr val="accent1"/>
                </a:solidFill>
              </a:rPr>
              <a:t>Мікеланджело</a:t>
            </a:r>
            <a:r>
              <a:rPr lang="ru-RU" sz="2000" dirty="0">
                <a:solidFill>
                  <a:schemeClr val="accent1"/>
                </a:solidFill>
              </a:rPr>
              <a:t>: </a:t>
            </a:r>
            <a:r>
              <a:rPr lang="ru-RU" sz="2000" dirty="0" err="1">
                <a:solidFill>
                  <a:schemeClr val="accent1"/>
                </a:solidFill>
              </a:rPr>
              <a:t>його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приваблювали</a:t>
            </a:r>
            <a:r>
              <a:rPr lang="ru-RU" sz="2000" dirty="0">
                <a:solidFill>
                  <a:schemeClr val="accent1"/>
                </a:solidFill>
              </a:rPr>
              <a:t> не </a:t>
            </a:r>
            <a:r>
              <a:rPr lang="ru-RU" sz="2000" dirty="0" err="1">
                <a:solidFill>
                  <a:schemeClr val="accent1"/>
                </a:solidFill>
              </a:rPr>
              <a:t>тихі</a:t>
            </a:r>
            <a:r>
              <a:rPr lang="ru-RU" sz="2000" dirty="0">
                <a:solidFill>
                  <a:schemeClr val="accent1"/>
                </a:solidFill>
              </a:rPr>
              <a:t> й </a:t>
            </a:r>
            <a:r>
              <a:rPr lang="ru-RU" sz="2000" dirty="0" err="1">
                <a:solidFill>
                  <a:schemeClr val="accent1"/>
                </a:solidFill>
              </a:rPr>
              <a:t>спокійні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сюжети</a:t>
            </a:r>
            <a:r>
              <a:rPr lang="ru-RU" sz="2000" dirty="0">
                <a:solidFill>
                  <a:schemeClr val="accent1"/>
                </a:solidFill>
              </a:rPr>
              <a:t>, а </a:t>
            </a:r>
            <a:r>
              <a:rPr lang="ru-RU" sz="2000" dirty="0" err="1">
                <a:solidFill>
                  <a:schemeClr val="accent1"/>
                </a:solidFill>
              </a:rPr>
              <a:t>створення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бунтівних</a:t>
            </a:r>
            <a:r>
              <a:rPr lang="ru-RU" sz="2000" dirty="0">
                <a:solidFill>
                  <a:schemeClr val="accent1"/>
                </a:solidFill>
              </a:rPr>
              <a:t> і </a:t>
            </a:r>
            <a:r>
              <a:rPr lang="ru-RU" sz="2000" dirty="0" err="1">
                <a:solidFill>
                  <a:schemeClr val="accent1"/>
                </a:solidFill>
              </a:rPr>
              <a:t>героїчних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образів</a:t>
            </a:r>
            <a:r>
              <a:rPr lang="ru-RU" sz="2000" dirty="0">
                <a:solidFill>
                  <a:schemeClr val="accent1"/>
                </a:solidFill>
              </a:rPr>
              <a:t>.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-66556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048" cy="68580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4211960" cy="6858000"/>
          </a:xfrm>
        </p:spPr>
      </p:pic>
    </p:spTree>
    <p:extLst>
      <p:ext uri="{BB962C8B-B14F-4D97-AF65-F5344CB8AC3E}">
        <p14:creationId xmlns:p14="http://schemas.microsoft.com/office/powerpoint/2010/main" val="9686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1008111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/>
                </a:solidFill>
              </a:rPr>
              <a:t>Рафаель Санті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920880" cy="5184576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err="1">
                <a:solidFill>
                  <a:schemeClr val="accent2"/>
                </a:solidFill>
              </a:rPr>
              <a:t>Світлим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генієм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Відродження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називають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Рафаеля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Санті</a:t>
            </a:r>
            <a:r>
              <a:rPr lang="ru-RU" sz="3400" dirty="0">
                <a:solidFill>
                  <a:schemeClr val="accent2"/>
                </a:solidFill>
              </a:rPr>
              <a:t> (1483-1520). </a:t>
            </a:r>
            <a:r>
              <a:rPr lang="ru-RU" sz="3400" dirty="0" err="1">
                <a:solidFill>
                  <a:schemeClr val="accent2"/>
                </a:solidFill>
              </a:rPr>
              <a:t>Його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творчість</a:t>
            </a:r>
            <a:r>
              <a:rPr lang="ru-RU" sz="3400" dirty="0">
                <a:solidFill>
                  <a:schemeClr val="accent2"/>
                </a:solidFill>
              </a:rPr>
              <a:t> - </a:t>
            </a:r>
            <a:r>
              <a:rPr lang="ru-RU" sz="3400" dirty="0" err="1">
                <a:solidFill>
                  <a:schemeClr val="accent2"/>
                </a:solidFill>
              </a:rPr>
              <a:t>це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зразок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піднесеної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краси</a:t>
            </a:r>
            <a:r>
              <a:rPr lang="ru-RU" sz="3400" dirty="0">
                <a:solidFill>
                  <a:schemeClr val="accent2"/>
                </a:solidFill>
              </a:rPr>
              <a:t>, </a:t>
            </a:r>
            <a:r>
              <a:rPr lang="ru-RU" sz="3400" dirty="0" err="1">
                <a:solidFill>
                  <a:schemeClr val="accent2"/>
                </a:solidFill>
              </a:rPr>
              <a:t>досконалості</a:t>
            </a:r>
            <a:r>
              <a:rPr lang="ru-RU" sz="3400" dirty="0">
                <a:solidFill>
                  <a:schemeClr val="accent2"/>
                </a:solidFill>
              </a:rPr>
              <a:t> й </a:t>
            </a:r>
            <a:r>
              <a:rPr lang="ru-RU" sz="3400" dirty="0" err="1">
                <a:solidFill>
                  <a:schemeClr val="accent2"/>
                </a:solidFill>
              </a:rPr>
              <a:t>гармонії</a:t>
            </a:r>
            <a:r>
              <a:rPr lang="ru-RU" sz="3400" dirty="0">
                <a:solidFill>
                  <a:schemeClr val="accent2"/>
                </a:solidFill>
              </a:rPr>
              <a:t>. </a:t>
            </a:r>
            <a:r>
              <a:rPr lang="ru-RU" sz="3400" dirty="0" err="1">
                <a:solidFill>
                  <a:schemeClr val="accent2"/>
                </a:solidFill>
              </a:rPr>
              <a:t>Син</a:t>
            </a:r>
            <a:r>
              <a:rPr lang="ru-RU" sz="3400" dirty="0">
                <a:solidFill>
                  <a:schemeClr val="accent2"/>
                </a:solidFill>
              </a:rPr>
              <a:t> художника з </a:t>
            </a:r>
            <a:r>
              <a:rPr lang="ru-RU" sz="3400" dirty="0" err="1">
                <a:solidFill>
                  <a:schemeClr val="accent2"/>
                </a:solidFill>
              </a:rPr>
              <a:t>міста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Урбіно</a:t>
            </a:r>
            <a:r>
              <a:rPr lang="ru-RU" sz="3400" dirty="0">
                <a:solidFill>
                  <a:schemeClr val="accent2"/>
                </a:solidFill>
              </a:rPr>
              <a:t>, </a:t>
            </a:r>
            <a:r>
              <a:rPr lang="ru-RU" sz="3400" dirty="0" err="1">
                <a:solidFill>
                  <a:schemeClr val="accent2"/>
                </a:solidFill>
              </a:rPr>
              <a:t>Рафаель</a:t>
            </a:r>
            <a:r>
              <a:rPr lang="ru-RU" sz="3400" dirty="0">
                <a:solidFill>
                  <a:schemeClr val="accent2"/>
                </a:solidFill>
              </a:rPr>
              <a:t> з </a:t>
            </a:r>
            <a:r>
              <a:rPr lang="ru-RU" sz="3400" dirty="0" err="1">
                <a:solidFill>
                  <a:schemeClr val="accent2"/>
                </a:solidFill>
              </a:rPr>
              <a:t>дитинства</a:t>
            </a:r>
            <a:r>
              <a:rPr lang="ru-RU" sz="3400" dirty="0">
                <a:solidFill>
                  <a:schemeClr val="accent2"/>
                </a:solidFill>
              </a:rPr>
              <a:t> жив в </a:t>
            </a:r>
            <a:r>
              <a:rPr lang="ru-RU" sz="3400" dirty="0" err="1">
                <a:solidFill>
                  <a:schemeClr val="accent2"/>
                </a:solidFill>
              </a:rPr>
              <a:t>атмосфері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живопису</a:t>
            </a:r>
            <a:r>
              <a:rPr lang="ru-RU" sz="3400" dirty="0">
                <a:solidFill>
                  <a:schemeClr val="accent2"/>
                </a:solidFill>
              </a:rPr>
              <a:t>. </a:t>
            </a:r>
            <a:r>
              <a:rPr lang="ru-RU" sz="3400" dirty="0" err="1">
                <a:solidFill>
                  <a:schemeClr val="accent2"/>
                </a:solidFill>
              </a:rPr>
              <a:t>Зовнішня</a:t>
            </a:r>
            <a:r>
              <a:rPr lang="ru-RU" sz="3400" dirty="0">
                <a:solidFill>
                  <a:schemeClr val="accent2"/>
                </a:solidFill>
              </a:rPr>
              <a:t> краса, доброта й </a:t>
            </a:r>
            <a:r>
              <a:rPr lang="ru-RU" sz="3400" dirty="0" err="1">
                <a:solidFill>
                  <a:schemeClr val="accent2"/>
                </a:solidFill>
              </a:rPr>
              <a:t>ніжність</a:t>
            </a:r>
            <a:r>
              <a:rPr lang="ru-RU" sz="3400" dirty="0">
                <a:solidFill>
                  <a:schemeClr val="accent2"/>
                </a:solidFill>
              </a:rPr>
              <a:t> характеру </a:t>
            </a:r>
            <a:r>
              <a:rPr lang="ru-RU" sz="3400" dirty="0" err="1">
                <a:solidFill>
                  <a:schemeClr val="accent2"/>
                </a:solidFill>
              </a:rPr>
              <a:t>поєднувались</a:t>
            </a:r>
            <a:r>
              <a:rPr lang="ru-RU" sz="3400" dirty="0">
                <a:solidFill>
                  <a:schemeClr val="accent2"/>
                </a:solidFill>
              </a:rPr>
              <a:t> у </a:t>
            </a:r>
            <a:r>
              <a:rPr lang="ru-RU" sz="3400" dirty="0" err="1">
                <a:solidFill>
                  <a:schemeClr val="accent2"/>
                </a:solidFill>
              </a:rPr>
              <a:t>ньому</a:t>
            </a:r>
            <a:r>
              <a:rPr lang="ru-RU" sz="3400" dirty="0">
                <a:solidFill>
                  <a:schemeClr val="accent2"/>
                </a:solidFill>
              </a:rPr>
              <a:t> з </a:t>
            </a:r>
            <a:r>
              <a:rPr lang="ru-RU" sz="3400" dirty="0" err="1">
                <a:solidFill>
                  <a:schemeClr val="accent2"/>
                </a:solidFill>
              </a:rPr>
              <a:t>величезною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працьовитістю</a:t>
            </a:r>
            <a:r>
              <a:rPr lang="ru-RU" sz="3400" dirty="0">
                <a:solidFill>
                  <a:schemeClr val="accent2"/>
                </a:solidFill>
              </a:rPr>
              <a:t>. Талант </a:t>
            </a:r>
            <a:r>
              <a:rPr lang="ru-RU" sz="3400" dirty="0" err="1">
                <a:solidFill>
                  <a:schemeClr val="accent2"/>
                </a:solidFill>
              </a:rPr>
              <a:t>Рафаеля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виявився</a:t>
            </a:r>
            <a:r>
              <a:rPr lang="ru-RU" sz="3400" dirty="0">
                <a:solidFill>
                  <a:schemeClr val="accent2"/>
                </a:solidFill>
              </a:rPr>
              <a:t> рано, і папа запросив </a:t>
            </a:r>
            <a:r>
              <a:rPr lang="ru-RU" sz="3400" dirty="0" err="1">
                <a:solidFill>
                  <a:schemeClr val="accent2"/>
                </a:solidFill>
              </a:rPr>
              <a:t>його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розписати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парадні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зали</a:t>
            </a:r>
            <a:r>
              <a:rPr lang="ru-RU" sz="3400" dirty="0">
                <a:solidFill>
                  <a:schemeClr val="accent2"/>
                </a:solidFill>
              </a:rPr>
              <a:t> (</a:t>
            </a:r>
            <a:r>
              <a:rPr lang="ru-RU" sz="3400" dirty="0" err="1">
                <a:solidFill>
                  <a:schemeClr val="accent2"/>
                </a:solidFill>
              </a:rPr>
              <a:t>станці</a:t>
            </a:r>
            <a:r>
              <a:rPr lang="ru-RU" sz="3400" dirty="0">
                <a:solidFill>
                  <a:schemeClr val="accent2"/>
                </a:solidFill>
              </a:rPr>
              <a:t>) </a:t>
            </a:r>
            <a:r>
              <a:rPr lang="ru-RU" sz="3400" dirty="0" err="1">
                <a:solidFill>
                  <a:schemeClr val="accent2"/>
                </a:solidFill>
              </a:rPr>
              <a:t>Ватиканського</a:t>
            </a:r>
            <a:r>
              <a:rPr lang="ru-RU" sz="3400" dirty="0">
                <a:solidFill>
                  <a:schemeClr val="accent2"/>
                </a:solidFill>
              </a:rPr>
              <a:t> палацу. Одна з фресок </a:t>
            </a:r>
            <a:r>
              <a:rPr lang="ru-RU" sz="3400" dirty="0" err="1">
                <a:solidFill>
                  <a:schemeClr val="accent2"/>
                </a:solidFill>
              </a:rPr>
              <a:t>цієї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серії</a:t>
            </a:r>
            <a:r>
              <a:rPr lang="ru-RU" sz="3400" dirty="0">
                <a:solidFill>
                  <a:schemeClr val="accent2"/>
                </a:solidFill>
              </a:rPr>
              <a:t>, на </a:t>
            </a:r>
            <a:r>
              <a:rPr lang="ru-RU" sz="3400" dirty="0" err="1">
                <a:solidFill>
                  <a:schemeClr val="accent2"/>
                </a:solidFill>
              </a:rPr>
              <a:t>якій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зображені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давньогрецькі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філософи</a:t>
            </a:r>
            <a:r>
              <a:rPr lang="ru-RU" sz="3400" dirty="0">
                <a:solidFill>
                  <a:schemeClr val="accent2"/>
                </a:solidFill>
              </a:rPr>
              <a:t> і </a:t>
            </a:r>
            <a:r>
              <a:rPr lang="ru-RU" sz="3400" dirty="0" err="1">
                <a:solidFill>
                  <a:schemeClr val="accent2"/>
                </a:solidFill>
              </a:rPr>
              <a:t>вчені</a:t>
            </a:r>
            <a:r>
              <a:rPr lang="ru-RU" sz="3400" dirty="0">
                <a:solidFill>
                  <a:schemeClr val="accent2"/>
                </a:solidFill>
              </a:rPr>
              <a:t>, </a:t>
            </a:r>
            <a:r>
              <a:rPr lang="ru-RU" sz="3400" dirty="0" err="1">
                <a:solidFill>
                  <a:schemeClr val="accent2"/>
                </a:solidFill>
              </a:rPr>
              <a:t>отримала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назву</a:t>
            </a:r>
            <a:r>
              <a:rPr lang="ru-RU" sz="3400" dirty="0">
                <a:solidFill>
                  <a:schemeClr val="accent2"/>
                </a:solidFill>
              </a:rPr>
              <a:t> «</a:t>
            </a:r>
            <a:r>
              <a:rPr lang="ru-RU" sz="3400" dirty="0" err="1">
                <a:solidFill>
                  <a:schemeClr val="accent2"/>
                </a:solidFill>
              </a:rPr>
              <a:t>Афінська</a:t>
            </a:r>
            <a:r>
              <a:rPr lang="ru-RU" sz="3400" dirty="0">
                <a:solidFill>
                  <a:schemeClr val="accent2"/>
                </a:solidFill>
              </a:rPr>
              <a:t> школа». </a:t>
            </a:r>
            <a:r>
              <a:rPr lang="ru-RU" sz="3400" dirty="0" err="1">
                <a:solidFill>
                  <a:schemeClr val="accent2"/>
                </a:solidFill>
              </a:rPr>
              <a:t>Декому</a:t>
            </a:r>
            <a:r>
              <a:rPr lang="ru-RU" sz="3400" dirty="0">
                <a:solidFill>
                  <a:schemeClr val="accent2"/>
                </a:solidFill>
              </a:rPr>
              <a:t> з </a:t>
            </a:r>
            <a:r>
              <a:rPr lang="ru-RU" sz="3400" dirty="0" err="1">
                <a:solidFill>
                  <a:schemeClr val="accent2"/>
                </a:solidFill>
              </a:rPr>
              <a:t>її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персонажів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Рафаель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надав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риси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своїх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знаменитих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сучасників</a:t>
            </a:r>
            <a:r>
              <a:rPr lang="ru-RU" sz="3400" dirty="0">
                <a:solidFill>
                  <a:schemeClr val="accent2"/>
                </a:solidFill>
              </a:rPr>
              <a:t>: </a:t>
            </a:r>
            <a:r>
              <a:rPr lang="ru-RU" sz="3400" dirty="0" err="1">
                <a:solidFill>
                  <a:schemeClr val="accent2"/>
                </a:solidFill>
              </a:rPr>
              <a:t>величний</a:t>
            </a:r>
            <a:r>
              <a:rPr lang="ru-RU" sz="3400" dirty="0">
                <a:solidFill>
                  <a:schemeClr val="accent2"/>
                </a:solidFill>
              </a:rPr>
              <a:t> Платон - </a:t>
            </a:r>
            <a:r>
              <a:rPr lang="ru-RU" sz="3400" dirty="0" err="1">
                <a:solidFill>
                  <a:schemeClr val="accent2"/>
                </a:solidFill>
              </a:rPr>
              <a:t>це</a:t>
            </a:r>
            <a:r>
              <a:rPr lang="ru-RU" sz="3400" dirty="0">
                <a:solidFill>
                  <a:schemeClr val="accent2"/>
                </a:solidFill>
              </a:rPr>
              <a:t> Леонардо, </a:t>
            </a:r>
            <a:r>
              <a:rPr lang="ru-RU" sz="3400" dirty="0" err="1">
                <a:solidFill>
                  <a:schemeClr val="accent2"/>
                </a:solidFill>
              </a:rPr>
              <a:t>глибоко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замислений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Геракліт</a:t>
            </a:r>
            <a:r>
              <a:rPr lang="ru-RU" sz="3400" dirty="0">
                <a:solidFill>
                  <a:schemeClr val="accent2"/>
                </a:solidFill>
              </a:rPr>
              <a:t> - </a:t>
            </a:r>
            <a:r>
              <a:rPr lang="ru-RU" sz="3400" dirty="0" err="1">
                <a:solidFill>
                  <a:schemeClr val="accent2"/>
                </a:solidFill>
              </a:rPr>
              <a:t>Мікеланджело</a:t>
            </a:r>
            <a:r>
              <a:rPr lang="ru-RU" sz="3400" dirty="0">
                <a:solidFill>
                  <a:schemeClr val="accent2"/>
                </a:solidFill>
              </a:rPr>
              <a:t>, а один з </a:t>
            </a:r>
            <a:r>
              <a:rPr lang="ru-RU" sz="3400" dirty="0" err="1">
                <a:solidFill>
                  <a:schemeClr val="accent2"/>
                </a:solidFill>
              </a:rPr>
              <a:t>учнів</a:t>
            </a:r>
            <a:r>
              <a:rPr lang="ru-RU" sz="3400" dirty="0">
                <a:solidFill>
                  <a:schemeClr val="accent2"/>
                </a:solidFill>
              </a:rPr>
              <a:t> -сам </a:t>
            </a:r>
            <a:r>
              <a:rPr lang="ru-RU" sz="3400" dirty="0" err="1">
                <a:solidFill>
                  <a:schemeClr val="accent2"/>
                </a:solidFill>
              </a:rPr>
              <a:t>Рафаель</a:t>
            </a:r>
            <a:r>
              <a:rPr lang="ru-RU" sz="3400" dirty="0">
                <a:solidFill>
                  <a:schemeClr val="accent2"/>
                </a:solidFill>
              </a:rPr>
              <a:t>.</a:t>
            </a:r>
          </a:p>
          <a:p>
            <a:r>
              <a:rPr lang="ru-RU" sz="3400" dirty="0" err="1">
                <a:solidFill>
                  <a:schemeClr val="accent2"/>
                </a:solidFill>
              </a:rPr>
              <a:t>Найулюбленішим</a:t>
            </a:r>
            <a:r>
              <a:rPr lang="ru-RU" sz="3400" dirty="0">
                <a:solidFill>
                  <a:schemeClr val="accent2"/>
                </a:solidFill>
              </a:rPr>
              <a:t> образом </a:t>
            </a:r>
            <a:r>
              <a:rPr lang="ru-RU" sz="3400" dirty="0" err="1">
                <a:solidFill>
                  <a:schemeClr val="accent2"/>
                </a:solidFill>
              </a:rPr>
              <a:t>майстра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була</a:t>
            </a:r>
            <a:r>
              <a:rPr lang="ru-RU" sz="3400" dirty="0">
                <a:solidFill>
                  <a:schemeClr val="accent2"/>
                </a:solidFill>
              </a:rPr>
              <a:t> Мадонна - </a:t>
            </a:r>
            <a:r>
              <a:rPr lang="ru-RU" sz="3400" dirty="0" err="1">
                <a:solidFill>
                  <a:schemeClr val="accent2"/>
                </a:solidFill>
              </a:rPr>
              <a:t>втілення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материнської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відданості</a:t>
            </a:r>
            <a:r>
              <a:rPr lang="ru-RU" sz="3400" dirty="0">
                <a:solidFill>
                  <a:schemeClr val="accent2"/>
                </a:solidFill>
              </a:rPr>
              <a:t> й </a:t>
            </a:r>
            <a:r>
              <a:rPr lang="ru-RU" sz="3400" dirty="0" err="1">
                <a:solidFill>
                  <a:schemeClr val="accent2"/>
                </a:solidFill>
              </a:rPr>
              <a:t>любові</a:t>
            </a:r>
            <a:r>
              <a:rPr lang="ru-RU" sz="3400" dirty="0">
                <a:solidFill>
                  <a:schemeClr val="accent2"/>
                </a:solidFill>
              </a:rPr>
              <a:t>. Вершиною </a:t>
            </a:r>
            <a:r>
              <a:rPr lang="ru-RU" sz="3400" dirty="0" err="1">
                <a:solidFill>
                  <a:schemeClr val="accent2"/>
                </a:solidFill>
              </a:rPr>
              <a:t>творчості</a:t>
            </a:r>
            <a:r>
              <a:rPr lang="ru-RU" sz="3400" dirty="0">
                <a:solidFill>
                  <a:schemeClr val="accent2"/>
                </a:solidFill>
              </a:rPr>
              <a:t> стала «</a:t>
            </a:r>
            <a:r>
              <a:rPr lang="ru-RU" sz="3400" dirty="0" err="1">
                <a:solidFill>
                  <a:schemeClr val="accent2"/>
                </a:solidFill>
              </a:rPr>
              <a:t>Сикстинська</a:t>
            </a:r>
            <a:r>
              <a:rPr lang="ru-RU" sz="3400" dirty="0">
                <a:solidFill>
                  <a:schemeClr val="accent2"/>
                </a:solidFill>
              </a:rPr>
              <a:t> Мадонна» -</a:t>
            </a:r>
            <a:r>
              <a:rPr lang="ru-RU" sz="3400" dirty="0" err="1">
                <a:solidFill>
                  <a:schemeClr val="accent2"/>
                </a:solidFill>
              </a:rPr>
              <a:t>зображення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прекрасної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молодої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жінки</a:t>
            </a:r>
            <a:r>
              <a:rPr lang="ru-RU" sz="3400" dirty="0">
                <a:solidFill>
                  <a:schemeClr val="accent2"/>
                </a:solidFill>
              </a:rPr>
              <a:t> з </a:t>
            </a:r>
            <a:r>
              <a:rPr lang="ru-RU" sz="3400" dirty="0" err="1">
                <a:solidFill>
                  <a:schemeClr val="accent2"/>
                </a:solidFill>
              </a:rPr>
              <a:t>немовлям</a:t>
            </a:r>
            <a:r>
              <a:rPr lang="ru-RU" sz="3400" dirty="0">
                <a:solidFill>
                  <a:schemeClr val="accent2"/>
                </a:solidFill>
              </a:rPr>
              <a:t> на руках. </a:t>
            </a:r>
            <a:r>
              <a:rPr lang="ru-RU" sz="3400" dirty="0" err="1">
                <a:solidFill>
                  <a:schemeClr val="accent2"/>
                </a:solidFill>
              </a:rPr>
              <a:t>Сповнена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скорботи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Марія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передчуває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трагічну</a:t>
            </a:r>
            <a:r>
              <a:rPr lang="ru-RU" sz="3400" dirty="0">
                <a:solidFill>
                  <a:schemeClr val="accent2"/>
                </a:solidFill>
              </a:rPr>
              <a:t> долю </a:t>
            </a:r>
            <a:r>
              <a:rPr lang="ru-RU" sz="3400" dirty="0" err="1">
                <a:solidFill>
                  <a:schemeClr val="accent2"/>
                </a:solidFill>
              </a:rPr>
              <a:t>своєї</a:t>
            </a:r>
            <a:r>
              <a:rPr lang="ru-RU" sz="3400" dirty="0">
                <a:solidFill>
                  <a:schemeClr val="accent2"/>
                </a:solidFill>
              </a:rPr>
              <a:t> </a:t>
            </a:r>
            <a:r>
              <a:rPr lang="ru-RU" sz="3400" dirty="0" err="1">
                <a:solidFill>
                  <a:schemeClr val="accent2"/>
                </a:solidFill>
              </a:rPr>
              <a:t>дитини</a:t>
            </a:r>
            <a:r>
              <a:rPr lang="ru-RU" sz="3400" dirty="0">
                <a:solidFill>
                  <a:schemeClr val="accent2"/>
                </a:solidFill>
              </a:rPr>
              <a:t> та все ж </a:t>
            </a:r>
            <a:r>
              <a:rPr lang="ru-RU" sz="3400" dirty="0" err="1">
                <a:solidFill>
                  <a:schemeClr val="accent2"/>
                </a:solidFill>
              </a:rPr>
              <a:t>несе</a:t>
            </a:r>
            <a:r>
              <a:rPr lang="ru-RU" sz="3400" dirty="0">
                <a:solidFill>
                  <a:schemeClr val="accent2"/>
                </a:solidFill>
              </a:rPr>
              <a:t> людям </a:t>
            </a:r>
            <a:r>
              <a:rPr lang="ru-RU" sz="3400" dirty="0" err="1">
                <a:solidFill>
                  <a:schemeClr val="accent2"/>
                </a:solidFill>
              </a:rPr>
              <a:t>сина</a:t>
            </a:r>
            <a:r>
              <a:rPr lang="ru-RU" sz="3400" dirty="0">
                <a:solidFill>
                  <a:schemeClr val="accent2"/>
                </a:solidFill>
              </a:rPr>
              <a:t> як </a:t>
            </a:r>
            <a:r>
              <a:rPr lang="ru-RU" sz="3400" dirty="0" err="1">
                <a:solidFill>
                  <a:schemeClr val="accent2"/>
                </a:solidFill>
              </a:rPr>
              <a:t>спокутну</a:t>
            </a:r>
            <a:r>
              <a:rPr lang="ru-RU" sz="3400" dirty="0">
                <a:solidFill>
                  <a:schemeClr val="accent2"/>
                </a:solidFill>
              </a:rPr>
              <a:t> жертву.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903340"/>
      </p:ext>
    </p:extLst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64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accent5"/>
                </a:solidFill>
              </a:rPr>
              <a:t>Тиціан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 err="1">
                <a:solidFill>
                  <a:schemeClr val="accent5"/>
                </a:solidFill>
              </a:rPr>
              <a:t>Веччеліо</a:t>
            </a:r>
            <a:r>
              <a:rPr lang="ru-RU" dirty="0">
                <a:solidFill>
                  <a:schemeClr val="accent5"/>
                </a:solidFill>
              </a:rPr>
              <a:t/>
            </a:r>
            <a:br>
              <a:rPr lang="ru-RU" dirty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17424"/>
            <a:ext cx="4464496" cy="5513654"/>
          </a:xfrm>
        </p:spPr>
      </p:pic>
    </p:spTree>
    <p:extLst>
      <p:ext uri="{BB962C8B-B14F-4D97-AF65-F5344CB8AC3E}">
        <p14:creationId xmlns:p14="http://schemas.microsoft.com/office/powerpoint/2010/main" val="3648169995"/>
      </p:ext>
    </p:extLst>
  </p:cSld>
  <p:clrMapOvr>
    <a:masterClrMapping/>
  </p:clrMapOvr>
  <p:transition spd="slow">
    <p:wheel spokes="1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4813389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8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610669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accent5"/>
                </a:solidFill>
              </a:rPr>
              <a:t>Розквіт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венеціанського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живопису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пов'язаний</a:t>
            </a:r>
            <a:r>
              <a:rPr lang="ru-RU" sz="2800" dirty="0">
                <a:solidFill>
                  <a:schemeClr val="accent5"/>
                </a:solidFill>
              </a:rPr>
              <a:t> з </a:t>
            </a:r>
            <a:r>
              <a:rPr lang="ru-RU" sz="2800" dirty="0" err="1">
                <a:solidFill>
                  <a:schemeClr val="accent5"/>
                </a:solidFill>
              </a:rPr>
              <a:t>іменем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Тиціана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Вечелліо</a:t>
            </a:r>
            <a:r>
              <a:rPr lang="ru-RU" sz="2800" dirty="0">
                <a:solidFill>
                  <a:schemeClr val="accent5"/>
                </a:solidFill>
              </a:rPr>
              <a:t> (1477-1576). Художник </a:t>
            </a:r>
            <a:r>
              <a:rPr lang="ru-RU" sz="2800" dirty="0" err="1">
                <a:solidFill>
                  <a:schemeClr val="accent5"/>
                </a:solidFill>
              </a:rPr>
              <a:t>зберіг</a:t>
            </a:r>
            <a:r>
              <a:rPr lang="ru-RU" sz="2800" dirty="0">
                <a:solidFill>
                  <a:schemeClr val="accent5"/>
                </a:solidFill>
              </a:rPr>
              <a:t> для </a:t>
            </a:r>
            <a:r>
              <a:rPr lang="ru-RU" sz="2800" dirty="0" err="1">
                <a:solidFill>
                  <a:schemeClr val="accent5"/>
                </a:solidFill>
              </a:rPr>
              <a:t>нащадків</a:t>
            </a:r>
            <a:r>
              <a:rPr lang="ru-RU" sz="2800" dirty="0">
                <a:solidFill>
                  <a:schemeClr val="accent5"/>
                </a:solidFill>
              </a:rPr>
              <a:t> образ </a:t>
            </a:r>
            <a:r>
              <a:rPr lang="ru-RU" sz="2800" dirty="0" err="1">
                <a:solidFill>
                  <a:schemeClr val="accent5"/>
                </a:solidFill>
              </a:rPr>
              <a:t>прекрасних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золотокосих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венеціанок</a:t>
            </a:r>
            <a:r>
              <a:rPr lang="ru-RU" sz="2800" dirty="0">
                <a:solidFill>
                  <a:schemeClr val="accent5"/>
                </a:solidFill>
              </a:rPr>
              <a:t>, </a:t>
            </a:r>
            <a:r>
              <a:rPr lang="ru-RU" sz="2800" dirty="0" err="1">
                <a:solidFill>
                  <a:schemeClr val="accent5"/>
                </a:solidFill>
              </a:rPr>
              <a:t>сповнених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почуття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власної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гідності</a:t>
            </a:r>
            <a:r>
              <a:rPr lang="ru-RU" sz="2800" dirty="0">
                <a:solidFill>
                  <a:schemeClr val="accent5"/>
                </a:solidFill>
              </a:rPr>
              <a:t>. В </a:t>
            </a:r>
            <a:r>
              <a:rPr lang="ru-RU" sz="2800" dirty="0" err="1">
                <a:solidFill>
                  <a:schemeClr val="accent5"/>
                </a:solidFill>
              </a:rPr>
              <a:t>образі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сильної</a:t>
            </a:r>
            <a:r>
              <a:rPr lang="ru-RU" sz="2800" dirty="0">
                <a:solidFill>
                  <a:schemeClr val="accent5"/>
                </a:solidFill>
              </a:rPr>
              <a:t>, </a:t>
            </a:r>
            <a:r>
              <a:rPr lang="ru-RU" sz="2800" dirty="0" err="1">
                <a:solidFill>
                  <a:schemeClr val="accent5"/>
                </a:solidFill>
              </a:rPr>
              <a:t>енергійної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жінки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зображена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Богоматір</a:t>
            </a:r>
            <a:r>
              <a:rPr lang="ru-RU" sz="2800" dirty="0">
                <a:solidFill>
                  <a:schemeClr val="accent5"/>
                </a:solidFill>
              </a:rPr>
              <a:t> у </a:t>
            </a:r>
            <a:r>
              <a:rPr lang="ru-RU" sz="2800" dirty="0" err="1">
                <a:solidFill>
                  <a:schemeClr val="accent5"/>
                </a:solidFill>
              </a:rPr>
              <a:t>семиметровій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картині</a:t>
            </a:r>
            <a:r>
              <a:rPr lang="ru-RU" sz="2800" dirty="0">
                <a:solidFill>
                  <a:schemeClr val="accent5"/>
                </a:solidFill>
              </a:rPr>
              <a:t> «</a:t>
            </a:r>
            <a:r>
              <a:rPr lang="ru-RU" sz="2800" dirty="0" err="1">
                <a:solidFill>
                  <a:schemeClr val="accent5"/>
                </a:solidFill>
              </a:rPr>
              <a:t>Вознесіння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Марії</a:t>
            </a:r>
            <a:r>
              <a:rPr lang="ru-RU" sz="2800" dirty="0">
                <a:solidFill>
                  <a:schemeClr val="accent5"/>
                </a:solidFill>
              </a:rPr>
              <a:t>» (</a:t>
            </a:r>
            <a:r>
              <a:rPr lang="ru-RU" sz="2800" dirty="0" err="1">
                <a:solidFill>
                  <a:schemeClr val="accent5"/>
                </a:solidFill>
              </a:rPr>
              <a:t>більш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відома</a:t>
            </a:r>
            <a:r>
              <a:rPr lang="ru-RU" sz="2800" dirty="0">
                <a:solidFill>
                  <a:schemeClr val="accent5"/>
                </a:solidFill>
              </a:rPr>
              <a:t> як «</a:t>
            </a:r>
            <a:r>
              <a:rPr lang="ru-RU" sz="2800" dirty="0" err="1">
                <a:solidFill>
                  <a:schemeClr val="accent5"/>
                </a:solidFill>
              </a:rPr>
              <a:t>Ассунта</a:t>
            </a:r>
            <a:r>
              <a:rPr lang="ru-RU" sz="2800" dirty="0">
                <a:solidFill>
                  <a:schemeClr val="accent5"/>
                </a:solidFill>
              </a:rPr>
              <a:t>»). </a:t>
            </a:r>
            <a:r>
              <a:rPr lang="ru-RU" sz="2800" dirty="0" err="1">
                <a:solidFill>
                  <a:schemeClr val="accent5"/>
                </a:solidFill>
              </a:rPr>
              <a:t>Вдягнена</a:t>
            </a:r>
            <a:r>
              <a:rPr lang="ru-RU" sz="2800" dirty="0">
                <a:solidFill>
                  <a:schemeClr val="accent5"/>
                </a:solidFill>
              </a:rPr>
              <a:t> в темно-</a:t>
            </a:r>
            <a:r>
              <a:rPr lang="ru-RU" sz="2800" dirty="0" err="1">
                <a:solidFill>
                  <a:schemeClr val="accent5"/>
                </a:solidFill>
              </a:rPr>
              <a:t>червоне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вбрання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Марія</a:t>
            </a:r>
            <a:r>
              <a:rPr lang="ru-RU" sz="2800" dirty="0">
                <a:solidFill>
                  <a:schemeClr val="accent5"/>
                </a:solidFill>
              </a:rPr>
              <a:t> плавно </a:t>
            </a:r>
            <a:r>
              <a:rPr lang="ru-RU" sz="2800" dirty="0" err="1">
                <a:solidFill>
                  <a:schemeClr val="accent5"/>
                </a:solidFill>
              </a:rPr>
              <a:t>підіймається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вгору</a:t>
            </a:r>
            <a:r>
              <a:rPr lang="ru-RU" sz="2800" dirty="0">
                <a:solidFill>
                  <a:schemeClr val="accent5"/>
                </a:solidFill>
              </a:rPr>
              <a:t> в золотистому </a:t>
            </a:r>
            <a:r>
              <a:rPr lang="ru-RU" sz="2800" dirty="0" err="1">
                <a:solidFill>
                  <a:schemeClr val="accent5"/>
                </a:solidFill>
              </a:rPr>
              <a:t>потоці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повітря</a:t>
            </a:r>
            <a:r>
              <a:rPr lang="ru-RU" sz="2800" dirty="0">
                <a:solidFill>
                  <a:schemeClr val="accent5"/>
                </a:solidFill>
              </a:rPr>
              <a:t>. </a:t>
            </a:r>
            <a:r>
              <a:rPr lang="ru-RU" sz="2800" dirty="0" err="1">
                <a:solidFill>
                  <a:schemeClr val="accent5"/>
                </a:solidFill>
              </a:rPr>
              <a:t>Дивлячись</a:t>
            </a:r>
            <a:r>
              <a:rPr lang="ru-RU" sz="2800" dirty="0">
                <a:solidFill>
                  <a:schemeClr val="accent5"/>
                </a:solidFill>
              </a:rPr>
              <a:t> на </a:t>
            </a:r>
            <a:r>
              <a:rPr lang="ru-RU" sz="2800" dirty="0" err="1">
                <a:solidFill>
                  <a:schemeClr val="accent5"/>
                </a:solidFill>
              </a:rPr>
              <a:t>впевнених</a:t>
            </a:r>
            <a:r>
              <a:rPr lang="ru-RU" sz="2800" dirty="0">
                <a:solidFill>
                  <a:schemeClr val="accent5"/>
                </a:solidFill>
              </a:rPr>
              <a:t>, </a:t>
            </a:r>
            <a:r>
              <a:rPr lang="ru-RU" sz="2800" dirty="0" err="1">
                <a:solidFill>
                  <a:schemeClr val="accent5"/>
                </a:solidFill>
              </a:rPr>
              <a:t>розкішно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вдягнених</a:t>
            </a:r>
            <a:r>
              <a:rPr lang="ru-RU" sz="2800" dirty="0">
                <a:solidFill>
                  <a:schemeClr val="accent5"/>
                </a:solidFill>
              </a:rPr>
              <a:t>, </a:t>
            </a:r>
            <a:r>
              <a:rPr lang="ru-RU" sz="2800" dirty="0" err="1">
                <a:solidFill>
                  <a:schemeClr val="accent5"/>
                </a:solidFill>
              </a:rPr>
              <a:t>розумних</a:t>
            </a:r>
            <a:r>
              <a:rPr lang="ru-RU" sz="2800" dirty="0">
                <a:solidFill>
                  <a:schemeClr val="accent5"/>
                </a:solidFill>
              </a:rPr>
              <a:t> і </a:t>
            </a:r>
            <a:r>
              <a:rPr lang="ru-RU" sz="2800" dirty="0" err="1">
                <a:solidFill>
                  <a:schemeClr val="accent5"/>
                </a:solidFill>
              </a:rPr>
              <a:t>стриманих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жінок</a:t>
            </a:r>
            <a:r>
              <a:rPr lang="ru-RU" sz="2800" dirty="0">
                <a:solidFill>
                  <a:schemeClr val="accent5"/>
                </a:solidFill>
              </a:rPr>
              <a:t> на полотнах </a:t>
            </a:r>
            <a:r>
              <a:rPr lang="ru-RU" sz="2800" dirty="0" err="1">
                <a:solidFill>
                  <a:schemeClr val="accent5"/>
                </a:solidFill>
              </a:rPr>
              <a:t>Тиціана</a:t>
            </a:r>
            <a:r>
              <a:rPr lang="ru-RU" sz="2800" dirty="0">
                <a:solidFill>
                  <a:schemeClr val="accent5"/>
                </a:solidFill>
              </a:rPr>
              <a:t>, </a:t>
            </a:r>
            <a:r>
              <a:rPr lang="ru-RU" sz="2800" dirty="0" err="1">
                <a:solidFill>
                  <a:schemeClr val="accent5"/>
                </a:solidFill>
              </a:rPr>
              <a:t>можна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скласти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уявлення</a:t>
            </a:r>
            <a:r>
              <a:rPr lang="ru-RU" sz="2800" dirty="0">
                <a:solidFill>
                  <a:schemeClr val="accent5"/>
                </a:solidFill>
              </a:rPr>
              <a:t> про </a:t>
            </a:r>
            <a:r>
              <a:rPr lang="ru-RU" sz="2800" dirty="0" err="1">
                <a:solidFill>
                  <a:schemeClr val="accent5"/>
                </a:solidFill>
              </a:rPr>
              <a:t>могутність</a:t>
            </a:r>
            <a:r>
              <a:rPr lang="ru-RU" sz="2800" dirty="0">
                <a:solidFill>
                  <a:schemeClr val="accent5"/>
                </a:solidFill>
              </a:rPr>
              <a:t> і </a:t>
            </a:r>
            <a:r>
              <a:rPr lang="ru-RU" sz="2800" dirty="0" err="1">
                <a:solidFill>
                  <a:schemeClr val="accent5"/>
                </a:solidFill>
              </a:rPr>
              <a:t>велич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самої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err="1">
                <a:solidFill>
                  <a:schemeClr val="accent5"/>
                </a:solidFill>
              </a:rPr>
              <a:t>Венеції</a:t>
            </a:r>
            <a:r>
              <a:rPr lang="ru-RU" sz="2800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2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type.wav"/>
          </p:stSnd>
        </p:sndAc>
      </p:transition>
    </mc:Choice>
    <mc:Fallback xmlns="">
      <p:transition spd="slow">
        <p:dissolv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1"/>
            <a:ext cx="4104456" cy="6432484"/>
          </a:xfrm>
        </p:spPr>
      </p:pic>
    </p:spTree>
    <p:extLst>
      <p:ext uri="{BB962C8B-B14F-4D97-AF65-F5344CB8AC3E}">
        <p14:creationId xmlns:p14="http://schemas.microsoft.com/office/powerpoint/2010/main" val="35961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79712" y="332657"/>
            <a:ext cx="6404248" cy="10081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/>
                </a:solidFill>
              </a:rPr>
              <a:t>Висновок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920880" cy="48245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err="1">
                <a:solidFill>
                  <a:schemeClr val="accent4"/>
                </a:solidFill>
              </a:rPr>
              <a:t>Епоха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Відродження</a:t>
            </a:r>
            <a:r>
              <a:rPr lang="ru-RU" dirty="0">
                <a:solidFill>
                  <a:schemeClr val="accent4"/>
                </a:solidFill>
              </a:rPr>
              <a:t> і </a:t>
            </a:r>
            <a:r>
              <a:rPr lang="ru-RU" dirty="0" err="1">
                <a:solidFill>
                  <a:schemeClr val="accent4"/>
                </a:solidFill>
              </a:rPr>
              <a:t>Реформації</a:t>
            </a:r>
            <a:r>
              <a:rPr lang="ru-RU" dirty="0">
                <a:solidFill>
                  <a:schemeClr val="accent4"/>
                </a:solidFill>
              </a:rPr>
              <a:t> в </a:t>
            </a:r>
            <a:r>
              <a:rPr lang="ru-RU" dirty="0" err="1">
                <a:solidFill>
                  <a:schemeClr val="accent4"/>
                </a:solidFill>
              </a:rPr>
              <a:t>історії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світової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культури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має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революційну</a:t>
            </a:r>
            <a:r>
              <a:rPr lang="ru-RU" dirty="0">
                <a:solidFill>
                  <a:schemeClr val="accent4"/>
                </a:solidFill>
              </a:rPr>
              <a:t>, </a:t>
            </a:r>
            <a:r>
              <a:rPr lang="ru-RU" dirty="0" err="1">
                <a:solidFill>
                  <a:schemeClr val="accent4"/>
                </a:solidFill>
              </a:rPr>
              <a:t>поворотну</a:t>
            </a:r>
            <a:r>
              <a:rPr lang="ru-RU" dirty="0">
                <a:solidFill>
                  <a:schemeClr val="accent4"/>
                </a:solidFill>
              </a:rPr>
              <a:t> роль. Не </a:t>
            </a:r>
            <a:r>
              <a:rPr lang="ru-RU" dirty="0" err="1">
                <a:solidFill>
                  <a:schemeClr val="accent4"/>
                </a:solidFill>
              </a:rPr>
              <a:t>можна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назвати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таку</a:t>
            </a:r>
            <a:r>
              <a:rPr lang="ru-RU" dirty="0">
                <a:solidFill>
                  <a:schemeClr val="accent4"/>
                </a:solidFill>
              </a:rPr>
              <a:t> сферу </a:t>
            </a:r>
            <a:r>
              <a:rPr lang="ru-RU" dirty="0" err="1">
                <a:solidFill>
                  <a:schemeClr val="accent4"/>
                </a:solidFill>
              </a:rPr>
              <a:t>культури</a:t>
            </a:r>
            <a:r>
              <a:rPr lang="ru-RU" dirty="0">
                <a:solidFill>
                  <a:schemeClr val="accent4"/>
                </a:solidFill>
              </a:rPr>
              <a:t>, в </a:t>
            </a:r>
            <a:r>
              <a:rPr lang="ru-RU" dirty="0" err="1">
                <a:solidFill>
                  <a:schemeClr val="accent4"/>
                </a:solidFill>
              </a:rPr>
              <a:t>якій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би</a:t>
            </a:r>
            <a:r>
              <a:rPr lang="ru-RU" dirty="0">
                <a:solidFill>
                  <a:schemeClr val="accent4"/>
                </a:solidFill>
              </a:rPr>
              <a:t> не </a:t>
            </a:r>
            <a:r>
              <a:rPr lang="ru-RU" dirty="0" err="1">
                <a:solidFill>
                  <a:schemeClr val="accent4"/>
                </a:solidFill>
              </a:rPr>
              <a:t>виникли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явища</a:t>
            </a:r>
            <a:r>
              <a:rPr lang="ru-RU" dirty="0">
                <a:solidFill>
                  <a:schemeClr val="accent4"/>
                </a:solidFill>
              </a:rPr>
              <a:t>, </a:t>
            </a:r>
            <a:r>
              <a:rPr lang="ru-RU" dirty="0" err="1">
                <a:solidFill>
                  <a:schemeClr val="accent4"/>
                </a:solidFill>
              </a:rPr>
              <a:t>процеси</a:t>
            </a:r>
            <a:r>
              <a:rPr lang="ru-RU" dirty="0">
                <a:solidFill>
                  <a:schemeClr val="accent4"/>
                </a:solidFill>
              </a:rPr>
              <a:t>, </a:t>
            </a:r>
            <a:r>
              <a:rPr lang="ru-RU" dirty="0" err="1">
                <a:solidFill>
                  <a:schemeClr val="accent4"/>
                </a:solidFill>
              </a:rPr>
              <a:t>що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визначили</a:t>
            </a:r>
            <a:r>
              <a:rPr lang="ru-RU" dirty="0">
                <a:solidFill>
                  <a:schemeClr val="accent4"/>
                </a:solidFill>
              </a:rPr>
              <a:t> весь </a:t>
            </a:r>
            <a:r>
              <a:rPr lang="ru-RU" dirty="0" err="1">
                <a:solidFill>
                  <a:schemeClr val="accent4"/>
                </a:solidFill>
              </a:rPr>
              <a:t>подальший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розвиток</a:t>
            </a:r>
            <a:r>
              <a:rPr lang="ru-RU" dirty="0">
                <a:solidFill>
                  <a:schemeClr val="accent4"/>
                </a:solidFill>
              </a:rPr>
              <a:t>, аж до </a:t>
            </a:r>
            <a:r>
              <a:rPr lang="ru-RU" dirty="0" err="1">
                <a:solidFill>
                  <a:schemeClr val="accent4"/>
                </a:solidFill>
              </a:rPr>
              <a:t>сучасного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їх</a:t>
            </a:r>
            <a:r>
              <a:rPr lang="ru-RU" dirty="0">
                <a:solidFill>
                  <a:schemeClr val="accent4"/>
                </a:solidFill>
              </a:rPr>
              <a:t> стану:</a:t>
            </a:r>
          </a:p>
          <a:p>
            <a:pPr algn="l"/>
            <a:r>
              <a:rPr lang="ru-RU" dirty="0" smtClean="0">
                <a:solidFill>
                  <a:schemeClr val="accent4"/>
                </a:solidFill>
              </a:rPr>
              <a:t>-на </a:t>
            </a:r>
            <a:r>
              <a:rPr lang="ru-RU" dirty="0" err="1">
                <a:solidFill>
                  <a:schemeClr val="accent4"/>
                </a:solidFill>
              </a:rPr>
              <a:t>зміну</a:t>
            </a:r>
            <a:r>
              <a:rPr lang="ru-RU" dirty="0">
                <a:solidFill>
                  <a:schemeClr val="accent4"/>
                </a:solidFill>
              </a:rPr>
              <a:t> церковному </a:t>
            </a:r>
            <a:r>
              <a:rPr lang="ru-RU" dirty="0" err="1">
                <a:solidFill>
                  <a:schemeClr val="accent4"/>
                </a:solidFill>
              </a:rPr>
              <a:t>світогляду</a:t>
            </a:r>
            <a:r>
              <a:rPr lang="ru-RU" dirty="0">
                <a:solidFill>
                  <a:schemeClr val="accent4"/>
                </a:solidFill>
              </a:rPr>
              <a:t>, </a:t>
            </a:r>
            <a:r>
              <a:rPr lang="ru-RU" dirty="0" err="1">
                <a:solidFill>
                  <a:schemeClr val="accent4"/>
                </a:solidFill>
              </a:rPr>
              <a:t>який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панував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неподільно</a:t>
            </a:r>
            <a:r>
              <a:rPr lang="ru-RU" dirty="0">
                <a:solidFill>
                  <a:schemeClr val="accent4"/>
                </a:solidFill>
              </a:rPr>
              <a:t>, приходить </a:t>
            </a:r>
            <a:r>
              <a:rPr lang="ru-RU" dirty="0" err="1">
                <a:solidFill>
                  <a:schemeClr val="accent4"/>
                </a:solidFill>
              </a:rPr>
              <a:t>новий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погляд</a:t>
            </a:r>
            <a:r>
              <a:rPr lang="ru-RU" dirty="0">
                <a:solidFill>
                  <a:schemeClr val="accent4"/>
                </a:solidFill>
              </a:rPr>
              <a:t> на </a:t>
            </a:r>
            <a:r>
              <a:rPr lang="ru-RU" dirty="0" err="1">
                <a:solidFill>
                  <a:schemeClr val="accent4"/>
                </a:solidFill>
              </a:rPr>
              <a:t>світ</a:t>
            </a:r>
            <a:r>
              <a:rPr lang="ru-RU" dirty="0">
                <a:solidFill>
                  <a:schemeClr val="accent4"/>
                </a:solidFill>
              </a:rPr>
              <a:t>, в </a:t>
            </a:r>
            <a:r>
              <a:rPr lang="ru-RU" dirty="0" err="1">
                <a:solidFill>
                  <a:schemeClr val="accent4"/>
                </a:solidFill>
              </a:rPr>
              <a:t>центрі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якого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стоїть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людина</a:t>
            </a:r>
            <a:r>
              <a:rPr lang="ru-RU" dirty="0">
                <a:solidFill>
                  <a:schemeClr val="accent4"/>
                </a:solidFill>
              </a:rPr>
              <a:t>, </a:t>
            </a:r>
            <a:r>
              <a:rPr lang="ru-RU" dirty="0" err="1">
                <a:solidFill>
                  <a:schemeClr val="accent4"/>
                </a:solidFill>
              </a:rPr>
              <a:t>гуманізм</a:t>
            </a:r>
            <a:r>
              <a:rPr lang="ru-RU" dirty="0">
                <a:solidFill>
                  <a:schemeClr val="accent4"/>
                </a:solidFill>
              </a:rPr>
              <a:t>;</a:t>
            </a:r>
          </a:p>
          <a:p>
            <a:pPr algn="l"/>
            <a:r>
              <a:rPr lang="ru-RU" dirty="0" smtClean="0">
                <a:solidFill>
                  <a:schemeClr val="accent4"/>
                </a:solidFill>
              </a:rPr>
              <a:t>-в </a:t>
            </a:r>
            <a:r>
              <a:rPr lang="ru-RU" dirty="0" err="1">
                <a:solidFill>
                  <a:schemeClr val="accent4"/>
                </a:solidFill>
              </a:rPr>
              <a:t>науці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замість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умоглядності</a:t>
            </a:r>
            <a:r>
              <a:rPr lang="ru-RU" dirty="0">
                <a:solidFill>
                  <a:schemeClr val="accent4"/>
                </a:solidFill>
              </a:rPr>
              <a:t>, далеких </a:t>
            </a:r>
            <a:r>
              <a:rPr lang="ru-RU" dirty="0" err="1">
                <a:solidFill>
                  <a:schemeClr val="accent4"/>
                </a:solidFill>
              </a:rPr>
              <a:t>від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дійсності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логічних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побудов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виникає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дослідне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природознавство</a:t>
            </a:r>
            <a:r>
              <a:rPr lang="ru-RU" dirty="0">
                <a:solidFill>
                  <a:schemeClr val="accent4"/>
                </a:solidFill>
              </a:rPr>
              <a:t> і, як результат </a:t>
            </a:r>
            <a:r>
              <a:rPr lang="ru-RU" dirty="0" err="1">
                <a:solidFill>
                  <a:schemeClr val="accent4"/>
                </a:solidFill>
              </a:rPr>
              <a:t>цього</a:t>
            </a:r>
            <a:r>
              <a:rPr lang="ru-RU" dirty="0">
                <a:solidFill>
                  <a:schemeClr val="accent4"/>
                </a:solidFill>
              </a:rPr>
              <a:t>, </a:t>
            </a:r>
            <a:r>
              <a:rPr lang="ru-RU" dirty="0" err="1">
                <a:solidFill>
                  <a:schemeClr val="accent4"/>
                </a:solidFill>
              </a:rPr>
              <a:t>здійснюється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величезний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крок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уперед</a:t>
            </a:r>
            <a:r>
              <a:rPr lang="ru-RU" dirty="0">
                <a:solidFill>
                  <a:schemeClr val="accent4"/>
                </a:solidFill>
              </a:rPr>
              <a:t> у </a:t>
            </a:r>
            <a:r>
              <a:rPr lang="ru-RU" dirty="0" err="1">
                <a:solidFill>
                  <a:schemeClr val="accent4"/>
                </a:solidFill>
              </a:rPr>
              <a:t>пізнанні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навколишнього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світу</a:t>
            </a:r>
            <a:r>
              <a:rPr lang="ru-RU" dirty="0">
                <a:solidFill>
                  <a:schemeClr val="accent4"/>
                </a:solidFill>
              </a:rPr>
              <a:t> і </a:t>
            </a:r>
            <a:r>
              <a:rPr lang="ru-RU" dirty="0" err="1">
                <a:solidFill>
                  <a:schemeClr val="accent4"/>
                </a:solidFill>
              </a:rPr>
              <a:t>самої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людини</a:t>
            </a:r>
            <a:r>
              <a:rPr lang="ru-RU" dirty="0">
                <a:solidFill>
                  <a:schemeClr val="accent4"/>
                </a:solidFill>
              </a:rPr>
              <a:t>, </a:t>
            </a:r>
            <a:r>
              <a:rPr lang="ru-RU" dirty="0" err="1">
                <a:solidFill>
                  <a:schemeClr val="accent4"/>
                </a:solidFill>
              </a:rPr>
              <a:t>виникає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спеціалізація</a:t>
            </a:r>
            <a:r>
              <a:rPr lang="ru-RU" dirty="0">
                <a:solidFill>
                  <a:schemeClr val="accent4"/>
                </a:solidFill>
              </a:rPr>
              <a:t> у </a:t>
            </a:r>
            <a:r>
              <a:rPr lang="ru-RU" dirty="0" err="1">
                <a:solidFill>
                  <a:schemeClr val="accent4"/>
                </a:solidFill>
              </a:rPr>
              <a:t>науці</a:t>
            </a:r>
            <a:r>
              <a:rPr lang="ru-RU" dirty="0">
                <a:solidFill>
                  <a:schemeClr val="accent4"/>
                </a:solidFill>
              </a:rPr>
              <a:t>;</a:t>
            </a:r>
          </a:p>
          <a:p>
            <a:pPr algn="l"/>
            <a:r>
              <a:rPr lang="ru-RU" dirty="0" smtClean="0">
                <a:solidFill>
                  <a:schemeClr val="accent4"/>
                </a:solidFill>
              </a:rPr>
              <a:t>-</a:t>
            </a:r>
            <a:r>
              <a:rPr lang="ru-RU" dirty="0" err="1" smtClean="0">
                <a:solidFill>
                  <a:schemeClr val="accent4"/>
                </a:solidFill>
              </a:rPr>
              <a:t>об'єктом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вивчення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стає</a:t>
            </a:r>
            <a:r>
              <a:rPr lang="ru-RU" dirty="0">
                <a:solidFill>
                  <a:schemeClr val="accent4"/>
                </a:solidFill>
              </a:rPr>
              <a:t> і </a:t>
            </a:r>
            <a:r>
              <a:rPr lang="ru-RU" dirty="0" err="1">
                <a:solidFill>
                  <a:schemeClr val="accent4"/>
                </a:solidFill>
              </a:rPr>
              <a:t>саме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людське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суспільство</a:t>
            </a:r>
            <a:r>
              <a:rPr lang="ru-RU" dirty="0">
                <a:solidFill>
                  <a:schemeClr val="accent4"/>
                </a:solidFill>
              </a:rPr>
              <a:t>, </a:t>
            </a:r>
            <a:r>
              <a:rPr lang="ru-RU" dirty="0" err="1">
                <a:solidFill>
                  <a:schemeClr val="accent4"/>
                </a:solidFill>
              </a:rPr>
              <a:t>починаються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пошуки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шляхів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його</a:t>
            </a:r>
            <a:r>
              <a:rPr lang="ru-RU" dirty="0">
                <a:solidFill>
                  <a:schemeClr val="accent4"/>
                </a:solidFill>
              </a:rPr>
              <a:t> справедливого устрою;</a:t>
            </a:r>
          </a:p>
          <a:p>
            <a:pPr algn="l"/>
            <a:r>
              <a:rPr lang="ru-RU" dirty="0" smtClean="0">
                <a:solidFill>
                  <a:schemeClr val="accent4"/>
                </a:solidFill>
              </a:rPr>
              <a:t>-</a:t>
            </a:r>
            <a:r>
              <a:rPr lang="ru-RU" dirty="0" err="1" smtClean="0">
                <a:solidFill>
                  <a:schemeClr val="accent4"/>
                </a:solidFill>
              </a:rPr>
              <a:t>утворюються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сучасні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національні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європейські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літератури</a:t>
            </a:r>
            <a:r>
              <a:rPr lang="ru-RU" dirty="0">
                <a:solidFill>
                  <a:schemeClr val="accent4"/>
                </a:solidFill>
              </a:rPr>
              <a:t> і </a:t>
            </a:r>
            <a:r>
              <a:rPr lang="ru-RU" dirty="0" err="1">
                <a:solidFill>
                  <a:schemeClr val="accent4"/>
                </a:solidFill>
              </a:rPr>
              <a:t>професіональний</a:t>
            </a:r>
            <a:r>
              <a:rPr lang="ru-RU" dirty="0">
                <a:solidFill>
                  <a:schemeClr val="accent4"/>
                </a:solidFill>
              </a:rPr>
              <a:t> театр;</a:t>
            </a:r>
          </a:p>
          <a:p>
            <a:pPr algn="l"/>
            <a:r>
              <a:rPr lang="ru-RU" dirty="0" smtClean="0">
                <a:solidFill>
                  <a:schemeClr val="accent4"/>
                </a:solidFill>
              </a:rPr>
              <a:t>-</a:t>
            </a:r>
            <a:r>
              <a:rPr lang="ru-RU" dirty="0" err="1" smtClean="0">
                <a:solidFill>
                  <a:schemeClr val="accent4"/>
                </a:solidFill>
              </a:rPr>
              <a:t>унікальним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є </a:t>
            </a:r>
            <a:r>
              <a:rPr lang="ru-RU" dirty="0" err="1">
                <a:solidFill>
                  <a:schemeClr val="accent4"/>
                </a:solidFill>
              </a:rPr>
              <a:t>історичний</a:t>
            </a:r>
            <a:r>
              <a:rPr lang="ru-RU" dirty="0">
                <a:solidFill>
                  <a:schemeClr val="accent4"/>
                </a:solidFill>
              </a:rPr>
              <a:t> феномен </a:t>
            </a:r>
            <a:r>
              <a:rPr lang="ru-RU" dirty="0" err="1">
                <a:solidFill>
                  <a:schemeClr val="accent4"/>
                </a:solidFill>
              </a:rPr>
              <a:t>ренесансного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мистецтва</a:t>
            </a:r>
            <a:r>
              <a:rPr lang="ru-RU" dirty="0">
                <a:solidFill>
                  <a:schemeClr val="accent4"/>
                </a:solidFill>
              </a:rPr>
              <a:t>, яке дало </a:t>
            </a:r>
            <a:r>
              <a:rPr lang="ru-RU" dirty="0" err="1">
                <a:solidFill>
                  <a:schemeClr val="accent4"/>
                </a:solidFill>
              </a:rPr>
              <a:t>людству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найвеличніші</a:t>
            </a:r>
            <a:r>
              <a:rPr lang="ru-RU" dirty="0">
                <a:solidFill>
                  <a:schemeClr val="accent4"/>
                </a:solidFill>
              </a:rPr>
              <a:t> твори.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7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ype.wav"/>
          </p:stSnd>
        </p:sndAc>
      </p:transition>
    </mc:Choice>
    <mc:Fallback xmlns="">
      <p:transition spd="slow">
        <p:circl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466730"/>
          </a:xfrm>
        </p:spPr>
        <p:txBody>
          <a:bodyPr>
            <a:normAutofit/>
          </a:bodyPr>
          <a:lstStyle/>
          <a:p>
            <a:r>
              <a:rPr lang="uk-UA" sz="8800" dirty="0" smtClean="0">
                <a:solidFill>
                  <a:schemeClr val="accent4"/>
                </a:solidFill>
              </a:rPr>
              <a:t>Проторенесанс </a:t>
            </a:r>
            <a:endParaRPr lang="ru-RU" sz="8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pPr algn="ctr"/>
            <a:r>
              <a:rPr lang="uk-UA" sz="7200" dirty="0" smtClean="0">
                <a:solidFill>
                  <a:schemeClr val="accent3"/>
                </a:solidFill>
              </a:rPr>
              <a:t>Портретний живопис різних шкіл</a:t>
            </a:r>
            <a:r>
              <a:rPr lang="uk-UA" dirty="0" smtClean="0">
                <a:solidFill>
                  <a:schemeClr val="accent3"/>
                </a:solidFill>
              </a:rPr>
              <a:t/>
            </a:r>
            <a:br>
              <a:rPr lang="uk-UA" dirty="0" smtClean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6858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"/>
            <a:ext cx="4771853" cy="6858000"/>
          </a:xfrm>
        </p:spPr>
      </p:pic>
    </p:spTree>
    <p:extLst>
      <p:ext uri="{BB962C8B-B14F-4D97-AF65-F5344CB8AC3E}">
        <p14:creationId xmlns:p14="http://schemas.microsoft.com/office/powerpoint/2010/main" val="22498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" y="0"/>
            <a:ext cx="4612310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75" y="1072"/>
            <a:ext cx="4614325" cy="6856928"/>
          </a:xfrm>
        </p:spPr>
      </p:pic>
    </p:spTree>
    <p:extLst>
      <p:ext uri="{BB962C8B-B14F-4D97-AF65-F5344CB8AC3E}">
        <p14:creationId xmlns:p14="http://schemas.microsoft.com/office/powerpoint/2010/main" val="17664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975" cy="6858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4" cy="6858000"/>
          </a:xfrm>
        </p:spPr>
      </p:pic>
    </p:spTree>
    <p:extLst>
      <p:ext uri="{BB962C8B-B14F-4D97-AF65-F5344CB8AC3E}">
        <p14:creationId xmlns:p14="http://schemas.microsoft.com/office/powerpoint/2010/main" val="18584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" y="-7378"/>
            <a:ext cx="4506226" cy="686537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83" y="0"/>
            <a:ext cx="4658117" cy="6858000"/>
          </a:xfrm>
        </p:spPr>
      </p:pic>
    </p:spTree>
    <p:extLst>
      <p:ext uri="{BB962C8B-B14F-4D97-AF65-F5344CB8AC3E}">
        <p14:creationId xmlns:p14="http://schemas.microsoft.com/office/powerpoint/2010/main" val="5484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9622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08" y="284"/>
            <a:ext cx="4645092" cy="6857715"/>
          </a:xfrm>
        </p:spPr>
      </p:pic>
    </p:spTree>
    <p:extLst>
      <p:ext uri="{BB962C8B-B14F-4D97-AF65-F5344CB8AC3E}">
        <p14:creationId xmlns:p14="http://schemas.microsoft.com/office/powerpoint/2010/main" val="39481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4922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70" y="0"/>
            <a:ext cx="4817030" cy="6858000"/>
          </a:xfrm>
        </p:spPr>
      </p:pic>
    </p:spTree>
    <p:extLst>
      <p:ext uri="{BB962C8B-B14F-4D97-AF65-F5344CB8AC3E}">
        <p14:creationId xmlns:p14="http://schemas.microsoft.com/office/powerpoint/2010/main" val="36366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3" cy="6858000"/>
          </a:xfrm>
        </p:spPr>
      </p:pic>
    </p:spTree>
    <p:extLst>
      <p:ext uri="{BB962C8B-B14F-4D97-AF65-F5344CB8AC3E}">
        <p14:creationId xmlns:p14="http://schemas.microsoft.com/office/powerpoint/2010/main" val="40715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type.wav"/>
          </p:stSnd>
        </p:sndAc>
      </p:transition>
    </mc:Choice>
    <mc:Fallback xmlns="">
      <p:transition spd="slow">
        <p:checker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" y="1072"/>
            <a:ext cx="4640363" cy="68569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1"/>
            <a:ext cx="4499992" cy="6858001"/>
          </a:xfrm>
        </p:spPr>
      </p:pic>
    </p:spTree>
    <p:extLst>
      <p:ext uri="{BB962C8B-B14F-4D97-AF65-F5344CB8AC3E}">
        <p14:creationId xmlns:p14="http://schemas.microsoft.com/office/powerpoint/2010/main" val="5251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2501"/>
            <a:ext cx="9171296" cy="6855499"/>
          </a:xfrm>
        </p:spPr>
      </p:pic>
    </p:spTree>
    <p:extLst>
      <p:ext uri="{BB962C8B-B14F-4D97-AF65-F5344CB8AC3E}">
        <p14:creationId xmlns:p14="http://schemas.microsoft.com/office/powerpoint/2010/main" val="6126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type.wav"/>
          </p:stSnd>
        </p:sndAc>
      </p:transition>
    </mc:Choice>
    <mc:Fallback xmlns="">
      <p:transition spd="slow">
        <p:dissolv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632271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Зачинателем </a:t>
            </a:r>
            <a:r>
              <a:rPr lang="ru-RU" sz="2400" dirty="0" err="1">
                <a:solidFill>
                  <a:schemeClr val="accent4"/>
                </a:solidFill>
              </a:rPr>
              <a:t>італійського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Відродження</a:t>
            </a:r>
            <a:r>
              <a:rPr lang="ru-RU" sz="2400" dirty="0">
                <a:solidFill>
                  <a:schemeClr val="accent4"/>
                </a:solidFill>
              </a:rPr>
              <a:t> в </a:t>
            </a:r>
            <a:r>
              <a:rPr lang="ru-RU" sz="2400" dirty="0" err="1">
                <a:solidFill>
                  <a:schemeClr val="accent4"/>
                </a:solidFill>
              </a:rPr>
              <a:t>живописі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звичайно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вважають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Джотто</a:t>
            </a:r>
            <a:r>
              <a:rPr lang="ru-RU" sz="2400" dirty="0">
                <a:solidFill>
                  <a:schemeClr val="accent4"/>
                </a:solidFill>
              </a:rPr>
              <a:t> (1266—†1337). У </a:t>
            </a:r>
            <a:r>
              <a:rPr lang="ru-RU" sz="2400" dirty="0" err="1">
                <a:solidFill>
                  <a:schemeClr val="accent4"/>
                </a:solidFill>
              </a:rPr>
              <a:t>своїх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творах</a:t>
            </a:r>
            <a:r>
              <a:rPr lang="ru-RU" sz="2400" dirty="0">
                <a:solidFill>
                  <a:schemeClr val="accent4"/>
                </a:solidFill>
              </a:rPr>
              <a:t>, </a:t>
            </a:r>
            <a:r>
              <a:rPr lang="ru-RU" sz="2400" dirty="0" err="1">
                <a:solidFill>
                  <a:schemeClr val="accent4"/>
                </a:solidFill>
              </a:rPr>
              <a:t>написаних</a:t>
            </a:r>
            <a:r>
              <a:rPr lang="ru-RU" sz="2400" dirty="0">
                <a:solidFill>
                  <a:schemeClr val="accent4"/>
                </a:solidFill>
              </a:rPr>
              <a:t> на </a:t>
            </a:r>
            <a:r>
              <a:rPr lang="ru-RU" sz="2400" dirty="0" err="1">
                <a:solidFill>
                  <a:schemeClr val="accent4"/>
                </a:solidFill>
              </a:rPr>
              <a:t>релігійні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сюжети</a:t>
            </a:r>
            <a:r>
              <a:rPr lang="ru-RU" sz="2400" dirty="0">
                <a:solidFill>
                  <a:schemeClr val="accent4"/>
                </a:solidFill>
              </a:rPr>
              <a:t>, </a:t>
            </a:r>
            <a:r>
              <a:rPr lang="ru-RU" sz="2400" dirty="0" err="1">
                <a:solidFill>
                  <a:schemeClr val="accent4"/>
                </a:solidFill>
              </a:rPr>
              <a:t>він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починає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відходити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від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середньовічного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площинного</a:t>
            </a:r>
            <a:r>
              <a:rPr lang="ru-RU" sz="2400" dirty="0">
                <a:solidFill>
                  <a:schemeClr val="accent4"/>
                </a:solidFill>
              </a:rPr>
              <a:t>, </a:t>
            </a:r>
            <a:r>
              <a:rPr lang="ru-RU" sz="2400" dirty="0" err="1">
                <a:solidFill>
                  <a:schemeClr val="accent4"/>
                </a:solidFill>
              </a:rPr>
              <a:t>двомірного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зображення</a:t>
            </a:r>
            <a:r>
              <a:rPr lang="ru-RU" sz="2400" dirty="0">
                <a:solidFill>
                  <a:schemeClr val="accent4"/>
                </a:solidFill>
              </a:rPr>
              <a:t>. </a:t>
            </a:r>
            <a:r>
              <a:rPr lang="ru-RU" sz="2400" dirty="0" err="1">
                <a:solidFill>
                  <a:schemeClr val="accent4"/>
                </a:solidFill>
              </a:rPr>
              <a:t>Застосовує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світлотінь</a:t>
            </a:r>
            <a:r>
              <a:rPr lang="ru-RU" sz="2400" dirty="0">
                <a:solidFill>
                  <a:schemeClr val="accent4"/>
                </a:solidFill>
              </a:rPr>
              <a:t> для </a:t>
            </a:r>
            <a:r>
              <a:rPr lang="ru-RU" sz="2400" dirty="0" err="1">
                <a:solidFill>
                  <a:schemeClr val="accent4"/>
                </a:solidFill>
              </a:rPr>
              <a:t>надання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фігурам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об'ємності</a:t>
            </a:r>
            <a:r>
              <a:rPr lang="ru-RU" sz="2400" dirty="0">
                <a:solidFill>
                  <a:schemeClr val="accent4"/>
                </a:solidFill>
              </a:rPr>
              <a:t>. </a:t>
            </a:r>
            <a:r>
              <a:rPr lang="ru-RU" sz="2400" dirty="0" err="1">
                <a:solidFill>
                  <a:schemeClr val="accent4"/>
                </a:solidFill>
              </a:rPr>
              <a:t>Розташовуючи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їх</a:t>
            </a:r>
            <a:r>
              <a:rPr lang="ru-RU" sz="2400" dirty="0">
                <a:solidFill>
                  <a:schemeClr val="accent4"/>
                </a:solidFill>
              </a:rPr>
              <a:t> в </a:t>
            </a:r>
            <a:r>
              <a:rPr lang="ru-RU" sz="2400" dirty="0" err="1">
                <a:solidFill>
                  <a:schemeClr val="accent4"/>
                </a:solidFill>
              </a:rPr>
              <a:t>декількох</a:t>
            </a:r>
            <a:r>
              <a:rPr lang="ru-RU" sz="2400" dirty="0">
                <a:solidFill>
                  <a:schemeClr val="accent4"/>
                </a:solidFill>
              </a:rPr>
              <a:t> планах, </a:t>
            </a:r>
            <a:r>
              <a:rPr lang="ru-RU" sz="2400" dirty="0" err="1">
                <a:solidFill>
                  <a:schemeClr val="accent4"/>
                </a:solidFill>
              </a:rPr>
              <a:t>Джотто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намагався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досягнути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глибини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зображення</a:t>
            </a:r>
            <a:r>
              <a:rPr lang="ru-RU" sz="2400" dirty="0">
                <a:solidFill>
                  <a:schemeClr val="accent4"/>
                </a:solidFill>
              </a:rPr>
              <a:t>. </a:t>
            </a:r>
            <a:r>
              <a:rPr lang="ru-RU" sz="2400" dirty="0" err="1">
                <a:solidFill>
                  <a:schemeClr val="accent4"/>
                </a:solidFill>
              </a:rPr>
              <a:t>Його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сучасник</a:t>
            </a:r>
            <a:r>
              <a:rPr lang="ru-RU" sz="2400" dirty="0">
                <a:solidFill>
                  <a:schemeClr val="accent4"/>
                </a:solidFill>
              </a:rPr>
              <a:t> Петрарка писав, </a:t>
            </a:r>
            <a:r>
              <a:rPr lang="ru-RU" sz="2400" dirty="0" err="1">
                <a:solidFill>
                  <a:schemeClr val="accent4"/>
                </a:solidFill>
              </a:rPr>
              <a:t>що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відчував</a:t>
            </a:r>
            <a:r>
              <a:rPr lang="ru-RU" sz="2400" dirty="0">
                <a:solidFill>
                  <a:schemeClr val="accent4"/>
                </a:solidFill>
              </a:rPr>
              <a:t> перед </a:t>
            </a:r>
            <a:r>
              <a:rPr lang="ru-RU" sz="2400" dirty="0" err="1">
                <a:solidFill>
                  <a:schemeClr val="accent4"/>
                </a:solidFill>
              </a:rPr>
              <a:t>витворами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Джотто</a:t>
            </a:r>
            <a:r>
              <a:rPr lang="ru-RU" sz="2400" dirty="0">
                <a:solidFill>
                  <a:schemeClr val="accent4"/>
                </a:solidFill>
              </a:rPr>
              <a:t> «</a:t>
            </a:r>
            <a:r>
              <a:rPr lang="ru-RU" sz="2400" dirty="0" err="1">
                <a:solidFill>
                  <a:schemeClr val="accent4"/>
                </a:solidFill>
              </a:rPr>
              <a:t>захоплення</a:t>
            </a:r>
            <a:r>
              <a:rPr lang="ru-RU" sz="2400" dirty="0">
                <a:solidFill>
                  <a:schemeClr val="accent4"/>
                </a:solidFill>
              </a:rPr>
              <a:t>, яке доходило до </a:t>
            </a:r>
            <a:r>
              <a:rPr lang="ru-RU" sz="2400" dirty="0" err="1">
                <a:solidFill>
                  <a:schemeClr val="accent4"/>
                </a:solidFill>
              </a:rPr>
              <a:t>заціпеніння</a:t>
            </a:r>
            <a:r>
              <a:rPr lang="ru-RU" sz="2400" dirty="0">
                <a:solidFill>
                  <a:schemeClr val="accent4"/>
                </a:solidFill>
              </a:rPr>
              <a:t>». </a:t>
            </a:r>
            <a:r>
              <a:rPr lang="ru-RU" sz="2400" dirty="0" err="1">
                <a:solidFill>
                  <a:schemeClr val="accent4"/>
                </a:solidFill>
              </a:rPr>
              <a:t>Найбільш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чудовими</a:t>
            </a:r>
            <a:r>
              <a:rPr lang="ru-RU" sz="2400" dirty="0">
                <a:solidFill>
                  <a:schemeClr val="accent4"/>
                </a:solidFill>
              </a:rPr>
              <a:t> є фрески в </a:t>
            </a:r>
            <a:r>
              <a:rPr lang="ru-RU" sz="2400" dirty="0" err="1">
                <a:solidFill>
                  <a:schemeClr val="accent4"/>
                </a:solidFill>
              </a:rPr>
              <a:t>капелі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дель</a:t>
            </a:r>
            <a:r>
              <a:rPr lang="ru-RU" sz="2400" dirty="0">
                <a:solidFill>
                  <a:schemeClr val="accent4"/>
                </a:solidFill>
              </a:rPr>
              <a:t> Арена в </a:t>
            </a:r>
            <a:r>
              <a:rPr lang="ru-RU" sz="2400" dirty="0" err="1">
                <a:solidFill>
                  <a:schemeClr val="accent4"/>
                </a:solidFill>
              </a:rPr>
              <a:t>Падуї</a:t>
            </a:r>
            <a:r>
              <a:rPr lang="ru-RU" sz="2400" dirty="0">
                <a:solidFill>
                  <a:schemeClr val="accent4"/>
                </a:solidFill>
              </a:rPr>
              <a:t> (</a:t>
            </a:r>
            <a:r>
              <a:rPr lang="ru-RU" sz="2400" dirty="0" err="1">
                <a:solidFill>
                  <a:schemeClr val="accent4"/>
                </a:solidFill>
              </a:rPr>
              <a:t>ця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капела</a:t>
            </a:r>
            <a:r>
              <a:rPr lang="ru-RU" sz="2400" dirty="0">
                <a:solidFill>
                  <a:schemeClr val="accent4"/>
                </a:solidFill>
              </a:rPr>
              <a:t> — невелика </a:t>
            </a:r>
            <a:r>
              <a:rPr lang="ru-RU" sz="2400" dirty="0" err="1">
                <a:solidFill>
                  <a:schemeClr val="accent4"/>
                </a:solidFill>
              </a:rPr>
              <a:t>церковна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споруда</a:t>
            </a:r>
            <a:r>
              <a:rPr lang="ru-RU" sz="2400" dirty="0">
                <a:solidFill>
                  <a:schemeClr val="accent4"/>
                </a:solidFill>
              </a:rPr>
              <a:t> для </a:t>
            </a:r>
            <a:r>
              <a:rPr lang="ru-RU" sz="2400" dirty="0" err="1">
                <a:solidFill>
                  <a:schemeClr val="accent4"/>
                </a:solidFill>
              </a:rPr>
              <a:t>молитов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однієї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сім'ї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або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зберігання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реліквій</a:t>
            </a:r>
            <a:r>
              <a:rPr lang="ru-RU" sz="2400" dirty="0">
                <a:solidFill>
                  <a:schemeClr val="accent4"/>
                </a:solidFill>
              </a:rPr>
              <a:t> — </a:t>
            </a:r>
            <a:r>
              <a:rPr lang="ru-RU" sz="2400" dirty="0" err="1">
                <a:solidFill>
                  <a:schemeClr val="accent4"/>
                </a:solidFill>
              </a:rPr>
              <a:t>побудована</a:t>
            </a:r>
            <a:r>
              <a:rPr lang="ru-RU" sz="2400" dirty="0">
                <a:solidFill>
                  <a:schemeClr val="accent4"/>
                </a:solidFill>
              </a:rPr>
              <a:t> на </a:t>
            </a:r>
            <a:r>
              <a:rPr lang="ru-RU" sz="2400" dirty="0" err="1">
                <a:solidFill>
                  <a:schemeClr val="accent4"/>
                </a:solidFill>
              </a:rPr>
              <a:t>арені</a:t>
            </a:r>
            <a:r>
              <a:rPr lang="ru-RU" sz="2400" dirty="0">
                <a:solidFill>
                  <a:schemeClr val="accent4"/>
                </a:solidFill>
              </a:rPr>
              <a:t> античного </a:t>
            </a:r>
            <a:r>
              <a:rPr lang="ru-RU" sz="2400" dirty="0" err="1">
                <a:solidFill>
                  <a:schemeClr val="accent4"/>
                </a:solidFill>
              </a:rPr>
              <a:t>амфітеатру</a:t>
            </a:r>
            <a:r>
              <a:rPr lang="ru-RU" sz="2400" dirty="0">
                <a:solidFill>
                  <a:schemeClr val="accent4"/>
                </a:solidFill>
              </a:rPr>
              <a:t>, </a:t>
            </a:r>
            <a:r>
              <a:rPr lang="ru-RU" sz="2400" dirty="0" err="1">
                <a:solidFill>
                  <a:schemeClr val="accent4"/>
                </a:solidFill>
              </a:rPr>
              <a:t>звідки</a:t>
            </a:r>
            <a:r>
              <a:rPr lang="ru-RU" sz="2400" dirty="0">
                <a:solidFill>
                  <a:schemeClr val="accent4"/>
                </a:solidFill>
              </a:rPr>
              <a:t> і </a:t>
            </a:r>
            <a:r>
              <a:rPr lang="ru-RU" sz="2400" dirty="0" err="1">
                <a:solidFill>
                  <a:schemeClr val="accent4"/>
                </a:solidFill>
              </a:rPr>
              <a:t>назва</a:t>
            </a:r>
            <a:r>
              <a:rPr lang="ru-RU" sz="2400" dirty="0">
                <a:solidFill>
                  <a:schemeClr val="accent4"/>
                </a:solidFill>
              </a:rPr>
              <a:t>). На </a:t>
            </a:r>
            <a:r>
              <a:rPr lang="ru-RU" sz="2400" dirty="0" err="1">
                <a:solidFill>
                  <a:schemeClr val="accent4"/>
                </a:solidFill>
              </a:rPr>
              <a:t>Джотто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було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покладено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керівництво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будівництвом</a:t>
            </a:r>
            <a:r>
              <a:rPr lang="ru-RU" sz="2400" dirty="0">
                <a:solidFill>
                  <a:schemeClr val="accent4"/>
                </a:solidFill>
              </a:rPr>
              <a:t> головного </a:t>
            </a:r>
            <a:r>
              <a:rPr lang="ru-RU" sz="2400" dirty="0" err="1">
                <a:solidFill>
                  <a:schemeClr val="accent4"/>
                </a:solidFill>
              </a:rPr>
              <a:t>флорентійського</a:t>
            </a:r>
            <a:r>
              <a:rPr lang="ru-RU" sz="2400" dirty="0">
                <a:solidFill>
                  <a:schemeClr val="accent4"/>
                </a:solidFill>
              </a:rPr>
              <a:t> собору Санта </a:t>
            </a:r>
            <a:r>
              <a:rPr lang="ru-RU" sz="2400" dirty="0" err="1">
                <a:solidFill>
                  <a:schemeClr val="accent4"/>
                </a:solidFill>
              </a:rPr>
              <a:t>Марія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дель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Фьоре</a:t>
            </a:r>
            <a:r>
              <a:rPr lang="ru-RU" sz="2400" dirty="0">
                <a:solidFill>
                  <a:schemeClr val="accent4"/>
                </a:solidFill>
              </a:rPr>
              <a:t>. За </a:t>
            </a:r>
            <a:r>
              <a:rPr lang="ru-RU" sz="2400" dirty="0" err="1">
                <a:solidFill>
                  <a:schemeClr val="accent4"/>
                </a:solidFill>
              </a:rPr>
              <a:t>його</a:t>
            </a:r>
            <a:r>
              <a:rPr lang="ru-RU" sz="2400" dirty="0">
                <a:solidFill>
                  <a:schemeClr val="accent4"/>
                </a:solidFill>
              </a:rPr>
              <a:t> проектом </a:t>
            </a:r>
            <a:r>
              <a:rPr lang="ru-RU" sz="2400" dirty="0" err="1">
                <a:solidFill>
                  <a:schemeClr val="accent4"/>
                </a:solidFill>
              </a:rPr>
              <a:t>була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побудована</a:t>
            </a:r>
            <a:r>
              <a:rPr lang="ru-RU" sz="2400" dirty="0">
                <a:solidFill>
                  <a:schemeClr val="accent4"/>
                </a:solidFill>
              </a:rPr>
              <a:t> знаменита </a:t>
            </a:r>
            <a:r>
              <a:rPr lang="ru-RU" sz="2400" dirty="0" err="1">
                <a:solidFill>
                  <a:schemeClr val="accent4"/>
                </a:solidFill>
              </a:rPr>
              <a:t>дзвіниця</a:t>
            </a:r>
            <a:r>
              <a:rPr lang="ru-RU" sz="2400" dirty="0">
                <a:solidFill>
                  <a:schemeClr val="accent4"/>
                </a:solidFill>
              </a:rPr>
              <a:t>, </a:t>
            </a:r>
            <a:r>
              <a:rPr lang="ru-RU" sz="2400" dirty="0" err="1">
                <a:solidFill>
                  <a:schemeClr val="accent4"/>
                </a:solidFill>
              </a:rPr>
              <a:t>розцвічена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смужками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білого</a:t>
            </a:r>
            <a:r>
              <a:rPr lang="ru-RU" sz="2400" dirty="0">
                <a:solidFill>
                  <a:schemeClr val="accent4"/>
                </a:solidFill>
              </a:rPr>
              <a:t>, </a:t>
            </a:r>
            <a:r>
              <a:rPr lang="ru-RU" sz="2400" dirty="0" err="1">
                <a:solidFill>
                  <a:schemeClr val="accent4"/>
                </a:solidFill>
              </a:rPr>
              <a:t>зеленувато-чорного</a:t>
            </a:r>
            <a:r>
              <a:rPr lang="ru-RU" sz="2400" dirty="0">
                <a:solidFill>
                  <a:schemeClr val="accent4"/>
                </a:solidFill>
              </a:rPr>
              <a:t> і </a:t>
            </a:r>
            <a:r>
              <a:rPr lang="ru-RU" sz="2400" dirty="0" err="1">
                <a:solidFill>
                  <a:schemeClr val="accent4"/>
                </a:solidFill>
              </a:rPr>
              <a:t>рожевого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err="1">
                <a:solidFill>
                  <a:schemeClr val="accent4"/>
                </a:solidFill>
              </a:rPr>
              <a:t>мармуру</a:t>
            </a:r>
            <a:r>
              <a:rPr lang="ru-RU" sz="2400" dirty="0"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60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0"/>
            <a:ext cx="9143482" cy="6858000"/>
          </a:xfrm>
        </p:spPr>
      </p:pic>
    </p:spTree>
    <p:extLst>
      <p:ext uri="{BB962C8B-B14F-4D97-AF65-F5344CB8AC3E}">
        <p14:creationId xmlns:p14="http://schemas.microsoft.com/office/powerpoint/2010/main" val="4434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014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Леонардо </a:t>
            </a:r>
            <a:r>
              <a:rPr lang="uk-UA" dirty="0" err="1" smtClean="0">
                <a:solidFill>
                  <a:schemeClr val="tx1"/>
                </a:solidFill>
              </a:rPr>
              <a:t>да</a:t>
            </a:r>
            <a:r>
              <a:rPr lang="uk-UA" dirty="0" smtClean="0">
                <a:solidFill>
                  <a:schemeClr val="tx1"/>
                </a:solidFill>
              </a:rPr>
              <a:t> Вінчі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82" y="1491658"/>
            <a:ext cx="3871810" cy="474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7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625070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У </a:t>
            </a:r>
            <a:r>
              <a:rPr lang="ru-RU" sz="1800" dirty="0" err="1">
                <a:solidFill>
                  <a:schemeClr val="tx1"/>
                </a:solidFill>
              </a:rPr>
              <a:t>історії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людства</a:t>
            </a:r>
            <a:r>
              <a:rPr lang="ru-RU" sz="1800" dirty="0">
                <a:solidFill>
                  <a:schemeClr val="tx1"/>
                </a:solidFill>
              </a:rPr>
              <a:t> нелегко </a:t>
            </a:r>
            <a:r>
              <a:rPr lang="ru-RU" sz="1800" dirty="0" err="1">
                <a:solidFill>
                  <a:schemeClr val="tx1"/>
                </a:solidFill>
              </a:rPr>
              <a:t>відшукати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ще</a:t>
            </a:r>
            <a:r>
              <a:rPr lang="ru-RU" sz="1800" dirty="0">
                <a:solidFill>
                  <a:schemeClr val="tx1"/>
                </a:solidFill>
              </a:rPr>
              <a:t> одну </a:t>
            </a:r>
            <a:r>
              <a:rPr lang="ru-RU" sz="1800" dirty="0" err="1">
                <a:solidFill>
                  <a:schemeClr val="tx1"/>
                </a:solidFill>
              </a:rPr>
              <a:t>настільки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геніальну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людину</a:t>
            </a:r>
            <a:r>
              <a:rPr lang="ru-RU" sz="1800" dirty="0">
                <a:solidFill>
                  <a:schemeClr val="tx1"/>
                </a:solidFill>
              </a:rPr>
              <a:t>, як Леонардо да </a:t>
            </a:r>
            <a:r>
              <a:rPr lang="ru-RU" sz="1800" dirty="0" err="1">
                <a:solidFill>
                  <a:schemeClr val="tx1"/>
                </a:solidFill>
              </a:rPr>
              <a:t>Вінчі</a:t>
            </a:r>
            <a:r>
              <a:rPr lang="ru-RU" sz="1800" dirty="0">
                <a:solidFill>
                  <a:schemeClr val="tx1"/>
                </a:solidFill>
              </a:rPr>
              <a:t> (1452-1519).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Леонардо </a:t>
            </a:r>
            <a:r>
              <a:rPr lang="ru-RU" sz="1800" dirty="0" err="1">
                <a:solidFill>
                  <a:schemeClr val="tx1"/>
                </a:solidFill>
              </a:rPr>
              <a:t>мав</a:t>
            </a:r>
            <a:r>
              <a:rPr lang="ru-RU" sz="1800" dirty="0">
                <a:solidFill>
                  <a:schemeClr val="tx1"/>
                </a:solidFill>
              </a:rPr>
              <a:t> добру </a:t>
            </a:r>
            <a:r>
              <a:rPr lang="ru-RU" sz="1800" dirty="0" err="1">
                <a:solidFill>
                  <a:schemeClr val="tx1"/>
                </a:solidFill>
              </a:rPr>
              <a:t>вдачу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був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напрочуд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вродливим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сильним</a:t>
            </a:r>
            <a:r>
              <a:rPr lang="ru-RU" sz="1800" dirty="0">
                <a:solidFill>
                  <a:schemeClr val="tx1"/>
                </a:solidFill>
              </a:rPr>
              <a:t> — </a:t>
            </a:r>
            <a:r>
              <a:rPr lang="ru-RU" sz="1800" dirty="0" err="1">
                <a:solidFill>
                  <a:schemeClr val="tx1"/>
                </a:solidFill>
              </a:rPr>
              <a:t>міг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голими</a:t>
            </a:r>
            <a:r>
              <a:rPr lang="ru-RU" sz="1800" dirty="0">
                <a:solidFill>
                  <a:schemeClr val="tx1"/>
                </a:solidFill>
              </a:rPr>
              <a:t> руками </a:t>
            </a:r>
            <a:r>
              <a:rPr lang="ru-RU" sz="1800" dirty="0" err="1">
                <a:solidFill>
                  <a:schemeClr val="tx1"/>
                </a:solidFill>
              </a:rPr>
              <a:t>гнути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підкови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перевершував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усіх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фехтуванні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Його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інтереси</a:t>
            </a:r>
            <a:r>
              <a:rPr lang="ru-RU" sz="1800" dirty="0">
                <a:solidFill>
                  <a:schemeClr val="tx1"/>
                </a:solidFill>
              </a:rPr>
              <a:t> не знали меж. </a:t>
            </a:r>
            <a:r>
              <a:rPr lang="ru-RU" sz="1800" dirty="0" err="1">
                <a:solidFill>
                  <a:schemeClr val="tx1"/>
                </a:solidFill>
              </a:rPr>
              <a:t>Він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залишив</a:t>
            </a:r>
            <a:r>
              <a:rPr lang="ru-RU" sz="1800" dirty="0">
                <a:solidFill>
                  <a:schemeClr val="tx1"/>
                </a:solidFill>
              </a:rPr>
              <a:t> 14 </a:t>
            </a:r>
            <a:r>
              <a:rPr lang="ru-RU" sz="1800" dirty="0" err="1">
                <a:solidFill>
                  <a:schemeClr val="tx1"/>
                </a:solidFill>
              </a:rPr>
              <a:t>томів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рукописів</a:t>
            </a:r>
            <a:r>
              <a:rPr lang="ru-RU" sz="1800" dirty="0">
                <a:solidFill>
                  <a:schemeClr val="tx1"/>
                </a:solidFill>
              </a:rPr>
              <a:t>, на </a:t>
            </a:r>
            <a:r>
              <a:rPr lang="ru-RU" sz="1800" dirty="0" err="1">
                <a:solidFill>
                  <a:schemeClr val="tx1"/>
                </a:solidFill>
              </a:rPr>
              <a:t>сторінках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яких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збереглися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малюнки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численних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винаходів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  <a:r>
              <a:rPr lang="ru-RU" sz="1800" dirty="0" err="1">
                <a:solidFill>
                  <a:schemeClr val="tx1"/>
                </a:solidFill>
              </a:rPr>
              <a:t>проекти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підводного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човна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гелікоптера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парашута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розвідних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мостів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кулемета</a:t>
            </a:r>
            <a:r>
              <a:rPr lang="ru-RU" sz="1800" dirty="0">
                <a:solidFill>
                  <a:schemeClr val="tx1"/>
                </a:solidFill>
              </a:rPr>
              <a:t>, танка, </a:t>
            </a:r>
            <a:r>
              <a:rPr lang="ru-RU" sz="1800" dirty="0" err="1">
                <a:solidFill>
                  <a:schemeClr val="tx1"/>
                </a:solidFill>
              </a:rPr>
              <a:t>плавильних</a:t>
            </a:r>
            <a:r>
              <a:rPr lang="ru-RU" sz="1800" dirty="0">
                <a:solidFill>
                  <a:schemeClr val="tx1"/>
                </a:solidFill>
              </a:rPr>
              <a:t> печей, автоматичного </a:t>
            </a:r>
            <a:r>
              <a:rPr lang="ru-RU" sz="1800" dirty="0" err="1">
                <a:solidFill>
                  <a:schemeClr val="tx1"/>
                </a:solidFill>
              </a:rPr>
              <a:t>ткацького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верстата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інші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Усі</a:t>
            </a:r>
            <a:r>
              <a:rPr lang="ru-RU" sz="1800" dirty="0">
                <a:solidFill>
                  <a:schemeClr val="tx1"/>
                </a:solidFill>
              </a:rPr>
              <a:t> вони </a:t>
            </a:r>
            <a:r>
              <a:rPr lang="ru-RU" sz="1800" dirty="0" err="1">
                <a:solidFill>
                  <a:schemeClr val="tx1"/>
                </a:solidFill>
              </a:rPr>
              <a:t>набагато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випередили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свій</a:t>
            </a:r>
            <a:r>
              <a:rPr lang="ru-RU" sz="1800" dirty="0">
                <a:solidFill>
                  <a:schemeClr val="tx1"/>
                </a:solidFill>
              </a:rPr>
              <a:t> час.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Леонардо </a:t>
            </a:r>
            <a:r>
              <a:rPr lang="ru-RU" sz="1800" dirty="0" err="1">
                <a:solidFill>
                  <a:schemeClr val="tx1"/>
                </a:solidFill>
              </a:rPr>
              <a:t>народився</a:t>
            </a:r>
            <a:r>
              <a:rPr lang="ru-RU" sz="1800" dirty="0">
                <a:solidFill>
                  <a:schemeClr val="tx1"/>
                </a:solidFill>
              </a:rPr>
              <a:t> в невеликому </a:t>
            </a:r>
            <a:r>
              <a:rPr lang="ru-RU" sz="1800" dirty="0" err="1">
                <a:solidFill>
                  <a:schemeClr val="tx1"/>
                </a:solidFill>
              </a:rPr>
              <a:t>місті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Вінчі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поблизу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Флоренції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Помітивши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неабиякі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здібності</a:t>
            </a:r>
            <a:r>
              <a:rPr lang="ru-RU" sz="1800" dirty="0">
                <a:solidFill>
                  <a:schemeClr val="tx1"/>
                </a:solidFill>
              </a:rPr>
              <a:t> хлопчика до </a:t>
            </a:r>
            <a:r>
              <a:rPr lang="ru-RU" sz="1800" dirty="0" err="1">
                <a:solidFill>
                  <a:schemeClr val="tx1"/>
                </a:solidFill>
              </a:rPr>
              <a:t>малювання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батько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віддав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його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навчатися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флорентійського</a:t>
            </a:r>
            <a:r>
              <a:rPr lang="ru-RU" sz="1800" dirty="0">
                <a:solidFill>
                  <a:schemeClr val="tx1"/>
                </a:solidFill>
              </a:rPr>
              <a:t> і художника </a:t>
            </a:r>
            <a:r>
              <a:rPr lang="ru-RU" sz="1800" dirty="0" err="1">
                <a:solidFill>
                  <a:schemeClr val="tx1"/>
                </a:solidFill>
              </a:rPr>
              <a:t>Андреа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Верр</a:t>
            </a:r>
            <a:r>
              <a:rPr lang="en-US" sz="1800" dirty="0">
                <a:solidFill>
                  <a:schemeClr val="tx1"/>
                </a:solidFill>
              </a:rPr>
              <a:t>j</a:t>
            </a:r>
            <a:r>
              <a:rPr lang="ru-RU" sz="1800" dirty="0" err="1">
                <a:solidFill>
                  <a:schemeClr val="tx1"/>
                </a:solidFill>
              </a:rPr>
              <a:t>ккьо</a:t>
            </a:r>
            <a:r>
              <a:rPr lang="ru-RU" sz="1800" dirty="0">
                <a:solidFill>
                  <a:schemeClr val="tx1"/>
                </a:solidFill>
              </a:rPr>
              <a:t> і Через </a:t>
            </a:r>
            <a:r>
              <a:rPr lang="ru-RU" sz="1800" dirty="0" err="1">
                <a:solidFill>
                  <a:schemeClr val="tx1"/>
                </a:solidFill>
              </a:rPr>
              <a:t>шість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років</a:t>
            </a:r>
            <a:r>
              <a:rPr lang="ru-RU" sz="1800" dirty="0">
                <a:solidFill>
                  <a:schemeClr val="tx1"/>
                </a:solidFill>
              </a:rPr>
              <a:t> учитель </a:t>
            </a:r>
            <a:r>
              <a:rPr lang="ru-RU" sz="1800" dirty="0" err="1">
                <a:solidFill>
                  <a:schemeClr val="tx1"/>
                </a:solidFill>
              </a:rPr>
              <a:t>доручив</a:t>
            </a:r>
            <a:r>
              <a:rPr lang="ru-RU" sz="1800" dirty="0">
                <a:solidFill>
                  <a:schemeClr val="tx1"/>
                </a:solidFill>
              </a:rPr>
              <a:t> Леонардо </a:t>
            </a:r>
            <a:r>
              <a:rPr lang="ru-RU" sz="1800" dirty="0" err="1">
                <a:solidFill>
                  <a:schemeClr val="tx1"/>
                </a:solidFill>
              </a:rPr>
              <a:t>написати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своїй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картині</a:t>
            </a:r>
            <a:r>
              <a:rPr lang="ru-RU" sz="1800" dirty="0">
                <a:solidFill>
                  <a:schemeClr val="tx1"/>
                </a:solidFill>
              </a:rPr>
              <a:t> ангела. </a:t>
            </a:r>
            <a:r>
              <a:rPr lang="ru-RU" sz="1800" dirty="0" err="1">
                <a:solidFill>
                  <a:schemeClr val="tx1"/>
                </a:solidFill>
              </a:rPr>
              <a:t>Розповідали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що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побачивши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постать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зображену</a:t>
            </a:r>
            <a:r>
              <a:rPr lang="ru-RU" sz="1800" dirty="0">
                <a:solidFill>
                  <a:schemeClr val="tx1"/>
                </a:solidFill>
              </a:rPr>
              <a:t> Леонардо, </a:t>
            </a:r>
            <a:r>
              <a:rPr lang="ru-RU" sz="1800" dirty="0" err="1">
                <a:solidFill>
                  <a:schemeClr val="tx1"/>
                </a:solidFill>
              </a:rPr>
              <a:t>вчитель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зрозумів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наскільки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учень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перевершив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його</a:t>
            </a:r>
            <a:r>
              <a:rPr lang="ru-RU" sz="1800" dirty="0">
                <a:solidFill>
                  <a:schemeClr val="tx1"/>
                </a:solidFill>
              </a:rPr>
              <a:t>, і з того часу не брав </a:t>
            </a:r>
            <a:r>
              <a:rPr lang="ru-RU" sz="1800" dirty="0" err="1">
                <a:solidFill>
                  <a:schemeClr val="tx1"/>
                </a:solidFill>
              </a:rPr>
              <a:t>пензля</a:t>
            </a:r>
            <a:r>
              <a:rPr lang="ru-RU" sz="1800" dirty="0">
                <a:solidFill>
                  <a:schemeClr val="tx1"/>
                </a:solidFill>
              </a:rPr>
              <a:t> в руки.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Леонардо не </a:t>
            </a:r>
            <a:r>
              <a:rPr lang="ru-RU" sz="1800" dirty="0" err="1">
                <a:solidFill>
                  <a:schemeClr val="tx1"/>
                </a:solidFill>
              </a:rPr>
              <a:t>мав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університетської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освіти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проте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це</a:t>
            </a:r>
            <a:r>
              <a:rPr lang="ru-RU" sz="1800" dirty="0">
                <a:solidFill>
                  <a:schemeClr val="tx1"/>
                </a:solidFill>
              </a:rPr>
              <a:t> не </a:t>
            </a:r>
            <a:r>
              <a:rPr lang="ru-RU" sz="1800" dirty="0" err="1">
                <a:solidFill>
                  <a:schemeClr val="tx1"/>
                </a:solidFill>
              </a:rPr>
              <a:t>завадило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йому</a:t>
            </a:r>
            <a:r>
              <a:rPr lang="ru-RU" sz="1800" dirty="0">
                <a:solidFill>
                  <a:schemeClr val="tx1"/>
                </a:solidFill>
              </a:rPr>
              <a:t> стати </a:t>
            </a:r>
            <a:r>
              <a:rPr lang="ru-RU" sz="1800" dirty="0" err="1">
                <a:solidFill>
                  <a:schemeClr val="tx1"/>
                </a:solidFill>
              </a:rPr>
              <a:t>справжнім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зразком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усебічно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розвиненої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людини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6250706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Найголовнішим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усіх</a:t>
            </a:r>
            <a:r>
              <a:rPr lang="ru-RU" sz="2400" dirty="0">
                <a:solidFill>
                  <a:schemeClr val="tx1"/>
                </a:solidFill>
              </a:rPr>
              <a:t> занять для Леонардо </a:t>
            </a:r>
            <a:r>
              <a:rPr lang="ru-RU" sz="2400" dirty="0" err="1">
                <a:solidFill>
                  <a:schemeClr val="tx1"/>
                </a:solidFill>
              </a:rPr>
              <a:t>завжди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залишався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живопис</a:t>
            </a:r>
            <a:r>
              <a:rPr lang="ru-RU" sz="2400" dirty="0">
                <a:solidFill>
                  <a:schemeClr val="tx1"/>
                </a:solidFill>
              </a:rPr>
              <a:t>. Один з </a:t>
            </a:r>
            <a:r>
              <a:rPr lang="ru-RU" sz="2400" dirty="0" err="1">
                <a:solidFill>
                  <a:schemeClr val="tx1"/>
                </a:solidFill>
              </a:rPr>
              <a:t>найкращих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творів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митця</a:t>
            </a:r>
            <a:r>
              <a:rPr lang="ru-RU" sz="2400" dirty="0">
                <a:solidFill>
                  <a:schemeClr val="tx1"/>
                </a:solidFill>
              </a:rPr>
              <a:t> — фреска «</a:t>
            </a:r>
            <a:r>
              <a:rPr lang="ru-RU" sz="2400" dirty="0" err="1">
                <a:solidFill>
                  <a:schemeClr val="tx1"/>
                </a:solidFill>
              </a:rPr>
              <a:t>Таємна</a:t>
            </a:r>
            <a:r>
              <a:rPr lang="ru-RU" sz="2400" dirty="0">
                <a:solidFill>
                  <a:schemeClr val="tx1"/>
                </a:solidFill>
              </a:rPr>
              <a:t> вечеря», написана на </a:t>
            </a:r>
            <a:r>
              <a:rPr lang="ru-RU" sz="2400" dirty="0" err="1">
                <a:solidFill>
                  <a:schemeClr val="tx1"/>
                </a:solidFill>
              </a:rPr>
              <a:t>біблійний</a:t>
            </a:r>
            <a:r>
              <a:rPr lang="ru-RU" sz="2400" dirty="0">
                <a:solidFill>
                  <a:schemeClr val="tx1"/>
                </a:solidFill>
              </a:rPr>
              <a:t> сюжет в одному з </a:t>
            </a:r>
            <a:r>
              <a:rPr lang="ru-RU" sz="2400" dirty="0" err="1">
                <a:solidFill>
                  <a:schemeClr val="tx1"/>
                </a:solidFill>
              </a:rPr>
              <a:t>міланських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монастирів</a:t>
            </a:r>
            <a:r>
              <a:rPr lang="ru-RU" sz="2400" dirty="0">
                <a:solidFill>
                  <a:schemeClr val="tx1"/>
                </a:solidFill>
              </a:rPr>
              <a:t>. Христос </a:t>
            </a:r>
            <a:r>
              <a:rPr lang="ru-RU" sz="2400" dirty="0" err="1">
                <a:solidFill>
                  <a:schemeClr val="tx1"/>
                </a:solidFill>
              </a:rPr>
              <a:t>прощається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своїми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учнями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він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знає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зраду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Іуди</a:t>
            </a:r>
            <a:r>
              <a:rPr lang="ru-RU" sz="2400" dirty="0">
                <a:solidFill>
                  <a:schemeClr val="tx1"/>
                </a:solidFill>
              </a:rPr>
              <a:t> й </a:t>
            </a:r>
            <a:r>
              <a:rPr lang="ru-RU" sz="2400" dirty="0" err="1">
                <a:solidFill>
                  <a:schemeClr val="tx1"/>
                </a:solidFill>
              </a:rPr>
              <a:t>свої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майбутні</a:t>
            </a:r>
            <a:r>
              <a:rPr lang="ru-RU" sz="2400" dirty="0">
                <a:solidFill>
                  <a:schemeClr val="tx1"/>
                </a:solidFill>
              </a:rPr>
              <a:t> муки. </a:t>
            </a:r>
            <a:r>
              <a:rPr lang="ru-RU" sz="2400" dirty="0" err="1">
                <a:solidFill>
                  <a:schemeClr val="tx1"/>
                </a:solidFill>
              </a:rPr>
              <a:t>Зображений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драматичний</a:t>
            </a:r>
            <a:r>
              <a:rPr lang="ru-RU" sz="2400" dirty="0">
                <a:solidFill>
                  <a:schemeClr val="tx1"/>
                </a:solidFill>
              </a:rPr>
              <a:t> момент </a:t>
            </a:r>
            <a:r>
              <a:rPr lang="ru-RU" sz="2400" dirty="0" err="1">
                <a:solidFill>
                  <a:schemeClr val="tx1"/>
                </a:solidFill>
              </a:rPr>
              <a:t>трапези</a:t>
            </a:r>
            <a:r>
              <a:rPr lang="ru-RU" sz="2400" dirty="0">
                <a:solidFill>
                  <a:schemeClr val="tx1"/>
                </a:solidFill>
              </a:rPr>
              <a:t>, коли Христос </a:t>
            </a:r>
            <a:r>
              <a:rPr lang="ru-RU" sz="2400" dirty="0" err="1">
                <a:solidFill>
                  <a:schemeClr val="tx1"/>
                </a:solidFill>
              </a:rPr>
              <a:t>вимовив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фатальні</a:t>
            </a:r>
            <a:r>
              <a:rPr lang="ru-RU" sz="2400" dirty="0">
                <a:solidFill>
                  <a:schemeClr val="tx1"/>
                </a:solidFill>
              </a:rPr>
              <a:t> слова: «Один </a:t>
            </a:r>
            <a:r>
              <a:rPr lang="ru-RU" sz="2400" dirty="0" err="1">
                <a:solidFill>
                  <a:schemeClr val="tx1"/>
                </a:solidFill>
              </a:rPr>
              <a:t>із</a:t>
            </a:r>
            <a:r>
              <a:rPr lang="ru-RU" sz="2400" dirty="0">
                <a:solidFill>
                  <a:schemeClr val="tx1"/>
                </a:solidFill>
              </a:rPr>
              <a:t> вас </a:t>
            </a:r>
            <a:r>
              <a:rPr lang="ru-RU" sz="2400" dirty="0" err="1">
                <a:solidFill>
                  <a:schemeClr val="tx1"/>
                </a:solidFill>
              </a:rPr>
              <a:t>зрадить</a:t>
            </a:r>
            <a:r>
              <a:rPr lang="ru-RU" sz="2400" dirty="0">
                <a:solidFill>
                  <a:schemeClr val="tx1"/>
                </a:solidFill>
              </a:rPr>
              <a:t> мене». Вони </a:t>
            </a:r>
            <a:r>
              <a:rPr lang="ru-RU" sz="2400" dirty="0" err="1">
                <a:solidFill>
                  <a:schemeClr val="tx1"/>
                </a:solidFill>
              </a:rPr>
              <a:t>викликають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апостолів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бурхливі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почуття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відчай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переляк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подив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гнів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Дехто</a:t>
            </a:r>
            <a:r>
              <a:rPr lang="ru-RU" sz="2400" dirty="0">
                <a:solidFill>
                  <a:schemeClr val="tx1"/>
                </a:solidFill>
              </a:rPr>
              <a:t> обурено </a:t>
            </a:r>
            <a:r>
              <a:rPr lang="ru-RU" sz="2400" dirty="0" err="1">
                <a:solidFill>
                  <a:schemeClr val="tx1"/>
                </a:solidFill>
              </a:rPr>
              <a:t>вскакує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місця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Аби</a:t>
            </a:r>
            <a:r>
              <a:rPr lang="ru-RU" sz="2400" dirty="0">
                <a:solidFill>
                  <a:schemeClr val="tx1"/>
                </a:solidFill>
              </a:rPr>
              <a:t> не </a:t>
            </a:r>
            <a:r>
              <a:rPr lang="ru-RU" sz="2400" dirty="0" err="1">
                <a:solidFill>
                  <a:schemeClr val="tx1"/>
                </a:solidFill>
              </a:rPr>
              <a:t>створювати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враження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штовханини</a:t>
            </a:r>
            <a:r>
              <a:rPr lang="ru-RU" sz="2400" dirty="0">
                <a:solidFill>
                  <a:schemeClr val="tx1"/>
                </a:solidFill>
              </a:rPr>
              <a:t>, художник </a:t>
            </a:r>
            <a:r>
              <a:rPr lang="ru-RU" sz="2400" dirty="0" err="1">
                <a:solidFill>
                  <a:schemeClr val="tx1"/>
                </a:solidFill>
              </a:rPr>
              <a:t>об'єднав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персонажі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чотири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групи</a:t>
            </a:r>
            <a:r>
              <a:rPr lang="ru-RU" sz="2400" dirty="0">
                <a:solidFill>
                  <a:schemeClr val="tx1"/>
                </a:solidFill>
              </a:rPr>
              <a:t> по три </a:t>
            </a:r>
            <a:r>
              <a:rPr lang="ru-RU" sz="2400" dirty="0" err="1">
                <a:solidFill>
                  <a:schemeClr val="tx1"/>
                </a:solidFill>
              </a:rPr>
              <a:t>постаті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кожній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розмістив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їх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ліворуч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праворуч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Христа. Леонардо </a:t>
            </a:r>
            <a:r>
              <a:rPr lang="ru-RU" sz="2400" dirty="0" err="1">
                <a:solidFill>
                  <a:schemeClr val="tx1"/>
                </a:solidFill>
              </a:rPr>
              <a:t>відмовився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традиційного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зображення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Іуди</a:t>
            </a:r>
            <a:r>
              <a:rPr lang="ru-RU" sz="2400" dirty="0">
                <a:solidFill>
                  <a:schemeClr val="tx1"/>
                </a:solidFill>
              </a:rPr>
              <a:t> з одного боку стола, але </a:t>
            </a:r>
            <a:r>
              <a:rPr lang="ru-RU" sz="2400" dirty="0" err="1">
                <a:solidFill>
                  <a:schemeClr val="tx1"/>
                </a:solidFill>
              </a:rPr>
              <a:t>зрадника</a:t>
            </a:r>
            <a:r>
              <a:rPr lang="ru-RU" sz="2400" dirty="0">
                <a:solidFill>
                  <a:schemeClr val="tx1"/>
                </a:solidFill>
              </a:rPr>
              <a:t> легко </a:t>
            </a:r>
            <a:r>
              <a:rPr lang="ru-RU" sz="2400" dirty="0" err="1">
                <a:solidFill>
                  <a:schemeClr val="tx1"/>
                </a:solidFill>
              </a:rPr>
              <a:t>впізнати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він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відкинувся</a:t>
            </a:r>
            <a:r>
              <a:rPr lang="ru-RU" sz="2400" dirty="0">
                <a:solidFill>
                  <a:schemeClr val="tx1"/>
                </a:solidFill>
              </a:rPr>
              <a:t> назад, судорожно </a:t>
            </a:r>
            <a:r>
              <a:rPr lang="ru-RU" sz="2400" dirty="0" err="1">
                <a:solidFill>
                  <a:schemeClr val="tx1"/>
                </a:solidFill>
              </a:rPr>
              <a:t>стискуючи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руці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гаман</a:t>
            </a:r>
            <a:r>
              <a:rPr lang="ru-RU" sz="2400" dirty="0">
                <a:solidFill>
                  <a:schemeClr val="tx1"/>
                </a:solidFill>
              </a:rPr>
              <a:t> з платою за </a:t>
            </a:r>
            <a:r>
              <a:rPr lang="ru-RU" sz="2400" dirty="0" err="1">
                <a:solidFill>
                  <a:schemeClr val="tx1"/>
                </a:solidFill>
              </a:rPr>
              <a:t>зрадництво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42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80204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2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42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64704"/>
            <a:ext cx="4176463" cy="5832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72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705</Words>
  <Application>Microsoft Office PowerPoint</Application>
  <PresentationFormat>Экран (4:3)</PresentationFormat>
  <Paragraphs>21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Живопис Відродження</vt:lpstr>
      <vt:lpstr>Проторенесанс </vt:lpstr>
      <vt:lpstr>Зачинателем італійського Відродження в живописі звичайно вважають Джотто (1266—†1337). У своїх творах, написаних на релігійні сюжети, він починає відходити від середньовічного площинного, двомірного зображення. Застосовує світлотінь для надання фігурам об'ємності. Розташовуючи їх в декількох планах, Джотто намагався досягнути глибини зображення. Його сучасник Петрарка писав, що відчував перед витворами Джотто «захоплення, яке доходило до заціпеніння». Найбільш чудовими є фрески в капелі дель Арена в Падуї (ця капела — невелика церковна споруда для молитов однієї сім'ї або зберігання реліквій — побудована на арені античного амфітеатру, звідки і назва). На Джотто було покладено керівництво будівництвом головного флорентійського собору Санта Марія дель Фьоре. За його проектом була побудована знаменита дзвіниця, розцвічена смужками білого, зеленувато-чорного і рожевого мармуру.</vt:lpstr>
      <vt:lpstr>Леонардо да Вінчі</vt:lpstr>
      <vt:lpstr>У історії людства нелегко відшукати ще одну настільки геніальну людину, як Леонардо да Вінчі (1452-1519).  Леонардо мав добру вдачу, був напрочуд вродливим і сильним — міг голими руками гнути підкови і перевершував усіх у фехтуванні. Його інтереси не знали меж. Він залишив 14 томів рукописів, на сторінках яких збереглися малюнки численних винаходів: проекти підводного човна, гелікоптера, парашута, розвідних мостів, кулемета, танка, плавильних печей, автоматичного ткацького верстата та інші. Усі вони набагато випередили свій час.  Леонардо народився в невеликому місті Вінчі поблизу Флоренції. Помітивши неабиякі здібності хлопчика до малювання, батько віддав його навчатися до флорентійського і художника Андреа Веррjккьо і Через шість років учитель доручив Леонардо написати на своїй картині ангела. Розповідали, що, побачивши постать, зображену Леонардо, вчитель зрозумів, наскільки учень перевершив його, і з того часу не брав пензля в руки.  Леонардо не мав університетської освіти, проте це не завадило йому стати справжнім зразком усебічно розвиненої людини.  </vt:lpstr>
      <vt:lpstr>Найголовнішим з усіх занять для Леонардо завжди залишався живопис. Один з найкращих творів митця — фреска «Таємна вечеря», написана на біблійний сюжет в одному з міланських монастирів. Христос прощається зі своїми учнями, він знає про зраду Іуди й свої майбутні муки. Зображений драматичний момент трапези, коли Христос вимовив фатальні слова: «Один із вас зрадить мене». Вони викликають в апостолів бурхливі почуття - відчай, переляк, подив, гнів. Дехто обурено вскакує з місця. Аби не створювати враження штовханини, художник об'єднав персонажі в чотири групи по три постаті в кожній і розмістив їх ліворуч і праворуч від Христа. Леонардо відмовився від традиційного зображення Іуди з одного боку стола, але зрадника легко впізнати: він відкинувся назад, судорожно стискуючи в руці гаман з платою за зрадництво.</vt:lpstr>
      <vt:lpstr>Презентация PowerPoint</vt:lpstr>
      <vt:lpstr>Презентация PowerPoint</vt:lpstr>
      <vt:lpstr>Презентация PowerPoint</vt:lpstr>
      <vt:lpstr>Мікеланджело Боунарроті</vt:lpstr>
      <vt:lpstr> Видатною постаттю Високого Відродження був Мікеланджело Буонарроті (1475-1564) - автор неперевершених творів скульптури, живопису, архітектури та поезії. Дитинство він провів у маленькому містечку поблизу Флоренції, а підлітком вступив на навчання у художню школу при дворі Лоренцо Медічі. Тут він відкрив для себе красу античного мистецтва і отримав можливість спілкуватися з відомими гуманістами. У двадцятирічному віці Мікеланджело відвідав Рим і створив там одну із своїх найзнаменитіших скульптур - «П'єта» («Оплакування Христа»),  Скульптура викликала захоплення у римлян, але ніхто з них не знав Мікеланджело. Знавці сперечались, хто є автором цього прекрасного твору, і  називали імена уславлених римських скульпторів. Тоді Мікеланджело і вночі прийшов у церкву, де була виставлена «П”єта», і висік на ній гордий надпис: «Мікеланджело Буонарроті, флорентієць, виконав». Мікеланджело вважав себе лише скульптором, але це не завадило йому, справжньому титану Відродження, бути великим художником і архітектором. Його головна живописна робота — розпис плафона (стелі) Сикстинської капели в Римі. Тут яскраво виявився характер художнього дару Мікеланджело: його приваблювали не тихі й спокійні сюжети, а створення бунтівних і героїчних образів. </vt:lpstr>
      <vt:lpstr>Презентация PowerPoint</vt:lpstr>
      <vt:lpstr>Рафаель Санті</vt:lpstr>
      <vt:lpstr>Презентация PowerPoint</vt:lpstr>
      <vt:lpstr>Тиціан Веччеліо </vt:lpstr>
      <vt:lpstr>Презентация PowerPoint</vt:lpstr>
      <vt:lpstr>Розквіт венеціанського живопису пов'язаний з іменем Тиціана Вечелліо (1477-1576). Художник зберіг для нащадків образ прекрасних золотокосих венеціанок, сповнених почуття власної гідності. В образі сильної, енергійної жінки зображена Богоматір у семиметровій картині «Вознесіння Марії» (більш відома як «Ассунта»). Вдягнена в темно-червоне вбрання Марія плавно підіймається вгору в золотистому потоці повітря. Дивлячись на впевнених, розкішно вдягнених, розумних і стриманих жінок на полотнах Тиціана, можна скласти уявлення про могутність і велич самої Венеції.</vt:lpstr>
      <vt:lpstr>Презентация PowerPoint</vt:lpstr>
      <vt:lpstr>Висновок</vt:lpstr>
      <vt:lpstr>Портретний живопис різних шкіл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 Відродження</dc:title>
  <dc:creator>user</dc:creator>
  <cp:lastModifiedBy>ACER</cp:lastModifiedBy>
  <cp:revision>6</cp:revision>
  <dcterms:created xsi:type="dcterms:W3CDTF">2013-02-18T19:17:13Z</dcterms:created>
  <dcterms:modified xsi:type="dcterms:W3CDTF">2021-12-03T05:50:01Z</dcterms:modified>
</cp:coreProperties>
</file>