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9" r:id="rId2"/>
    <p:sldId id="257" r:id="rId3"/>
    <p:sldId id="300" r:id="rId4"/>
    <p:sldId id="259" r:id="rId5"/>
    <p:sldId id="283" r:id="rId6"/>
    <p:sldId id="262" r:id="rId7"/>
    <p:sldId id="305" r:id="rId8"/>
    <p:sldId id="307" r:id="rId9"/>
    <p:sldId id="301" r:id="rId10"/>
    <p:sldId id="303" r:id="rId11"/>
    <p:sldId id="306" r:id="rId12"/>
    <p:sldId id="308" r:id="rId13"/>
    <p:sldId id="310" r:id="rId14"/>
    <p:sldId id="311" r:id="rId15"/>
    <p:sldId id="313" r:id="rId16"/>
    <p:sldId id="314" r:id="rId17"/>
    <p:sldId id="316" r:id="rId18"/>
    <p:sldId id="317" r:id="rId19"/>
    <p:sldId id="319" r:id="rId20"/>
    <p:sldId id="320" r:id="rId21"/>
    <p:sldId id="272" r:id="rId22"/>
    <p:sldId id="288" r:id="rId23"/>
    <p:sldId id="289" r:id="rId24"/>
    <p:sldId id="292" r:id="rId25"/>
    <p:sldId id="29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5" d="100"/>
          <a:sy n="65" d="100"/>
        </p:scale>
        <p:origin x="-474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6AF96-A084-4075-8D79-1A30EDE591D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C9A5C-FEE6-4C10-92F4-207B44350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56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18F2-4406-4E19-951A-5810F58D154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C2E-7775-4A32-BEE8-4065AC13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18F2-4406-4E19-951A-5810F58D154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C2E-7775-4A32-BEE8-4065AC13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5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18F2-4406-4E19-951A-5810F58D154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C2E-7775-4A32-BEE8-4065AC13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0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18F2-4406-4E19-951A-5810F58D154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C2E-7775-4A32-BEE8-4065AC13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18F2-4406-4E19-951A-5810F58D154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C2E-7775-4A32-BEE8-4065AC13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18F2-4406-4E19-951A-5810F58D154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C2E-7775-4A32-BEE8-4065AC13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3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18F2-4406-4E19-951A-5810F58D154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C2E-7775-4A32-BEE8-4065AC13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18F2-4406-4E19-951A-5810F58D154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C2E-7775-4A32-BEE8-4065AC13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18F2-4406-4E19-951A-5810F58D154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C2E-7775-4A32-BEE8-4065AC13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1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18F2-4406-4E19-951A-5810F58D154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C2E-7775-4A32-BEE8-4065AC13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18F2-4406-4E19-951A-5810F58D154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C2E-7775-4A32-BEE8-4065AC13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3" y="1465729"/>
            <a:ext cx="10493188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718F2-4406-4E19-951A-5810F58D154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AC2E-7775-4A32-BEE8-4065AC1346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5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802" y="2640941"/>
            <a:ext cx="11185890" cy="3539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</a:t>
            </a:r>
            <a:r>
              <a:rPr lang="vi-VN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Відродження</a:t>
            </a:r>
            <a:r>
              <a:rPr lang="vi-V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або </a:t>
            </a:r>
            <a:r>
              <a:rPr lang="vi-VN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Ренесанс</a:t>
            </a:r>
            <a:r>
              <a:rPr lang="vi-VN" sz="3600" b="1" i="1" dirty="0"/>
              <a:t> (фр</a:t>
            </a:r>
            <a:r>
              <a:rPr lang="uk-UA" sz="3600" b="1" i="1" dirty="0">
                <a:latin typeface="Bookman Old Style" panose="02050604050505020204" pitchFamily="18" charset="0"/>
              </a:rPr>
              <a:t>.</a:t>
            </a:r>
            <a:r>
              <a:rPr lang="vi-VN" sz="3600" b="1" i="1" dirty="0"/>
              <a:t> </a:t>
            </a:r>
            <a:r>
              <a:rPr lang="en-US" sz="3600" b="1" i="1" dirty="0">
                <a:latin typeface="Bookman Old Style" panose="02050604050505020204" pitchFamily="18" charset="0"/>
              </a:rPr>
              <a:t>Renaissance — «</a:t>
            </a:r>
            <a:r>
              <a:rPr lang="vi-VN" sz="3600" b="1" i="1" dirty="0"/>
              <a:t>Відродження») — культурно-філософський рух кінця Середньовіччя — початку Нового часу</a:t>
            </a:r>
            <a:r>
              <a:rPr lang="uk-UA" sz="3600" b="1" i="1" dirty="0">
                <a:latin typeface="Bookman Old Style" panose="02050604050505020204" pitchFamily="18" charset="0"/>
              </a:rPr>
              <a:t>,</a:t>
            </a:r>
            <a:r>
              <a:rPr lang="vi-VN" sz="3600" b="1" i="1" dirty="0"/>
              <a:t>що ґрунтувався на ідеалах гуманізму та орієнтувався на спадщину античності</a:t>
            </a:r>
            <a:r>
              <a:rPr lang="uk-UA" sz="3600" b="1" i="1" dirty="0" smtClean="0">
                <a:latin typeface="Bookman Old Style" panose="02050604050505020204" pitchFamily="18" charset="0"/>
              </a:rPr>
              <a:t>.</a:t>
            </a:r>
            <a:endParaRPr lang="vi-VN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69966" y="141068"/>
            <a:ext cx="887948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Епоха Ренесансу. </a:t>
            </a:r>
            <a:endParaRPr lang="uk-UA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6537" y="1094061"/>
            <a:ext cx="746563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довершений </a:t>
            </a:r>
            <a:r>
              <a:rPr lang="ru-RU" sz="24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витвір</a:t>
            </a:r>
            <a:r>
              <a:rPr 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!.. Окраса </a:t>
            </a:r>
            <a:r>
              <a:rPr lang="ru-RU" sz="24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всесвіту</a:t>
            </a:r>
            <a:r>
              <a:rPr 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! </a:t>
            </a:r>
            <a:r>
              <a:rPr lang="ru-RU" sz="24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Взірець</a:t>
            </a:r>
            <a:r>
              <a:rPr 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сущого</a:t>
            </a:r>
            <a:r>
              <a:rPr 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!</a:t>
            </a:r>
            <a:br>
              <a:rPr 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                    В. </a:t>
            </a:r>
            <a:r>
              <a:rPr lang="ru-RU" sz="2400" b="1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Шекспір</a:t>
            </a:r>
            <a:endParaRPr lang="uk-UA" sz="2400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899" y="164013"/>
            <a:ext cx="1177397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Bookman Old Style" panose="02050604050505020204" pitchFamily="18" charset="0"/>
              </a:rPr>
              <a:t>Палаццо — тип </a:t>
            </a:r>
            <a:r>
              <a:rPr lang="ru-RU" sz="2800" b="1" i="1" dirty="0" err="1">
                <a:latin typeface="Bookman Old Style" panose="02050604050505020204" pitchFamily="18" charset="0"/>
              </a:rPr>
              <a:t>будинку</a:t>
            </a:r>
            <a:r>
              <a:rPr lang="ru-RU" sz="2800" b="1" i="1" dirty="0">
                <a:latin typeface="Bookman Old Style" panose="02050604050505020204" pitchFamily="18" charset="0"/>
              </a:rPr>
              <a:t>-палацу, в </a:t>
            </a:r>
            <a:r>
              <a:rPr lang="ru-RU" sz="2800" b="1" i="1" dirty="0" err="1">
                <a:latin typeface="Bookman Old Style" panose="02050604050505020204" pitchFamily="18" charset="0"/>
              </a:rPr>
              <a:t>якому</a:t>
            </a:r>
            <a:r>
              <a:rPr lang="ru-RU" sz="2800" b="1" i="1" dirty="0">
                <a:latin typeface="Bookman Old Style" panose="02050604050505020204" pitchFamily="18" charset="0"/>
              </a:rPr>
              <a:t> кожному </a:t>
            </a:r>
            <a:r>
              <a:rPr lang="ru-RU" sz="2800" b="1" i="1" dirty="0" err="1">
                <a:latin typeface="Bookman Old Style" panose="02050604050505020204" pitchFamily="18" charset="0"/>
              </a:rPr>
              <a:t>елементу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притаманна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виражена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закінченість</a:t>
            </a:r>
            <a:r>
              <a:rPr lang="ru-RU" sz="2800" b="1" i="1" dirty="0">
                <a:latin typeface="Bookman Old Style" panose="02050604050505020204" pitchFamily="18" charset="0"/>
              </a:rPr>
              <a:t>, </a:t>
            </a:r>
            <a:r>
              <a:rPr lang="ru-RU" sz="2800" b="1" i="1" dirty="0" err="1">
                <a:latin typeface="Bookman Old Style" panose="02050604050505020204" pitchFamily="18" charset="0"/>
              </a:rPr>
              <a:t>що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виявляється</a:t>
            </a:r>
            <a:r>
              <a:rPr lang="ru-RU" sz="2800" b="1" i="1" dirty="0">
                <a:latin typeface="Bookman Old Style" panose="02050604050505020204" pitchFamily="18" charset="0"/>
              </a:rPr>
              <a:t> і в </a:t>
            </a:r>
            <a:r>
              <a:rPr lang="ru-RU" sz="2800" b="1" i="1" dirty="0" err="1">
                <a:latin typeface="Bookman Old Style" panose="02050604050505020204" pitchFamily="18" charset="0"/>
              </a:rPr>
              <a:t>зосередженості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будівлі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навколо</a:t>
            </a:r>
            <a:r>
              <a:rPr lang="ru-RU" sz="2800" b="1" i="1" dirty="0">
                <a:latin typeface="Bookman Old Style" panose="02050604050505020204" pitchFamily="18" charset="0"/>
              </a:rPr>
              <a:t> замкнутого </a:t>
            </a:r>
            <a:r>
              <a:rPr lang="ru-RU" sz="2800" b="1" i="1" dirty="0" err="1">
                <a:latin typeface="Bookman Old Style" panose="02050604050505020204" pitchFamily="18" charset="0"/>
              </a:rPr>
              <a:t>симетричного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подвір'я</a:t>
            </a:r>
            <a:r>
              <a:rPr lang="ru-RU" sz="2800" b="1" i="1" dirty="0">
                <a:latin typeface="Bookman Old Style" panose="02050604050505020204" pitchFamily="18" charset="0"/>
              </a:rPr>
              <a:t>, і в </a:t>
            </a:r>
            <a:r>
              <a:rPr lang="ru-RU" sz="2800" b="1" i="1" dirty="0" err="1">
                <a:latin typeface="Bookman Old Style" panose="02050604050505020204" pitchFamily="18" charset="0"/>
              </a:rPr>
              <a:t>строгій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симетрії</a:t>
            </a:r>
            <a:r>
              <a:rPr lang="ru-RU" sz="2800" b="1" i="1" dirty="0">
                <a:latin typeface="Bookman Old Style" panose="02050604050505020204" pitchFamily="18" charset="0"/>
              </a:rPr>
              <a:t> фасаду. </a:t>
            </a:r>
          </a:p>
        </p:txBody>
      </p:sp>
      <p:pic>
        <p:nvPicPr>
          <p:cNvPr id="6146" name="Picture 2" descr="https://st2.depositphotos.com/1759125/7588/i/950/depositphotos_75885555-stock-photo-palazzo-cavalli-franchetti-and-palaz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98" y="2004765"/>
            <a:ext cx="7296965" cy="4657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367" y="5831557"/>
            <a:ext cx="529984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Bookman Old Style" panose="02050604050505020204" pitchFamily="18" charset="0"/>
              </a:rPr>
              <a:t>Палаццо </a:t>
            </a:r>
            <a:r>
              <a:rPr lang="ru-RU" sz="2400" b="1" i="1" dirty="0" err="1">
                <a:latin typeface="Bookman Old Style" panose="02050604050505020204" pitchFamily="18" charset="0"/>
              </a:rPr>
              <a:t>Каваллі-Франкетті</a:t>
            </a:r>
            <a:r>
              <a:rPr lang="ru-RU" sz="2400" b="1" i="1" dirty="0">
                <a:latin typeface="Bookman Old Style" panose="02050604050505020204" pitchFamily="18" charset="0"/>
              </a:rPr>
              <a:t>,</a:t>
            </a:r>
          </a:p>
          <a:p>
            <a:r>
              <a:rPr lang="ru-RU" sz="2400" b="1" i="1" dirty="0"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latin typeface="Bookman Old Style" panose="02050604050505020204" pitchFamily="18" charset="0"/>
              </a:rPr>
              <a:t>Венеція</a:t>
            </a:r>
            <a:endParaRPr lang="ru-RU" sz="24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9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7487" y="298879"/>
            <a:ext cx="4757176" cy="574918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b="1" i="1" dirty="0">
                <a:latin typeface="Bookman Old Style" panose="02050604050505020204" pitchFamily="18" charset="0"/>
              </a:rPr>
              <a:t>Першим </a:t>
            </a:r>
            <a:r>
              <a:rPr lang="ru-RU" sz="3200" b="1" i="1" dirty="0" err="1">
                <a:latin typeface="Bookman Old Style" panose="02050604050505020204" pitchFamily="18" charset="0"/>
              </a:rPr>
              <a:t>представником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цього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напряму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можна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назвати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Філіппо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Брунеллескі</a:t>
            </a:r>
            <a:r>
              <a:rPr lang="ru-RU" sz="3200" b="1" i="1" dirty="0">
                <a:latin typeface="Bookman Old Style" panose="02050604050505020204" pitchFamily="18" charset="0"/>
              </a:rPr>
              <a:t>, </a:t>
            </a:r>
            <a:r>
              <a:rPr lang="ru-RU" sz="3200" b="1" i="1" dirty="0" err="1">
                <a:latin typeface="Bookman Old Style" panose="02050604050505020204" pitchFamily="18" charset="0"/>
              </a:rPr>
              <a:t>котрий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працював</a:t>
            </a:r>
            <a:r>
              <a:rPr lang="ru-RU" sz="3200" b="1" i="1" dirty="0">
                <a:latin typeface="Bookman Old Style" panose="02050604050505020204" pitchFamily="18" charset="0"/>
              </a:rPr>
              <a:t> у </a:t>
            </a:r>
            <a:r>
              <a:rPr lang="ru-RU" sz="3200" b="1" i="1" dirty="0" err="1">
                <a:latin typeface="Bookman Old Style" panose="02050604050505020204" pitchFamily="18" charset="0"/>
              </a:rPr>
              <a:t>Флоренції</a:t>
            </a:r>
            <a:r>
              <a:rPr lang="ru-RU" sz="3200" b="1" i="1" dirty="0">
                <a:latin typeface="Bookman Old Style" panose="02050604050505020204" pitchFamily="18" charset="0"/>
              </a:rPr>
              <a:t>, </a:t>
            </a:r>
            <a:r>
              <a:rPr lang="ru-RU" sz="3200" b="1" i="1" dirty="0" err="1">
                <a:latin typeface="Bookman Old Style" panose="02050604050505020204" pitchFamily="18" charset="0"/>
              </a:rPr>
              <a:t>місті</a:t>
            </a:r>
            <a:r>
              <a:rPr lang="ru-RU" sz="3200" b="1" i="1" dirty="0">
                <a:latin typeface="Bookman Old Style" panose="02050604050505020204" pitchFamily="18" charset="0"/>
              </a:rPr>
              <a:t> в </a:t>
            </a:r>
            <a:r>
              <a:rPr lang="ru-RU" sz="3200" b="1" i="1" dirty="0" err="1">
                <a:latin typeface="Bookman Old Style" panose="02050604050505020204" pitchFamily="18" charset="0"/>
              </a:rPr>
              <a:t>Тоскані,де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розпочався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напрям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відродження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античності</a:t>
            </a:r>
            <a:r>
              <a:rPr lang="ru-RU" sz="3200" b="1" i="1" dirty="0">
                <a:latin typeface="Bookman Old Style" panose="020506040505050202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0" y="223755"/>
            <a:ext cx="4193231" cy="6329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0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30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714" y="460105"/>
            <a:ext cx="6252755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Санта-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Марія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дель-Фйоре</a:t>
            </a:r>
            <a:r>
              <a:rPr lang="ru-RU" sz="3200" b="1" i="1" dirty="0">
                <a:latin typeface="Bookman Old Style" panose="02050604050505020204" pitchFamily="18" charset="0"/>
              </a:rPr>
              <a:t> (</a:t>
            </a:r>
            <a:r>
              <a:rPr lang="ru-RU" sz="3200" b="1" i="1" dirty="0" err="1">
                <a:latin typeface="Bookman Old Style" panose="02050604050505020204" pitchFamily="18" charset="0"/>
              </a:rPr>
              <a:t>італ</a:t>
            </a:r>
            <a:r>
              <a:rPr lang="ru-RU" sz="3200" b="1" i="1" dirty="0">
                <a:latin typeface="Bookman Old Style" panose="02050604050505020204" pitchFamily="18" charset="0"/>
              </a:rPr>
              <a:t>. </a:t>
            </a:r>
            <a:r>
              <a:rPr lang="en-US" sz="3200" b="1" i="1" dirty="0" err="1">
                <a:latin typeface="Bookman Old Style" panose="02050604050505020204" pitchFamily="18" charset="0"/>
              </a:rPr>
              <a:t>Cattedrale</a:t>
            </a:r>
            <a:r>
              <a:rPr lang="en-US" sz="3200" b="1" i="1" dirty="0">
                <a:latin typeface="Bookman Old Style" panose="02050604050505020204" pitchFamily="18" charset="0"/>
              </a:rPr>
              <a:t> di Santa Maria del Fiore) — </a:t>
            </a:r>
            <a:r>
              <a:rPr lang="ru-RU" sz="3200" b="1" i="1" dirty="0" err="1">
                <a:latin typeface="Bookman Old Style" panose="02050604050505020204" pitchFamily="18" charset="0"/>
              </a:rPr>
              <a:t>кафедральний</a:t>
            </a:r>
            <a:r>
              <a:rPr lang="ru-RU" sz="3200" b="1" i="1" dirty="0">
                <a:latin typeface="Bookman Old Style" panose="02050604050505020204" pitchFamily="18" charset="0"/>
              </a:rPr>
              <a:t> собор у </a:t>
            </a:r>
            <a:r>
              <a:rPr lang="ru-RU" sz="3200" b="1" i="1" dirty="0" err="1">
                <a:latin typeface="Bookman Old Style" panose="02050604050505020204" pitchFamily="18" charset="0"/>
              </a:rPr>
              <a:t>місті</a:t>
            </a:r>
            <a:r>
              <a:rPr lang="ru-RU" sz="3200" b="1" i="1" dirty="0">
                <a:latin typeface="Bookman Old Style" panose="02050604050505020204" pitchFamily="18" charset="0"/>
              </a:rPr>
              <a:t> </a:t>
            </a:r>
            <a:r>
              <a:rPr lang="ru-RU" sz="3200" b="1" i="1" dirty="0" err="1">
                <a:latin typeface="Bookman Old Style" panose="02050604050505020204" pitchFamily="18" charset="0"/>
              </a:rPr>
              <a:t>Флоренція</a:t>
            </a:r>
            <a:r>
              <a:rPr lang="ru-RU" sz="3200" b="1" i="1" dirty="0">
                <a:latin typeface="Bookman Old Style" panose="02050604050505020204" pitchFamily="18" charset="0"/>
              </a:rPr>
              <a:t>. Один </a:t>
            </a:r>
            <a:r>
              <a:rPr lang="ru-RU" sz="3200" b="1" i="1" dirty="0" err="1">
                <a:latin typeface="Bookman Old Style" panose="02050604050505020204" pitchFamily="18" charset="0"/>
              </a:rPr>
              <a:t>із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символів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міста</a:t>
            </a:r>
            <a:r>
              <a:rPr lang="ru-RU" sz="3200" b="1" i="1" dirty="0">
                <a:latin typeface="Bookman Old Style" panose="02050604050505020204" pitchFamily="18" charset="0"/>
              </a:rPr>
              <a:t> і </a:t>
            </a:r>
            <a:r>
              <a:rPr lang="ru-RU" sz="3200" b="1" i="1" dirty="0" err="1">
                <a:latin typeface="Bookman Old Style" panose="02050604050505020204" pitchFamily="18" charset="0"/>
              </a:rPr>
              <a:t>культури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італійського</a:t>
            </a:r>
            <a:r>
              <a:rPr lang="ru-RU" sz="3200" b="1" i="1" dirty="0">
                <a:latin typeface="Bookman Old Style" panose="02050604050505020204" pitchFamily="18" charset="0"/>
              </a:rPr>
              <a:t> 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відродження</a:t>
            </a:r>
            <a:endParaRPr lang="ru-RU" sz="3200" b="1" i="1" dirty="0" smtClean="0">
              <a:latin typeface="Bookman Old Style" panose="02050604050505020204" pitchFamily="18" charset="0"/>
            </a:endParaRPr>
          </a:p>
          <a:p>
            <a:r>
              <a:rPr lang="ru-RU" sz="3200" b="1" i="1" dirty="0" err="1" smtClean="0">
                <a:latin typeface="Bookman Old Style" panose="02050604050505020204" pitchFamily="18" charset="0"/>
              </a:rPr>
              <a:t>взагалі</a:t>
            </a:r>
            <a:r>
              <a:rPr lang="ru-RU" sz="3200" b="1" i="1" dirty="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7172" name="Picture 4" descr="https://i.pinimg.com/originals/d5/67/57/d5675745e2866dacc62213e91f80af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1257"/>
            <a:ext cx="5064406" cy="6354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6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уомо-Санта Мария дель Фьоре во Флорен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0" y="121920"/>
            <a:ext cx="9818499" cy="65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уомо-Санта Мария дель Фьоре во Флорен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" y="191589"/>
            <a:ext cx="9740077" cy="648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9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3-eu-west-1.amazonaws.com/media.agentika.com/user/3874e33e-f9b8-490d-b5b3-ce94bc0685d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42" y="502082"/>
            <a:ext cx="9308795" cy="6090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768" y="178917"/>
            <a:ext cx="676339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Палаццо </a:t>
            </a:r>
            <a:r>
              <a:rPr lang="ru-RU" sz="3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дель</a:t>
            </a:r>
            <a: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Те, </a:t>
            </a:r>
            <a:r>
              <a:rPr lang="ru-RU" sz="3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Мантуя</a:t>
            </a:r>
            <a:endParaRPr lang="ru-RU" sz="36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8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es.cloudinary.com/unix-center/image/upload/c_lfill,g_center,h_800,q_auto,w_1240/c_scale,f_auto,g_south_east,l_hdju2tgm9a3ftmykgq0l,w_200,x_5,y_5/v1450949357/b67f7nzkfvz8pris76d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24" y="613870"/>
            <a:ext cx="9442185" cy="6091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768" y="178917"/>
            <a:ext cx="578555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Палац </a:t>
            </a:r>
            <a:r>
              <a:rPr lang="ru-RU" sz="3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Дожів</a:t>
            </a: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ru-RU" sz="3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Венеція</a:t>
            </a:r>
            <a:endParaRPr lang="ru-RU" sz="36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" y="234520"/>
            <a:ext cx="6096000" cy="60016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3200" b="1" i="1" dirty="0">
                <a:latin typeface="Bookman Old Style" panose="02050604050505020204" pitchFamily="18" charset="0"/>
              </a:rPr>
              <a:t>Скульптура </a:t>
            </a:r>
            <a:r>
              <a:rPr lang="ru-RU" sz="3200" b="1" i="1" dirty="0" err="1">
                <a:latin typeface="Bookman Old Style" panose="02050604050505020204" pitchFamily="18" charset="0"/>
              </a:rPr>
              <a:t>Ренесансу</a:t>
            </a:r>
            <a:r>
              <a:rPr lang="ru-RU" sz="3200" b="1" i="1" dirty="0">
                <a:latin typeface="Bookman Old Style" panose="02050604050505020204" pitchFamily="18" charset="0"/>
              </a:rPr>
              <a:t> — один з </a:t>
            </a:r>
            <a:r>
              <a:rPr lang="ru-RU" sz="3200" b="1" i="1" dirty="0" err="1">
                <a:latin typeface="Bookman Old Style" panose="02050604050505020204" pitchFamily="18" charset="0"/>
              </a:rPr>
              <a:t>найважливіших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жанрів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мистецтва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Відродження</a:t>
            </a:r>
            <a:r>
              <a:rPr lang="ru-RU" sz="3200" b="1" i="1" dirty="0">
                <a:latin typeface="Bookman Old Style" panose="02050604050505020204" pitchFamily="18" charset="0"/>
              </a:rPr>
              <a:t>, </a:t>
            </a:r>
            <a:r>
              <a:rPr lang="ru-RU" sz="3200" b="1" i="1" dirty="0" err="1">
                <a:latin typeface="Bookman Old Style" panose="02050604050505020204" pitchFamily="18" charset="0"/>
              </a:rPr>
              <a:t>що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досяг</a:t>
            </a:r>
            <a:r>
              <a:rPr lang="ru-RU" sz="3200" b="1" i="1" dirty="0">
                <a:latin typeface="Bookman Old Style" panose="02050604050505020204" pitchFamily="18" charset="0"/>
              </a:rPr>
              <a:t> у </a:t>
            </a:r>
            <a:r>
              <a:rPr lang="ru-RU" sz="3200" b="1" i="1" dirty="0" err="1">
                <a:latin typeface="Bookman Old Style" panose="02050604050505020204" pitchFamily="18" charset="0"/>
              </a:rPr>
              <a:t>цей</a:t>
            </a:r>
            <a:r>
              <a:rPr lang="ru-RU" sz="3200" b="1" i="1" dirty="0">
                <a:latin typeface="Bookman Old Style" panose="02050604050505020204" pitchFamily="18" charset="0"/>
              </a:rPr>
              <a:t> час </a:t>
            </a:r>
            <a:r>
              <a:rPr lang="ru-RU" sz="3200" b="1" i="1" dirty="0" err="1">
                <a:latin typeface="Bookman Old Style" panose="02050604050505020204" pitchFamily="18" charset="0"/>
              </a:rPr>
              <a:t>розквіту</a:t>
            </a:r>
            <a:r>
              <a:rPr lang="ru-RU" sz="3200" b="1" i="1" dirty="0">
                <a:latin typeface="Bookman Old Style" panose="02050604050505020204" pitchFamily="18" charset="0"/>
              </a:rPr>
              <a:t>. Основним центром </a:t>
            </a:r>
            <a:r>
              <a:rPr lang="ru-RU" sz="3200" b="1" i="1" dirty="0" err="1">
                <a:latin typeface="Bookman Old Style" panose="02050604050505020204" pitchFamily="18" charset="0"/>
              </a:rPr>
              <a:t>розвитку</a:t>
            </a:r>
            <a:r>
              <a:rPr lang="ru-RU" sz="3200" b="1" i="1" dirty="0">
                <a:latin typeface="Bookman Old Style" panose="02050604050505020204" pitchFamily="18" charset="0"/>
              </a:rPr>
              <a:t> жанру </a:t>
            </a:r>
            <a:r>
              <a:rPr lang="ru-RU" sz="3200" b="1" i="1" dirty="0" err="1">
                <a:latin typeface="Bookman Old Style" panose="02050604050505020204" pitchFamily="18" charset="0"/>
              </a:rPr>
              <a:t>була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Італія</a:t>
            </a:r>
            <a:r>
              <a:rPr lang="ru-RU" sz="3200" b="1" i="1" dirty="0">
                <a:latin typeface="Bookman Old Style" panose="02050604050505020204" pitchFamily="18" charset="0"/>
              </a:rPr>
              <a:t>, </a:t>
            </a:r>
            <a:r>
              <a:rPr lang="ru-RU" sz="3200" b="1" i="1" dirty="0" err="1">
                <a:latin typeface="Bookman Old Style" panose="02050604050505020204" pitchFamily="18" charset="0"/>
              </a:rPr>
              <a:t>головним</a:t>
            </a:r>
            <a:r>
              <a:rPr lang="ru-RU" sz="3200" b="1" i="1" dirty="0">
                <a:latin typeface="Bookman Old Style" panose="02050604050505020204" pitchFamily="18" charset="0"/>
              </a:rPr>
              <a:t> мотивом — </a:t>
            </a:r>
            <a:r>
              <a:rPr lang="ru-RU" sz="3200" b="1" i="1" dirty="0" err="1">
                <a:latin typeface="Bookman Old Style" panose="02050604050505020204" pitchFamily="18" charset="0"/>
              </a:rPr>
              <a:t>орієнтація</a:t>
            </a:r>
            <a:r>
              <a:rPr lang="ru-RU" sz="3200" b="1" i="1" dirty="0">
                <a:latin typeface="Bookman Old Style" panose="02050604050505020204" pitchFamily="18" charset="0"/>
              </a:rPr>
              <a:t> на </a:t>
            </a:r>
            <a:r>
              <a:rPr lang="ru-RU" sz="3200" b="1" i="1" dirty="0" err="1">
                <a:latin typeface="Bookman Old Style" panose="02050604050505020204" pitchFamily="18" charset="0"/>
              </a:rPr>
              <a:t>античні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зразки</a:t>
            </a:r>
            <a:r>
              <a:rPr lang="ru-RU" sz="3200" b="1" i="1" dirty="0">
                <a:latin typeface="Bookman Old Style" panose="02050604050505020204" pitchFamily="18" charset="0"/>
              </a:rPr>
              <a:t> і </a:t>
            </a:r>
            <a:r>
              <a:rPr lang="ru-RU" sz="3200" b="1" i="1" dirty="0" err="1">
                <a:latin typeface="Bookman Old Style" panose="02050604050505020204" pitchFamily="18" charset="0"/>
              </a:rPr>
              <a:t>милування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людською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особистістю</a:t>
            </a:r>
            <a:r>
              <a:rPr lang="ru-RU" sz="3200" b="1" i="1" dirty="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15362" name="Picture 2" descr="Файл:Plato Aristotle della Robbia OPA Flo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34" y="156754"/>
            <a:ext cx="5315023" cy="6497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4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217" y="313734"/>
            <a:ext cx="6096000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Донателло </a:t>
            </a:r>
            <a:r>
              <a:rPr lang="ru-RU" sz="3600" b="1" i="1" dirty="0" smtClean="0">
                <a:latin typeface="Bookman Old Style" panose="02050604050505020204" pitchFamily="18" charset="0"/>
              </a:rPr>
              <a:t>— </a:t>
            </a:r>
            <a:r>
              <a:rPr lang="ru-RU" sz="3600" b="1" i="1" dirty="0">
                <a:latin typeface="Bookman Old Style" panose="02050604050505020204" pitchFamily="18" charset="0"/>
              </a:rPr>
              <a:t>один з </a:t>
            </a:r>
            <a:r>
              <a:rPr lang="ru-RU" sz="3600" b="1" i="1" dirty="0" err="1">
                <a:latin typeface="Bookman Old Style" panose="02050604050505020204" pitchFamily="18" charset="0"/>
              </a:rPr>
              <a:t>найвідоміших</a:t>
            </a:r>
            <a:r>
              <a:rPr lang="ru-RU" sz="3600" b="1" i="1" dirty="0">
                <a:latin typeface="Bookman Old Style" panose="02050604050505020204" pitchFamily="18" charset="0"/>
              </a:rPr>
              <a:t> </a:t>
            </a:r>
            <a:r>
              <a:rPr lang="ru-RU" sz="3600" b="1" i="1" dirty="0" err="1">
                <a:latin typeface="Bookman Old Style" panose="02050604050505020204" pitchFamily="18" charset="0"/>
              </a:rPr>
              <a:t>італійських</a:t>
            </a:r>
            <a:r>
              <a:rPr lang="ru-RU" sz="3600" b="1" i="1" dirty="0">
                <a:latin typeface="Bookman Old Style" panose="02050604050505020204" pitchFamily="18" charset="0"/>
              </a:rPr>
              <a:t> </a:t>
            </a:r>
            <a:r>
              <a:rPr lang="ru-RU" sz="3600" b="1" i="1" dirty="0" err="1">
                <a:latin typeface="Bookman Old Style" panose="02050604050505020204" pitchFamily="18" charset="0"/>
              </a:rPr>
              <a:t>скульпторів</a:t>
            </a:r>
            <a:r>
              <a:rPr lang="ru-RU" sz="3600" b="1" i="1" dirty="0">
                <a:latin typeface="Bookman Old Style" panose="02050604050505020204" pitchFamily="18" charset="0"/>
              </a:rPr>
              <a:t> </a:t>
            </a:r>
            <a:r>
              <a:rPr lang="ru-RU" sz="3600" b="1" i="1" dirty="0" err="1">
                <a:latin typeface="Bookman Old Style" panose="02050604050505020204" pitchFamily="18" charset="0"/>
              </a:rPr>
              <a:t>епохи</a:t>
            </a:r>
            <a:r>
              <a:rPr lang="ru-RU" sz="3600" b="1" i="1" dirty="0">
                <a:latin typeface="Bookman Old Style" panose="02050604050505020204" pitchFamily="18" charset="0"/>
              </a:rPr>
              <a:t> </a:t>
            </a:r>
            <a:r>
              <a:rPr lang="ru-RU" sz="3600" b="1" i="1" dirty="0" err="1">
                <a:latin typeface="Bookman Old Style" panose="02050604050505020204" pitchFamily="18" charset="0"/>
              </a:rPr>
              <a:t>Відродження</a:t>
            </a:r>
            <a:r>
              <a:rPr lang="ru-RU" sz="3600" b="1" i="1" dirty="0">
                <a:latin typeface="Bookman Old Style" panose="02050604050505020204" pitchFamily="18" charset="0"/>
              </a:rPr>
              <a:t>, основоположник </a:t>
            </a:r>
            <a:r>
              <a:rPr lang="ru-RU" sz="3600" b="1" i="1" dirty="0" err="1">
                <a:latin typeface="Bookman Old Style" panose="02050604050505020204" pitchFamily="18" charset="0"/>
              </a:rPr>
              <a:t>індивідуалізованого</a:t>
            </a:r>
            <a:r>
              <a:rPr lang="ru-RU" sz="3600" b="1" i="1" dirty="0">
                <a:latin typeface="Bookman Old Style" panose="02050604050505020204" pitchFamily="18" charset="0"/>
              </a:rPr>
              <a:t> скульптурного портрету.</a:t>
            </a:r>
          </a:p>
        </p:txBody>
      </p:sp>
      <p:pic>
        <p:nvPicPr>
          <p:cNvPr id="16386" name="Picture 2" descr="Файл:Uffizi Donate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61" y="219452"/>
            <a:ext cx="4529636" cy="6470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5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423" y="128341"/>
            <a:ext cx="1180882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Нанні</a:t>
            </a:r>
            <a:r>
              <a:rPr lang="ru-RU" sz="40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0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ді</a:t>
            </a:r>
            <a:r>
              <a:rPr lang="ru-RU" sz="40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000" b="1" i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Банко</a:t>
            </a:r>
            <a:r>
              <a:rPr lang="ru-RU" sz="4000" b="1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 — </a:t>
            </a:r>
            <a:r>
              <a:rPr lang="ru-RU" sz="3200" b="1" i="1" dirty="0" err="1">
                <a:solidFill>
                  <a:srgbClr val="222222"/>
                </a:solidFill>
                <a:latin typeface="Bookman Old Style" panose="02050604050505020204" pitchFamily="18" charset="0"/>
              </a:rPr>
              <a:t>італійський</a:t>
            </a:r>
            <a:r>
              <a:rPr lang="ru-RU" sz="3200" b="1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 скульптор «</a:t>
            </a:r>
            <a:r>
              <a:rPr lang="ru-RU" sz="3200" b="1" i="1" dirty="0" err="1">
                <a:solidFill>
                  <a:srgbClr val="222222"/>
                </a:solidFill>
                <a:latin typeface="Bookman Old Style" panose="02050604050505020204" pitchFamily="18" charset="0"/>
              </a:rPr>
              <a:t>флорентійської</a:t>
            </a:r>
            <a:r>
              <a:rPr lang="ru-RU" sz="3200" b="1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solidFill>
                  <a:srgbClr val="222222"/>
                </a:solidFill>
                <a:latin typeface="Bookman Old Style" panose="02050604050505020204" pitchFamily="18" charset="0"/>
              </a:rPr>
              <a:t>школи</a:t>
            </a:r>
            <a:r>
              <a:rPr lang="ru-RU" sz="3200" b="1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».</a:t>
            </a:r>
            <a:endParaRPr lang="ru-RU" sz="3200" b="1" i="1" dirty="0">
              <a:latin typeface="Bookman Old Style" panose="02050604050505020204" pitchFamily="18" charset="0"/>
            </a:endParaRPr>
          </a:p>
        </p:txBody>
      </p:sp>
      <p:pic>
        <p:nvPicPr>
          <p:cNvPr id="18436" name="Picture 4" descr="Файл:Four Crowned Saints Nanni di Banco Orsanmich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905690"/>
            <a:ext cx="35242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21995" y="6152997"/>
            <a:ext cx="344998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Четверо </a:t>
            </a:r>
            <a:r>
              <a:rPr lang="ru-RU" sz="28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святих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8438" name="Picture 6" descr="http://data12.i.gallery.ru/albums/gallery/62551-927dc-44874531-m750x740-u5b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70" y="1436914"/>
            <a:ext cx="3695832" cy="523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709" y="6214552"/>
            <a:ext cx="364715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Св. Лука </a:t>
            </a:r>
            <a:r>
              <a:rPr lang="ru-RU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Евангеліст</a:t>
            </a:r>
            <a:endParaRPr lang="ru-RU" sz="2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635" y="200299"/>
            <a:ext cx="6949439" cy="635725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i="1" dirty="0" err="1" smtClean="0">
                <a:latin typeface="Bookman Old Style" panose="02050604050505020204" pitchFamily="18" charset="0"/>
              </a:rPr>
              <a:t>Термін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«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Відродження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» першим почав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вживати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 Джорджо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Вазарі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 —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італійський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художник </a:t>
            </a:r>
            <a:r>
              <a:rPr lang="en-US" sz="3200" b="1" i="1" dirty="0" smtClean="0">
                <a:latin typeface="Bookman Old Style" panose="02050604050505020204" pitchFamily="18" charset="0"/>
              </a:rPr>
              <a:t>XVI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століття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,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учень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 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Мікеланджело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 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і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перший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дослідник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сучасного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йому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мистецтва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, автор книги «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Життєписи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найзнаменитіших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живописців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,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ваятелів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і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зодчих».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Він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хотів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підкреслити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цією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назвою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</a:t>
            </a:r>
            <a:r>
              <a:rPr lang="uk-UA" sz="3200" b="1" i="1" dirty="0" smtClean="0">
                <a:latin typeface="Bookman Old Style" panose="02050604050505020204" pitchFamily="18" charset="0"/>
              </a:rPr>
              <a:t>особливий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інтерес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свого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часу до 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античності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,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відновлення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її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традицій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Picture 2" descr="https://upload.wikimedia.org/wikipedia/commons/2/22/Giorgio_Vasari_Selbstportr%C3%A4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592" y="200299"/>
            <a:ext cx="4455102" cy="5581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1" y="120469"/>
            <a:ext cx="11460479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Лоренцо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Гіберті</a:t>
            </a:r>
            <a:r>
              <a:rPr lang="ru-RU" sz="2800" b="1" i="1" dirty="0">
                <a:latin typeface="Bookman Old Style" panose="02050604050505020204" pitchFamily="18" charset="0"/>
              </a:rPr>
              <a:t> </a:t>
            </a:r>
            <a:r>
              <a:rPr lang="ru-RU" sz="2800" b="1" i="1" dirty="0" smtClean="0">
                <a:latin typeface="Bookman Old Style" panose="02050604050505020204" pitchFamily="18" charset="0"/>
              </a:rPr>
              <a:t>— </a:t>
            </a:r>
            <a:r>
              <a:rPr lang="ru-RU" sz="2800" b="1" i="1" dirty="0" err="1">
                <a:latin typeface="Bookman Old Style" panose="02050604050505020204" pitchFamily="18" charset="0"/>
              </a:rPr>
              <a:t>італійський</a:t>
            </a:r>
            <a:r>
              <a:rPr lang="ru-RU" sz="2800" b="1" i="1" dirty="0">
                <a:latin typeface="Bookman Old Style" panose="02050604050505020204" pitchFamily="18" charset="0"/>
              </a:rPr>
              <a:t> скульптор, </a:t>
            </a:r>
            <a:r>
              <a:rPr lang="ru-RU" sz="2800" b="1" i="1" dirty="0" err="1">
                <a:latin typeface="Bookman Old Style" panose="02050604050505020204" pitchFamily="18" charset="0"/>
              </a:rPr>
              <a:t>ювелір</a:t>
            </a:r>
            <a:r>
              <a:rPr lang="ru-RU" sz="2800" b="1" i="1" dirty="0">
                <a:latin typeface="Bookman Old Style" panose="02050604050505020204" pitchFamily="18" charset="0"/>
              </a:rPr>
              <a:t>, </a:t>
            </a:r>
            <a:r>
              <a:rPr lang="ru-RU" sz="2800" b="1" i="1" dirty="0" err="1">
                <a:latin typeface="Bookman Old Style" panose="02050604050505020204" pitchFamily="18" charset="0"/>
              </a:rPr>
              <a:t>історик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мистецтв</a:t>
            </a:r>
            <a:r>
              <a:rPr lang="ru-RU" sz="2800" b="1" i="1" dirty="0">
                <a:latin typeface="Bookman Old Style" panose="02050604050505020204" pitchFamily="18" charset="0"/>
              </a:rPr>
              <a:t>. </a:t>
            </a:r>
            <a:r>
              <a:rPr lang="ru-RU" sz="2800" b="1" i="1" dirty="0" err="1">
                <a:latin typeface="Bookman Old Style" panose="02050604050505020204" pitchFamily="18" charset="0"/>
              </a:rPr>
              <a:t>Представник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раннього</a:t>
            </a:r>
            <a:r>
              <a:rPr lang="ru-RU" sz="2800" b="1" i="1" dirty="0">
                <a:latin typeface="Bookman Old Style" panose="02050604050505020204" pitchFamily="18" charset="0"/>
              </a:rPr>
              <a:t> </a:t>
            </a:r>
            <a:r>
              <a:rPr lang="ru-RU" sz="2800" b="1" i="1" dirty="0" err="1">
                <a:latin typeface="Bookman Old Style" panose="02050604050505020204" pitchFamily="18" charset="0"/>
              </a:rPr>
              <a:t>Відродження</a:t>
            </a:r>
            <a:r>
              <a:rPr lang="ru-RU" sz="2800" b="1" i="1" dirty="0">
                <a:latin typeface="Bookman Old Style" panose="02050604050505020204" pitchFamily="18" charset="0"/>
              </a:rPr>
              <a:t>. Один </a:t>
            </a:r>
            <a:r>
              <a:rPr lang="ru-RU" sz="2800" b="1" i="1" dirty="0" err="1">
                <a:latin typeface="Bookman Old Style" panose="02050604050505020204" pitchFamily="18" charset="0"/>
              </a:rPr>
              <a:t>із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найкращих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майстрів</a:t>
            </a:r>
            <a:r>
              <a:rPr lang="ru-RU" sz="2800" b="1" i="1" dirty="0">
                <a:latin typeface="Bookman Old Style" panose="02050604050505020204" pitchFamily="18" charset="0"/>
              </a:rPr>
              <a:t> </a:t>
            </a:r>
            <a:r>
              <a:rPr lang="ru-RU" sz="2800" b="1" i="1" dirty="0" err="1">
                <a:latin typeface="Bookman Old Style" panose="02050604050505020204" pitchFamily="18" charset="0"/>
              </a:rPr>
              <a:t>рельєфу</a:t>
            </a:r>
            <a:r>
              <a:rPr lang="ru-RU" sz="2800" b="1" i="1" dirty="0">
                <a:latin typeface="Bookman Old Style" panose="02050604050505020204" pitchFamily="18" charset="0"/>
              </a:rPr>
              <a:t>. Жив у </a:t>
            </a:r>
            <a:r>
              <a:rPr lang="ru-RU" sz="2800" b="1" i="1" dirty="0" err="1">
                <a:latin typeface="Bookman Old Style" panose="02050604050505020204" pitchFamily="18" charset="0"/>
              </a:rPr>
              <a:t>Флоренції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19458" name="Picture 2" descr="File:Detalle en Puerta Paraíso, Baptisterio de San Giovani 5, Flore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2021186"/>
            <a:ext cx="6296298" cy="472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792" y="2287229"/>
            <a:ext cx="445008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Бенкет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 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Ірода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бронз 1423—1427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  <p:pic>
        <p:nvPicPr>
          <p:cNvPr id="19460" name="Picture 4" descr="https://farm6.static.flickr.com/5799/30863189220_60ab7a7a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82" y="2015335"/>
            <a:ext cx="47625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70182" y="2015335"/>
            <a:ext cx="493776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Соломон, деталь Ворота раю,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1425-1452</a:t>
            </a:r>
            <a:r>
              <a:rPr lang="ru-RU" sz="1400" dirty="0"/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25" y="130629"/>
            <a:ext cx="8229600" cy="8572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Мікеланджело Буонарроті</a:t>
            </a:r>
            <a:endParaRPr lang="ru-RU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2290" name="Picture 2" descr="C:\Documents and Settings\Администратор\Рабочий стол\465px-Michelangelo-Buonarrot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6084" y="987861"/>
            <a:ext cx="3998865" cy="553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675" y="1287418"/>
            <a:ext cx="7141028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Bookman Old Style" panose="02050604050505020204" pitchFamily="18" charset="0"/>
              </a:rPr>
              <a:t> </a:t>
            </a:r>
            <a:r>
              <a:rPr lang="ru-RU" sz="3600" b="1" i="1" dirty="0" err="1">
                <a:latin typeface="Bookman Old Style" panose="02050604050505020204" pitchFamily="18" charset="0"/>
              </a:rPr>
              <a:t>італійський</a:t>
            </a:r>
            <a:r>
              <a:rPr lang="ru-RU" sz="3600" b="1" i="1" dirty="0">
                <a:latin typeface="Bookman Old Style" panose="02050604050505020204" pitchFamily="18" charset="0"/>
              </a:rPr>
              <a:t> скульптор, </a:t>
            </a:r>
            <a:endParaRPr lang="ru-RU" sz="3600" b="1" i="1" dirty="0" smtClean="0">
              <a:latin typeface="Bookman Old Style" panose="02050604050505020204" pitchFamily="18" charset="0"/>
            </a:endParaRPr>
          </a:p>
          <a:p>
            <a:r>
              <a:rPr lang="ru-RU" sz="3600" b="1" i="1" dirty="0" smtClean="0">
                <a:latin typeface="Bookman Old Style" panose="02050604050505020204" pitchFamily="18" charset="0"/>
              </a:rPr>
              <a:t>художник</a:t>
            </a:r>
            <a:r>
              <a:rPr lang="ru-RU" sz="3600" b="1" i="1" dirty="0">
                <a:latin typeface="Bookman Old Style" panose="02050604050505020204" pitchFamily="18" charset="0"/>
              </a:rPr>
              <a:t>, </a:t>
            </a:r>
            <a:r>
              <a:rPr lang="ru-RU" sz="3600" b="1" i="1" dirty="0" err="1">
                <a:latin typeface="Bookman Old Style" panose="02050604050505020204" pitchFamily="18" charset="0"/>
              </a:rPr>
              <a:t>архітектор</a:t>
            </a:r>
            <a:r>
              <a:rPr lang="ru-RU" sz="3600" b="1" i="1" dirty="0">
                <a:latin typeface="Bookman Old Style" panose="02050604050505020204" pitchFamily="18" charset="0"/>
              </a:rPr>
              <a:t>, </a:t>
            </a:r>
            <a:endParaRPr lang="ru-RU" sz="3600" b="1" i="1" dirty="0" smtClean="0">
              <a:latin typeface="Bookman Old Style" panose="02050604050505020204" pitchFamily="18" charset="0"/>
            </a:endParaRPr>
          </a:p>
          <a:p>
            <a:r>
              <a:rPr lang="ru-RU" sz="3600" b="1" i="1" dirty="0" smtClean="0">
                <a:latin typeface="Bookman Old Style" panose="02050604050505020204" pitchFamily="18" charset="0"/>
              </a:rPr>
              <a:t>поет</a:t>
            </a:r>
            <a:r>
              <a:rPr lang="ru-RU" sz="3600" b="1" i="1" dirty="0">
                <a:latin typeface="Bookman Old Style" panose="02050604050505020204" pitchFamily="18" charset="0"/>
              </a:rPr>
              <a:t> та </a:t>
            </a:r>
            <a:r>
              <a:rPr lang="ru-RU" sz="3600" b="1" i="1" dirty="0" err="1">
                <a:latin typeface="Bookman Old Style" panose="02050604050505020204" pitchFamily="18" charset="0"/>
              </a:rPr>
              <a:t>інженер</a:t>
            </a:r>
            <a:r>
              <a:rPr lang="ru-RU" sz="3600" b="1" i="1" dirty="0">
                <a:latin typeface="Bookman Old Style" panose="02050604050505020204" pitchFamily="18" charset="0"/>
              </a:rPr>
              <a:t>. </a:t>
            </a:r>
            <a:r>
              <a:rPr lang="ru-RU" sz="3600" b="1" i="1" dirty="0" err="1">
                <a:latin typeface="Bookman Old Style" panose="02050604050505020204" pitchFamily="18" charset="0"/>
              </a:rPr>
              <a:t>Його</a:t>
            </a:r>
            <a:r>
              <a:rPr lang="ru-RU" sz="3600" b="1" i="1" dirty="0">
                <a:latin typeface="Bookman Old Style" panose="02050604050505020204" pitchFamily="18" charset="0"/>
              </a:rPr>
              <a:t> твори </a:t>
            </a:r>
            <a:r>
              <a:rPr lang="ru-RU" sz="3600" b="1" i="1" dirty="0" err="1">
                <a:latin typeface="Bookman Old Style" panose="02050604050505020204" pitchFamily="18" charset="0"/>
              </a:rPr>
              <a:t>вважалися</a:t>
            </a:r>
            <a:r>
              <a:rPr lang="ru-RU" sz="3600" b="1" i="1" dirty="0">
                <a:latin typeface="Bookman Old Style" panose="02050604050505020204" pitchFamily="18" charset="0"/>
              </a:rPr>
              <a:t> </a:t>
            </a:r>
            <a:r>
              <a:rPr lang="ru-RU" sz="3600" b="1" i="1" dirty="0" err="1">
                <a:latin typeface="Bookman Old Style" panose="02050604050505020204" pitchFamily="18" charset="0"/>
              </a:rPr>
              <a:t>найвищими</a:t>
            </a:r>
            <a:r>
              <a:rPr lang="ru-RU" sz="3600" b="1" i="1" dirty="0">
                <a:latin typeface="Bookman Old Style" panose="02050604050505020204" pitchFamily="18" charset="0"/>
              </a:rPr>
              <a:t> </a:t>
            </a:r>
            <a:r>
              <a:rPr lang="ru-RU" sz="3600" b="1" i="1" dirty="0" err="1">
                <a:latin typeface="Bookman Old Style" panose="02050604050505020204" pitchFamily="18" charset="0"/>
              </a:rPr>
              <a:t>досягненнями</a:t>
            </a:r>
            <a:r>
              <a:rPr lang="ru-RU" sz="3600" b="1" i="1" dirty="0">
                <a:latin typeface="Bookman Old Style" panose="02050604050505020204" pitchFamily="18" charset="0"/>
              </a:rPr>
              <a:t> </a:t>
            </a:r>
            <a:r>
              <a:rPr lang="ru-RU" sz="3600" b="1" i="1" dirty="0" err="1">
                <a:latin typeface="Bookman Old Style" panose="02050604050505020204" pitchFamily="18" charset="0"/>
              </a:rPr>
              <a:t>мистецтва</a:t>
            </a:r>
            <a:r>
              <a:rPr lang="ru-RU" sz="3600" b="1" i="1" dirty="0">
                <a:latin typeface="Bookman Old Style" panose="02050604050505020204" pitchFamily="18" charset="0"/>
              </a:rPr>
              <a:t> </a:t>
            </a:r>
            <a:r>
              <a:rPr lang="ru-RU" sz="3600" b="1" i="1" dirty="0" err="1">
                <a:latin typeface="Bookman Old Style" panose="02050604050505020204" pitchFamily="18" charset="0"/>
              </a:rPr>
              <a:t>Відродження</a:t>
            </a:r>
            <a:r>
              <a:rPr lang="ru-RU" sz="3600" b="1" i="1" dirty="0">
                <a:latin typeface="Bookman Old Style" panose="02050604050505020204" pitchFamily="18" charset="0"/>
              </a:rPr>
              <a:t> </a:t>
            </a:r>
            <a:r>
              <a:rPr lang="ru-RU" sz="3600" b="1" i="1" dirty="0" err="1">
                <a:latin typeface="Bookman Old Style" panose="02050604050505020204" pitchFamily="18" charset="0"/>
              </a:rPr>
              <a:t>ще</a:t>
            </a:r>
            <a:r>
              <a:rPr lang="ru-RU" sz="3600" b="1" i="1" dirty="0">
                <a:latin typeface="Bookman Old Style" panose="02050604050505020204" pitchFamily="18" charset="0"/>
              </a:rPr>
              <a:t> за </a:t>
            </a:r>
            <a:r>
              <a:rPr lang="ru-RU" sz="3600" b="1" i="1" dirty="0" err="1">
                <a:latin typeface="Bookman Old Style" panose="02050604050505020204" pitchFamily="18" charset="0"/>
              </a:rPr>
              <a:t>життя</a:t>
            </a:r>
            <a:r>
              <a:rPr lang="ru-RU" sz="3600" b="1" i="1" dirty="0">
                <a:latin typeface="Bookman Old Style" panose="02050604050505020204" pitchFamily="18" charset="0"/>
              </a:rPr>
              <a:t> самого </a:t>
            </a:r>
            <a:r>
              <a:rPr lang="ru-RU" sz="3600" b="1" i="1" dirty="0" err="1">
                <a:latin typeface="Bookman Old Style" panose="02050604050505020204" pitchFamily="18" charset="0"/>
              </a:rPr>
              <a:t>майстра</a:t>
            </a:r>
            <a:endParaRPr lang="ru-RU" sz="36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0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mg.vikna.if.ua/gallery_2017/79591/800px-michelangelos_pieta_5450_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20" y="257294"/>
            <a:ext cx="8890472" cy="6422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402" y="257294"/>
            <a:ext cx="4022381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sz="3600" b="1" i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П'єта</a:t>
            </a:r>
            <a:r>
              <a:rPr lang="ru-RU" sz="3600" b="1" i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</a:t>
            </a:r>
            <a:r>
              <a:rPr lang="ru-RU" sz="36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 </a:t>
            </a:r>
            <a:r>
              <a:rPr lang="ru-RU" sz="36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або</a:t>
            </a:r>
            <a:r>
              <a:rPr lang="ru-RU" sz="36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 </a:t>
            </a:r>
            <a:endParaRPr lang="ru-RU" sz="3600" b="1" i="1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3600" b="1" i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sz="3600" b="1" i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Оплакування</a:t>
            </a:r>
            <a:r>
              <a:rPr lang="ru-RU" sz="3600" b="1" i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Христа»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7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04_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56" y="162788"/>
            <a:ext cx="2965450" cy="648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105988" y="5811966"/>
            <a:ext cx="302359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Мойсей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Picture 6" descr="04_5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7742" y="162788"/>
            <a:ext cx="4519482" cy="648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92046" y="162788"/>
            <a:ext cx="2735174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Христос, що несе хрест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лоренция. Капелла Медичи. Микеланджело. Саркофаг Лоренцо Медичи. - Надежда Лапт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80" y="439053"/>
            <a:ext cx="9408942" cy="6272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174252" y="115888"/>
            <a:ext cx="391645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Капела </a:t>
            </a:r>
            <a:r>
              <a:rPr lang="uk-UA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Медічі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.slidesharecdn.com/random-130913042217-phpapp01/95/-28-638.jpg?cb=137905026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t="3057" r="8695" b="8377"/>
          <a:stretch/>
        </p:blipFill>
        <p:spPr bwMode="auto">
          <a:xfrm>
            <a:off x="4563290" y="444137"/>
            <a:ext cx="7478563" cy="61308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09681" y="516482"/>
            <a:ext cx="696376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Домашнє завдання: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3710" y="2104350"/>
            <a:ext cx="7149737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4400" b="1" i="1" dirty="0" err="1">
                <a:latin typeface="Bookman Old Style" panose="02050604050505020204" pitchFamily="18" charset="0"/>
              </a:rPr>
              <a:t>Підготувати</a:t>
            </a:r>
            <a:r>
              <a:rPr lang="ru-RU" sz="4400" b="1" i="1" dirty="0">
                <a:latin typeface="Bookman Old Style" panose="02050604050505020204" pitchFamily="18" charset="0"/>
              </a:rPr>
              <a:t> </a:t>
            </a:r>
            <a:r>
              <a:rPr lang="ru-RU" sz="4400" b="1" i="1" dirty="0" err="1">
                <a:latin typeface="Bookman Old Style" panose="02050604050505020204" pitchFamily="18" charset="0"/>
              </a:rPr>
              <a:t>розповіді</a:t>
            </a:r>
            <a:r>
              <a:rPr lang="ru-RU" sz="4400" b="1" i="1" dirty="0">
                <a:latin typeface="Bookman Old Style" panose="02050604050505020204" pitchFamily="18" charset="0"/>
              </a:rPr>
              <a:t> про </a:t>
            </a:r>
            <a:r>
              <a:rPr lang="ru-RU" sz="4400" b="1" i="1" dirty="0" err="1" smtClean="0">
                <a:latin typeface="Bookman Old Style" panose="02050604050505020204" pitchFamily="18" charset="0"/>
              </a:rPr>
              <a:t>митців</a:t>
            </a:r>
            <a:r>
              <a:rPr lang="ru-RU" sz="44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4400" b="1" i="1" dirty="0" err="1">
                <a:latin typeface="Bookman Old Style" panose="02050604050505020204" pitchFamily="18" charset="0"/>
              </a:rPr>
              <a:t>епохи</a:t>
            </a:r>
            <a:r>
              <a:rPr lang="ru-RU" sz="4400" b="1" i="1" dirty="0">
                <a:latin typeface="Bookman Old Style" panose="02050604050505020204" pitchFamily="18" charset="0"/>
              </a:rPr>
              <a:t> </a:t>
            </a:r>
            <a:r>
              <a:rPr lang="ru-RU" sz="4400" b="1" i="1" dirty="0" err="1">
                <a:latin typeface="Bookman Old Style" panose="02050604050505020204" pitchFamily="18" charset="0"/>
              </a:rPr>
              <a:t>Відродження</a:t>
            </a:r>
            <a:r>
              <a:rPr lang="ru-RU" sz="4400" b="1" i="1" dirty="0">
                <a:latin typeface="Bookman Old Style" panose="02050604050505020204" pitchFamily="18" charset="0"/>
              </a:rPr>
              <a:t> та </a:t>
            </a:r>
            <a:r>
              <a:rPr lang="ru-RU" sz="4400" b="1" i="1" dirty="0" err="1">
                <a:latin typeface="Bookman Old Style" panose="02050604050505020204" pitchFamily="18" charset="0"/>
              </a:rPr>
              <a:t>їх</a:t>
            </a:r>
            <a:r>
              <a:rPr lang="ru-RU" sz="4400" b="1" i="1" dirty="0">
                <a:latin typeface="Bookman Old Style" panose="02050604050505020204" pitchFamily="18" charset="0"/>
              </a:rPr>
              <a:t> твори.</a:t>
            </a:r>
          </a:p>
        </p:txBody>
      </p:sp>
    </p:spTree>
    <p:extLst>
      <p:ext uri="{BB962C8B-B14F-4D97-AF65-F5344CB8AC3E}">
        <p14:creationId xmlns:p14="http://schemas.microsoft.com/office/powerpoint/2010/main" val="9951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2176" y="1602027"/>
            <a:ext cx="6912768" cy="4832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200" b="1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дученто</a:t>
            </a: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XIII </a:t>
            </a:r>
            <a:r>
              <a:rPr lang="uk-UA" sz="22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ст.) — </a:t>
            </a: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Проторенесанс (2-а половина </a:t>
            </a:r>
            <a:r>
              <a:rPr lang="en-US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XIII </a:t>
            </a: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століття — </a:t>
            </a:r>
            <a:r>
              <a:rPr lang="en-US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XIV </a:t>
            </a: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століття));</a:t>
            </a:r>
            <a:endParaRPr lang="uk-UA" sz="2200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200" b="1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треченто</a:t>
            </a: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XIV </a:t>
            </a:r>
            <a:r>
              <a:rPr lang="uk-UA" sz="22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ст.) — продовження Проторенесансу;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кватроченто </a:t>
            </a:r>
            <a:r>
              <a:rPr lang="uk-UA" sz="22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XV </a:t>
            </a:r>
            <a:r>
              <a:rPr lang="uk-UA" sz="22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ст.) — Раннє Відродження </a:t>
            </a: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(1410/1425 рр. </a:t>
            </a:r>
            <a:r>
              <a:rPr lang="en-US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XV </a:t>
            </a: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ст. — кінець </a:t>
            </a:r>
            <a:r>
              <a:rPr lang="en-US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XV </a:t>
            </a: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століття);</a:t>
            </a:r>
            <a:endParaRPr lang="uk-UA" sz="2200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200" b="1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чінквеченто</a:t>
            </a: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XVI </a:t>
            </a:r>
            <a:r>
              <a:rPr lang="uk-UA" sz="22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ст.) — Високе Відродження </a:t>
            </a: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(кінець </a:t>
            </a:r>
            <a:r>
              <a:rPr lang="en-US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XV — </a:t>
            </a: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перші 20 років </a:t>
            </a:r>
            <a:r>
              <a:rPr lang="en-US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XVI </a:t>
            </a: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століття).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Пізнє Відродження (середина </a:t>
            </a:r>
            <a:r>
              <a:rPr lang="en-US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XVI — 90-</a:t>
            </a: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ті роки </a:t>
            </a:r>
            <a:r>
              <a:rPr lang="en-US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XVI </a:t>
            </a: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століття)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Північне Відродження — </a:t>
            </a:r>
            <a:r>
              <a:rPr lang="en-US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XVI </a:t>
            </a:r>
            <a:r>
              <a:rPr lang="uk-UA" sz="22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століття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755" y="97250"/>
            <a:ext cx="11791405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Класифікація періодів доби </a:t>
            </a: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Відродження</a:t>
            </a:r>
            <a:endParaRPr lang="uk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inimg.com/originals/2d/ab/1f/2dab1f0b8c37d87b60b9528d51a03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09" y="1602027"/>
            <a:ext cx="4277088" cy="505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3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423" y="156755"/>
            <a:ext cx="9633556" cy="80989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Основні</a:t>
            </a:r>
            <a:r>
              <a:rPr lang="ru-RU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ідеї</a:t>
            </a:r>
            <a:r>
              <a:rPr lang="ru-RU" sz="4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Відродження</a:t>
            </a:r>
            <a:endParaRPr lang="ru-RU" sz="4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422" y="1240409"/>
            <a:ext cx="11504023" cy="550873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Bookman Old Style" panose="02050604050505020204" pitchFamily="18" charset="0"/>
              </a:rPr>
              <a:t>Антропоцентризм: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увага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філософів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спрямована</a:t>
            </a:r>
            <a:r>
              <a:rPr lang="ru-RU" b="1" i="1" dirty="0" smtClean="0">
                <a:latin typeface="Bookman Old Style" panose="02050604050505020204" pitchFamily="18" charset="0"/>
              </a:rPr>
              <a:t> в основному на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людину</a:t>
            </a:r>
            <a:r>
              <a:rPr lang="ru-RU" b="1" i="1" dirty="0" smtClean="0"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err="1" smtClean="0">
                <a:latin typeface="Bookman Old Style" panose="02050604050505020204" pitchFamily="18" charset="0"/>
              </a:rPr>
              <a:t>Гуманізм</a:t>
            </a:r>
            <a:r>
              <a:rPr lang="ru-RU" b="1" i="1" dirty="0" smtClean="0">
                <a:latin typeface="Bookman Old Style" panose="02050604050505020204" pitchFamily="18" charset="0"/>
              </a:rPr>
              <a:t>,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визнання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людини</a:t>
            </a:r>
            <a:r>
              <a:rPr lang="ru-RU" b="1" i="1" dirty="0" smtClean="0">
                <a:latin typeface="Bookman Old Style" panose="02050604050505020204" pitchFamily="18" charset="0"/>
              </a:rPr>
              <a:t> особою,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її</a:t>
            </a:r>
            <a:r>
              <a:rPr lang="ru-RU" b="1" i="1" dirty="0" smtClean="0">
                <a:latin typeface="Bookman Old Style" panose="02050604050505020204" pitchFamily="18" charset="0"/>
              </a:rPr>
              <a:t> права на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творчість</a:t>
            </a:r>
            <a:r>
              <a:rPr lang="ru-RU" b="1" i="1" dirty="0" smtClean="0">
                <a:latin typeface="Bookman Old Style" panose="02050604050505020204" pitchFamily="18" charset="0"/>
              </a:rPr>
              <a:t>, свободу і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щастя</a:t>
            </a:r>
            <a:r>
              <a:rPr lang="ru-RU" b="1" i="1" dirty="0" smtClean="0">
                <a:latin typeface="Bookman Old Style" panose="020506040505050202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err="1" smtClean="0">
                <a:latin typeface="Bookman Old Style" panose="02050604050505020204" pitchFamily="18" charset="0"/>
              </a:rPr>
              <a:t>Особово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матеріальне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розуміння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світу</a:t>
            </a:r>
            <a:r>
              <a:rPr lang="ru-RU" b="1" i="1" dirty="0" smtClean="0">
                <a:latin typeface="Bookman Old Style" panose="02050604050505020204" pitchFamily="18" charset="0"/>
              </a:rPr>
              <a:t> : усе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існуюче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розуміється</a:t>
            </a:r>
            <a:r>
              <a:rPr lang="ru-RU" b="1" i="1" dirty="0" smtClean="0">
                <a:latin typeface="Bookman Old Style" panose="02050604050505020204" pitchFamily="18" charset="0"/>
              </a:rPr>
              <a:t> в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проекції</a:t>
            </a:r>
            <a:r>
              <a:rPr lang="ru-RU" b="1" i="1" dirty="0" smtClean="0">
                <a:latin typeface="Bookman Old Style" panose="02050604050505020204" pitchFamily="18" charset="0"/>
              </a:rPr>
              <a:t> на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людину</a:t>
            </a:r>
            <a:r>
              <a:rPr lang="ru-RU" b="1" i="1" dirty="0" smtClean="0">
                <a:latin typeface="Bookman Old Style" panose="02050604050505020204" pitchFamily="18" charset="0"/>
              </a:rPr>
              <a:t> при максимальному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інтересі</a:t>
            </a:r>
            <a:r>
              <a:rPr lang="ru-RU" b="1" i="1" dirty="0" smtClean="0">
                <a:latin typeface="Bookman Old Style" panose="02050604050505020204" pitchFamily="18" charset="0"/>
              </a:rPr>
              <a:t> до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тілесного</a:t>
            </a:r>
            <a:r>
              <a:rPr lang="ru-RU" b="1" i="1" dirty="0" smtClean="0">
                <a:latin typeface="Bookman Old Style" panose="02050604050505020204" pitchFamily="18" charset="0"/>
              </a:rPr>
              <a:t> початку.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err="1" smtClean="0">
                <a:latin typeface="Bookman Old Style" panose="02050604050505020204" pitchFamily="18" charset="0"/>
              </a:rPr>
              <a:t>Ідея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домінування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естетичного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розуміння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дійсності</a:t>
            </a:r>
            <a:r>
              <a:rPr lang="ru-RU" b="1" i="1" dirty="0" smtClean="0">
                <a:latin typeface="Bookman Old Style" panose="02050604050505020204" pitchFamily="18" charset="0"/>
              </a:rPr>
              <a:t> над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моральними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і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науковими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представленнями</a:t>
            </a:r>
            <a:r>
              <a:rPr lang="ru-RU" b="1" i="1" dirty="0" smtClean="0"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err="1" smtClean="0">
                <a:latin typeface="Bookman Old Style" panose="02050604050505020204" pitchFamily="18" charset="0"/>
              </a:rPr>
              <a:t>Антисхоластика</a:t>
            </a:r>
            <a:r>
              <a:rPr lang="ru-RU" b="1" i="1" dirty="0" smtClean="0">
                <a:latin typeface="Bookman Old Style" panose="02050604050505020204" pitchFamily="18" charset="0"/>
              </a:rPr>
              <a:t>: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прагнення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розвінчати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уявні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авторитети</a:t>
            </a:r>
            <a:r>
              <a:rPr lang="ru-RU" b="1" i="1" dirty="0" smtClean="0">
                <a:latin typeface="Bookman Old Style" panose="02050604050505020204" pitchFamily="18" charset="0"/>
              </a:rPr>
              <a:t> і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пропаговані</a:t>
            </a:r>
            <a:r>
              <a:rPr lang="ru-RU" b="1" i="1" dirty="0" smtClean="0">
                <a:latin typeface="Bookman Old Style" panose="02050604050505020204" pitchFamily="18" charset="0"/>
              </a:rPr>
              <a:t> ними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догми</a:t>
            </a:r>
            <a:r>
              <a:rPr lang="ru-RU" b="1" i="1" dirty="0" smtClean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8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66688" y="162787"/>
            <a:ext cx="5267461" cy="63709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400" b="1" i="1" dirty="0" smtClean="0">
                <a:latin typeface="Bookman Old Style" panose="02050604050505020204" pitchFamily="18" charset="0"/>
              </a:rPr>
              <a:t>В </a:t>
            </a:r>
            <a:r>
              <a:rPr lang="uk-UA" sz="3400" b="1" i="1" dirty="0">
                <a:latin typeface="Bookman Old Style" panose="02050604050505020204" pitchFamily="18" charset="0"/>
              </a:rPr>
              <a:t>епоху Ренесансу архітектори, письменники і художники розраховували на загальне визнання і сподівалися, що їхні імена залишаться в століттях. З'явилися біографії знаменитих людей, їх портрети</a:t>
            </a:r>
            <a:endParaRPr lang="ru-RU" sz="3400" b="1" i="1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Файл:Tizian 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03" y="162787"/>
            <a:ext cx="4721226" cy="6412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04587" y="6179123"/>
            <a:ext cx="3908442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Тіціан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автопортрет</a:t>
            </a:r>
          </a:p>
        </p:txBody>
      </p:sp>
    </p:spTree>
    <p:extLst>
      <p:ext uri="{BB962C8B-B14F-4D97-AF65-F5344CB8AC3E}">
        <p14:creationId xmlns:p14="http://schemas.microsoft.com/office/powerpoint/2010/main" val="4173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484" y="188440"/>
            <a:ext cx="11543921" cy="657811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latin typeface="Bookman Old Style" panose="02050604050505020204" pitchFamily="18" charset="0"/>
              </a:rPr>
              <a:t>       Першим </a:t>
            </a:r>
            <a:r>
              <a:rPr lang="ru-RU" sz="3200" b="1" i="1" dirty="0" err="1">
                <a:latin typeface="Bookman Old Style" panose="02050604050505020204" pitchFamily="18" charset="0"/>
              </a:rPr>
              <a:t>майстром</a:t>
            </a:r>
            <a:r>
              <a:rPr lang="ru-RU" sz="3200" b="1" i="1" dirty="0">
                <a:latin typeface="Bookman Old Style" panose="02050604050505020204" pitchFamily="18" charset="0"/>
              </a:rPr>
              <a:t>, який </a:t>
            </a:r>
            <a:r>
              <a:rPr lang="ru-RU" sz="3200" b="1" i="1" dirty="0" err="1">
                <a:latin typeface="Bookman Old Style" panose="02050604050505020204" pitchFamily="18" charset="0"/>
              </a:rPr>
              <a:t>усвідомив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необхідність</a:t>
            </a:r>
            <a:r>
              <a:rPr lang="ru-RU" sz="3200" b="1" i="1" dirty="0">
                <a:latin typeface="Bookman Old Style" panose="02050604050505020204" pitchFamily="18" charset="0"/>
              </a:rPr>
              <a:t> реформ і ясно </a:t>
            </a:r>
            <a:r>
              <a:rPr lang="ru-RU" sz="3200" b="1" i="1" dirty="0" err="1">
                <a:latin typeface="Bookman Old Style" panose="02050604050505020204" pitchFamily="18" charset="0"/>
              </a:rPr>
              <a:t>сформулював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ідеї</a:t>
            </a:r>
            <a:r>
              <a:rPr lang="ru-RU" sz="3200" b="1" i="1" dirty="0">
                <a:latin typeface="Bookman Old Style" panose="02050604050505020204" pitchFamily="18" charset="0"/>
              </a:rPr>
              <a:t> нового </a:t>
            </a:r>
            <a:r>
              <a:rPr lang="ru-RU" sz="3200" b="1" i="1" dirty="0" err="1">
                <a:latin typeface="Bookman Old Style" panose="02050604050505020204" pitchFamily="18" charset="0"/>
              </a:rPr>
              <a:t>художнього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мислення</a:t>
            </a:r>
            <a:r>
              <a:rPr lang="ru-RU" sz="3200" b="1" i="1" dirty="0">
                <a:latin typeface="Bookman Old Style" panose="02050604050505020204" pitchFamily="18" charset="0"/>
              </a:rPr>
              <a:t>, </a:t>
            </a:r>
            <a:r>
              <a:rPr lang="ru-RU" sz="3200" b="1" i="1" dirty="0" err="1">
                <a:latin typeface="Bookman Old Style" panose="02050604050505020204" pitchFamily="18" charset="0"/>
              </a:rPr>
              <a:t>був</a:t>
            </a:r>
            <a:r>
              <a:rPr lang="ru-RU" sz="3200" b="1" i="1" dirty="0">
                <a:latin typeface="Bookman Old Style" panose="02050604050505020204" pitchFamily="18" charset="0"/>
              </a:rPr>
              <a:t> скульптор, і </a:t>
            </a:r>
            <a:r>
              <a:rPr lang="ru-RU" sz="3200" b="1" i="1" dirty="0" err="1">
                <a:latin typeface="Bookman Old Style" panose="02050604050505020204" pitchFamily="18" charset="0"/>
              </a:rPr>
              <a:t>насамперед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архітектор</a:t>
            </a:r>
            <a:r>
              <a:rPr lang="ru-RU" sz="3200" b="1" i="1" dirty="0">
                <a:latin typeface="Bookman Old Style" panose="02050604050505020204" pitchFamily="18" charset="0"/>
              </a:rPr>
              <a:t> 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Філіппо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Брунеллескі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 (1377—†1446).</a:t>
            </a:r>
          </a:p>
          <a:p>
            <a:pPr marL="0" indent="0">
              <a:buNone/>
            </a:pPr>
            <a:r>
              <a:rPr lang="ru-RU" sz="3200" b="1" i="1" dirty="0" smtClean="0">
                <a:latin typeface="Bookman Old Style" panose="02050604050505020204" pitchFamily="18" charset="0"/>
              </a:rPr>
              <a:t>       Силою</a:t>
            </a:r>
            <a:r>
              <a:rPr lang="ru-RU" sz="3200" b="1" i="1" dirty="0">
                <a:latin typeface="Bookman Old Style" panose="02050604050505020204" pitchFamily="18" charset="0"/>
              </a:rPr>
              <a:t>, </a:t>
            </a:r>
            <a:r>
              <a:rPr lang="ru-RU" sz="3200" b="1" i="1" dirty="0" err="1">
                <a:latin typeface="Bookman Old Style" panose="02050604050505020204" pitchFamily="18" charset="0"/>
              </a:rPr>
              <a:t>пристрасністю</a:t>
            </a:r>
            <a:r>
              <a:rPr lang="ru-RU" sz="3200" b="1" i="1" dirty="0">
                <a:latin typeface="Bookman Old Style" panose="02050604050505020204" pitchFamily="18" charset="0"/>
              </a:rPr>
              <a:t> і </a:t>
            </a:r>
            <a:r>
              <a:rPr lang="ru-RU" sz="3200" b="1" i="1" dirty="0" err="1">
                <a:latin typeface="Bookman Old Style" panose="02050604050505020204" pitchFamily="18" charset="0"/>
              </a:rPr>
              <a:t>реалізмом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просякнуті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роботи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скульптора</a:t>
            </a:r>
            <a:r>
              <a:rPr lang="ru-RU" sz="3200" b="1" i="1" dirty="0">
                <a:latin typeface="Bookman Old Style" panose="02050604050505020204" pitchFamily="18" charset="0"/>
              </a:rPr>
              <a:t> 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Донателло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 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1386—†1488). </a:t>
            </a:r>
            <a:r>
              <a:rPr lang="ru-RU" sz="3200" b="1" i="1" dirty="0" err="1" smtClean="0">
                <a:latin typeface="Bookman Old Style" panose="02050604050505020204" pitchFamily="18" charset="0"/>
              </a:rPr>
              <a:t>Він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відродив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типи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скульптурних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зображень</a:t>
            </a:r>
            <a:r>
              <a:rPr lang="ru-RU" sz="3200" b="1" i="1" dirty="0">
                <a:latin typeface="Bookman Old Style" panose="02050604050505020204" pitchFamily="18" charset="0"/>
              </a:rPr>
              <a:t>, які не </a:t>
            </a:r>
            <a:r>
              <a:rPr lang="ru-RU" sz="3200" b="1" i="1" dirty="0" err="1">
                <a:latin typeface="Bookman Old Style" panose="02050604050505020204" pitchFamily="18" charset="0"/>
              </a:rPr>
              <a:t>створювалися</a:t>
            </a:r>
            <a:r>
              <a:rPr lang="ru-RU" sz="3200" b="1" i="1" dirty="0">
                <a:latin typeface="Bookman Old Style" panose="02050604050505020204" pitchFamily="18" charset="0"/>
              </a:rPr>
              <a:t> з </a:t>
            </a:r>
            <a:r>
              <a:rPr lang="ru-RU" sz="3200" b="1" i="1" dirty="0" err="1">
                <a:latin typeface="Bookman Old Style" panose="02050604050505020204" pitchFamily="18" charset="0"/>
              </a:rPr>
              <a:t>часів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античності</a:t>
            </a:r>
            <a:r>
              <a:rPr lang="ru-RU" sz="3200" b="1" i="1" dirty="0">
                <a:latin typeface="Bookman Old Style" panose="02050604050505020204" pitchFamily="18" charset="0"/>
              </a:rPr>
              <a:t>: </a:t>
            </a:r>
            <a:r>
              <a:rPr lang="ru-RU" sz="3200" b="1" i="1" dirty="0" err="1">
                <a:latin typeface="Bookman Old Style" panose="02050604050505020204" pitchFamily="18" charset="0"/>
              </a:rPr>
              <a:t>круглу</a:t>
            </a:r>
            <a:r>
              <a:rPr lang="ru-RU" sz="3200" b="1" i="1" dirty="0">
                <a:latin typeface="Bookman Old Style" panose="02050604050505020204" pitchFamily="18" charset="0"/>
              </a:rPr>
              <a:t> статую, </a:t>
            </a:r>
            <a:r>
              <a:rPr lang="ru-RU" sz="3200" b="1" i="1" dirty="0" err="1">
                <a:latin typeface="Bookman Old Style" panose="02050604050505020204" pitchFamily="18" charset="0"/>
              </a:rPr>
              <a:t>зображення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оголеної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фігури</a:t>
            </a:r>
            <a:r>
              <a:rPr lang="ru-RU" sz="3200" b="1" i="1" dirty="0">
                <a:latin typeface="Bookman Old Style" panose="02050604050505020204" pitchFamily="18" charset="0"/>
              </a:rPr>
              <a:t>, </a:t>
            </a:r>
            <a:r>
              <a:rPr lang="ru-RU" sz="3200" b="1" i="1" dirty="0" err="1">
                <a:latin typeface="Bookman Old Style" panose="02050604050505020204" pitchFamily="18" charset="0"/>
              </a:rPr>
              <a:t>кінний</a:t>
            </a:r>
            <a:r>
              <a:rPr lang="ru-RU" sz="3200" b="1" i="1" dirty="0"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latin typeface="Bookman Old Style" panose="02050604050505020204" pitchFamily="18" charset="0"/>
              </a:rPr>
              <a:t>пам'ятник</a:t>
            </a:r>
            <a:r>
              <a:rPr lang="ru-RU" sz="3200" b="1" i="1" dirty="0">
                <a:latin typeface="Bookman Old Style" panose="02050604050505020204" pitchFamily="18" charset="0"/>
              </a:rPr>
              <a:t>, </a:t>
            </a:r>
            <a:r>
              <a:rPr lang="ru-RU" sz="3200" b="1" i="1" dirty="0" err="1">
                <a:latin typeface="Bookman Old Style" panose="02050604050505020204" pitchFamily="18" charset="0"/>
              </a:rPr>
              <a:t>скульптурний</a:t>
            </a:r>
            <a:r>
              <a:rPr lang="ru-RU" sz="3200" b="1" i="1" dirty="0">
                <a:latin typeface="Bookman Old Style" panose="02050604050505020204" pitchFamily="18" charset="0"/>
              </a:rPr>
              <a:t> портрет.</a:t>
            </a:r>
          </a:p>
        </p:txBody>
      </p:sp>
    </p:spTree>
    <p:extLst>
      <p:ext uri="{BB962C8B-B14F-4D97-AF65-F5344CB8AC3E}">
        <p14:creationId xmlns:p14="http://schemas.microsoft.com/office/powerpoint/2010/main" val="1215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88" y="130627"/>
            <a:ext cx="6105509" cy="640951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b="1" i="1" dirty="0" err="1">
                <a:latin typeface="Bookman Old Style" panose="02050604050505020204" pitchFamily="18" charset="0"/>
              </a:rPr>
              <a:t>Архітектура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Відродження</a:t>
            </a:r>
            <a:r>
              <a:rPr lang="ru-RU" b="1" i="1" dirty="0">
                <a:latin typeface="Bookman Old Style" panose="02050604050505020204" pitchFamily="18" charset="0"/>
              </a:rPr>
              <a:t> - </a:t>
            </a:r>
            <a:r>
              <a:rPr lang="ru-RU" b="1" i="1" dirty="0" err="1">
                <a:latin typeface="Bookman Old Style" panose="02050604050505020204" pitchFamily="18" charset="0"/>
              </a:rPr>
              <a:t>період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розвитку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архітектури</a:t>
            </a:r>
            <a:r>
              <a:rPr lang="ru-RU" b="1" i="1" dirty="0">
                <a:latin typeface="Bookman Old Style" panose="02050604050505020204" pitchFamily="18" charset="0"/>
              </a:rPr>
              <a:t> в </a:t>
            </a:r>
            <a:r>
              <a:rPr lang="ru-RU" b="1" i="1" dirty="0" err="1">
                <a:latin typeface="Bookman Old Style" panose="02050604050505020204" pitchFamily="18" charset="0"/>
              </a:rPr>
              <a:t>європейських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країнах</a:t>
            </a:r>
            <a:r>
              <a:rPr lang="ru-RU" b="1" i="1" dirty="0">
                <a:latin typeface="Bookman Old Style" panose="02050604050505020204" pitchFamily="18" charset="0"/>
              </a:rPr>
              <a:t> з початку </a:t>
            </a:r>
            <a:r>
              <a:rPr lang="en-US" b="1" i="1" dirty="0">
                <a:latin typeface="Bookman Old Style" panose="02050604050505020204" pitchFamily="18" charset="0"/>
              </a:rPr>
              <a:t>XV </a:t>
            </a:r>
            <a:r>
              <a:rPr lang="ru-RU" b="1" i="1" dirty="0">
                <a:latin typeface="Bookman Old Style" panose="02050604050505020204" pitchFamily="18" charset="0"/>
              </a:rPr>
              <a:t>до початку </a:t>
            </a:r>
            <a:r>
              <a:rPr lang="en-US" b="1" i="1" dirty="0">
                <a:latin typeface="Bookman Old Style" panose="02050604050505020204" pitchFamily="18" charset="0"/>
              </a:rPr>
              <a:t>XVII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століття</a:t>
            </a:r>
            <a:r>
              <a:rPr lang="ru-RU" b="1" i="1" dirty="0" smtClean="0">
                <a:latin typeface="Bookman Old Style" panose="02050604050505020204" pitchFamily="18" charset="0"/>
              </a:rPr>
              <a:t>. </a:t>
            </a:r>
            <a:r>
              <a:rPr lang="ru-RU" b="1" i="1" dirty="0" err="1">
                <a:latin typeface="Bookman Old Style" panose="02050604050505020204" pitchFamily="18" charset="0"/>
              </a:rPr>
              <a:t>Цей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період</a:t>
            </a:r>
            <a:r>
              <a:rPr lang="ru-RU" b="1" i="1" dirty="0">
                <a:latin typeface="Bookman Old Style" panose="02050604050505020204" pitchFamily="18" charset="0"/>
              </a:rPr>
              <a:t> є </a:t>
            </a:r>
            <a:r>
              <a:rPr lang="ru-RU" b="1" i="1" dirty="0" err="1">
                <a:latin typeface="Bookman Old Style" panose="02050604050505020204" pitchFamily="18" charset="0"/>
              </a:rPr>
              <a:t>переломним</a:t>
            </a:r>
            <a:r>
              <a:rPr lang="ru-RU" b="1" i="1" dirty="0">
                <a:latin typeface="Bookman Old Style" panose="02050604050505020204" pitchFamily="18" charset="0"/>
              </a:rPr>
              <a:t> моментом в </a:t>
            </a:r>
            <a:r>
              <a:rPr lang="ru-RU" b="1" i="1" dirty="0" err="1">
                <a:latin typeface="Bookman Old Style" panose="02050604050505020204" pitchFamily="18" charset="0"/>
              </a:rPr>
              <a:t>історії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західноєвропейської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</a:rPr>
              <a:t>архітектури</a:t>
            </a:r>
            <a:r>
              <a:rPr lang="ru-RU" b="1" i="1" dirty="0">
                <a:latin typeface="Bookman Old Style" panose="02050604050505020204" pitchFamily="18" charset="0"/>
              </a:rPr>
              <a:t>, особливо по </a:t>
            </a:r>
            <a:r>
              <a:rPr lang="ru-RU" b="1" i="1" dirty="0" err="1">
                <a:latin typeface="Bookman Old Style" panose="02050604050505020204" pitchFamily="18" charset="0"/>
              </a:rPr>
              <a:t>відношенню</a:t>
            </a:r>
            <a:r>
              <a:rPr lang="ru-RU" b="1" i="1" dirty="0">
                <a:latin typeface="Bookman Old Style" panose="02050604050505020204" pitchFamily="18" charset="0"/>
              </a:rPr>
              <a:t> до </a:t>
            </a:r>
            <a:r>
              <a:rPr lang="ru-RU" b="1" i="1" dirty="0" err="1">
                <a:latin typeface="Bookman Old Style" panose="02050604050505020204" pitchFamily="18" charset="0"/>
              </a:rPr>
              <a:t>попереднього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архітектурного</a:t>
            </a:r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</a:rPr>
              <a:t>стилю, до готики.</a:t>
            </a:r>
          </a:p>
        </p:txBody>
      </p:sp>
      <p:pic>
        <p:nvPicPr>
          <p:cNvPr id="5122" name="Picture 2" descr="Файл:Palazzo Rucell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06" y="209006"/>
            <a:ext cx="4748348" cy="633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13623" y="5787236"/>
            <a:ext cx="287481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Палаццо </a:t>
            </a:r>
            <a:r>
              <a:rPr lang="ru-RU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Ручеллаї</a:t>
            </a:r>
            <a:r>
              <a:rPr lang="ru-RU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ru-RU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головний</a:t>
            </a:r>
            <a:r>
              <a:rPr lang="ru-RU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фасад. </a:t>
            </a:r>
            <a:r>
              <a:rPr lang="ru-RU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Флоренція</a:t>
            </a:r>
            <a:r>
              <a:rPr lang="ru-RU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30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6093" y="177923"/>
            <a:ext cx="10232570" cy="64940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man Old Style" panose="02050604050505020204" pitchFamily="18" charset="0"/>
              </a:rPr>
              <a:t>           </a:t>
            </a:r>
            <a:r>
              <a:rPr lang="ru-RU" sz="2600" b="1" i="1" dirty="0" err="1" smtClean="0">
                <a:latin typeface="Bookman Old Style" panose="02050604050505020204" pitchFamily="18" charset="0"/>
              </a:rPr>
              <a:t>Особливе</a:t>
            </a:r>
            <a:r>
              <a:rPr lang="ru-RU" sz="26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значення</a:t>
            </a:r>
            <a:r>
              <a:rPr lang="ru-RU" sz="2600" b="1" i="1" dirty="0">
                <a:latin typeface="Bookman Old Style" panose="02050604050505020204" pitchFamily="18" charset="0"/>
              </a:rPr>
              <a:t> в </a:t>
            </a:r>
            <a:r>
              <a:rPr lang="ru-RU" sz="2600" b="1" i="1" dirty="0" err="1">
                <a:latin typeface="Bookman Old Style" panose="02050604050505020204" pitchFamily="18" charset="0"/>
              </a:rPr>
              <a:t>цьому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напрямку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надається</a:t>
            </a:r>
            <a:r>
              <a:rPr lang="ru-RU" sz="2600" b="1" i="1" dirty="0">
                <a:latin typeface="Bookman Old Style" panose="02050604050505020204" pitchFamily="18" charset="0"/>
              </a:rPr>
              <a:t> формам </a:t>
            </a:r>
            <a:r>
              <a:rPr lang="ru-RU" sz="2600" b="1" i="1" dirty="0" err="1">
                <a:latin typeface="Bookman Old Style" panose="02050604050505020204" pitchFamily="18" charset="0"/>
              </a:rPr>
              <a:t>античної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архітектури</a:t>
            </a:r>
            <a:r>
              <a:rPr lang="ru-RU" sz="2600" b="1" i="1" dirty="0">
                <a:latin typeface="Bookman Old Style" panose="02050604050505020204" pitchFamily="18" charset="0"/>
              </a:rPr>
              <a:t>, а </a:t>
            </a:r>
            <a:r>
              <a:rPr lang="ru-RU" sz="2600" b="1" i="1" dirty="0" err="1">
                <a:latin typeface="Bookman Old Style" panose="02050604050505020204" pitchFamily="18" charset="0"/>
              </a:rPr>
              <a:t>це</a:t>
            </a:r>
            <a:r>
              <a:rPr lang="ru-RU" sz="2600" b="1" i="1" dirty="0">
                <a:latin typeface="Bookman Old Style" panose="02050604050505020204" pitchFamily="18" charset="0"/>
              </a:rPr>
              <a:t> — </a:t>
            </a:r>
            <a:r>
              <a:rPr lang="ru-RU" sz="2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симетрія</a:t>
            </a:r>
            <a:r>
              <a:rPr lang="ru-RU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 </a:t>
            </a:r>
            <a:r>
              <a:rPr lang="ru-RU" sz="2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пропорціонування</a:t>
            </a:r>
            <a:r>
              <a:rPr lang="ru-RU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ru-RU" sz="2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геометрія</a:t>
            </a:r>
            <a:r>
              <a:rPr lang="ru-RU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</a:t>
            </a:r>
            <a:r>
              <a:rPr lang="ru-RU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порядок </a:t>
            </a:r>
            <a:r>
              <a:rPr lang="ru-RU" sz="2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складових</a:t>
            </a:r>
            <a:r>
              <a:rPr lang="ru-RU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частин</a:t>
            </a:r>
            <a:r>
              <a:rPr lang="ru-RU" sz="2600" b="1" i="1" dirty="0" smtClean="0">
                <a:latin typeface="Bookman Old Style" panose="02050604050505020204" pitchFamily="18" charset="0"/>
              </a:rPr>
              <a:t>. </a:t>
            </a:r>
            <a:r>
              <a:rPr lang="ru-RU" sz="2600" b="1" i="1" dirty="0">
                <a:latin typeface="Bookman Old Style" panose="02050604050505020204" pitchFamily="18" charset="0"/>
              </a:rPr>
              <a:t>Складна </a:t>
            </a:r>
            <a:r>
              <a:rPr lang="ru-RU" sz="2600" b="1" i="1" dirty="0" err="1">
                <a:latin typeface="Bookman Old Style" panose="02050604050505020204" pitchFamily="18" charset="0"/>
              </a:rPr>
              <a:t>пропорція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середньовічних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будівель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змінюється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впорядкованим</a:t>
            </a:r>
            <a:r>
              <a:rPr lang="ru-RU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розташуванням</a:t>
            </a:r>
            <a:r>
              <a:rPr lang="ru-RU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 колон, </a:t>
            </a:r>
            <a:r>
              <a:rPr lang="ru-RU" sz="2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пілястр</a:t>
            </a:r>
            <a:r>
              <a:rPr lang="ru-RU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 і </a:t>
            </a:r>
            <a:r>
              <a:rPr lang="ru-RU" sz="2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одвірок</a:t>
            </a:r>
            <a:r>
              <a:rPr lang="ru-RU" sz="2600" b="1" i="1" dirty="0">
                <a:latin typeface="Bookman Old Style" panose="02050604050505020204" pitchFamily="18" charset="0"/>
              </a:rPr>
              <a:t>, на </a:t>
            </a:r>
            <a:r>
              <a:rPr lang="ru-RU" sz="2600" b="1" i="1" dirty="0" err="1">
                <a:latin typeface="Bookman Old Style" panose="02050604050505020204" pitchFamily="18" charset="0"/>
              </a:rPr>
              <a:t>зміну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несиметричним</a:t>
            </a:r>
            <a:r>
              <a:rPr lang="ru-RU" sz="2600" b="1" i="1" dirty="0">
                <a:latin typeface="Bookman Old Style" panose="02050604050505020204" pitchFamily="18" charset="0"/>
              </a:rPr>
              <a:t> контурам приходить </a:t>
            </a:r>
            <a:r>
              <a:rPr lang="ru-RU" sz="2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півколо</a:t>
            </a:r>
            <a:r>
              <a:rPr lang="ru-RU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арки, </a:t>
            </a:r>
            <a:r>
              <a:rPr lang="ru-RU" sz="2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півсфера</a:t>
            </a:r>
            <a:r>
              <a:rPr lang="ru-RU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купола, </a:t>
            </a:r>
            <a:r>
              <a:rPr lang="ru-RU" sz="2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ніші</a:t>
            </a:r>
            <a:r>
              <a:rPr lang="ru-RU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ru-RU" sz="2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едікули</a:t>
            </a:r>
            <a:r>
              <a:rPr lang="ru-RU" sz="2600" b="1" i="1" dirty="0">
                <a:latin typeface="Bookman Old Style" panose="02050604050505020204" pitchFamily="18" charset="0"/>
              </a:rPr>
              <a:t>. Архітектура </a:t>
            </a:r>
            <a:r>
              <a:rPr lang="ru-RU" sz="2600" b="1" i="1" dirty="0" err="1">
                <a:latin typeface="Bookman Old Style" panose="02050604050505020204" pitchFamily="18" charset="0"/>
              </a:rPr>
              <a:t>знову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стає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ордерною</a:t>
            </a:r>
            <a:r>
              <a:rPr lang="ru-RU" sz="2600" b="1" i="1" dirty="0" smtClean="0">
                <a:latin typeface="Bookman Old Style" panose="02050604050505020204" pitchFamily="18" charset="0"/>
              </a:rPr>
              <a:t>, </a:t>
            </a:r>
            <a:r>
              <a:rPr lang="ru-RU" sz="2600" b="1" i="1" dirty="0">
                <a:latin typeface="Bookman Old Style" panose="02050604050505020204" pitchFamily="18" charset="0"/>
              </a:rPr>
              <a:t>як то </a:t>
            </a:r>
            <a:r>
              <a:rPr lang="ru-RU" sz="2600" b="1" i="1" dirty="0" err="1">
                <a:latin typeface="Bookman Old Style" panose="02050604050505020204" pitchFamily="18" charset="0"/>
              </a:rPr>
              <a:t>було</a:t>
            </a:r>
            <a:r>
              <a:rPr lang="ru-RU" sz="2600" b="1" i="1" dirty="0">
                <a:latin typeface="Bookman Old Style" panose="02050604050505020204" pitchFamily="18" charset="0"/>
              </a:rPr>
              <a:t> в </a:t>
            </a:r>
            <a:r>
              <a:rPr lang="ru-RU" sz="2600" b="1" i="1" dirty="0" err="1">
                <a:latin typeface="Bookman Old Style" panose="02050604050505020204" pitchFamily="18" charset="0"/>
              </a:rPr>
              <a:t>добу</a:t>
            </a:r>
            <a:r>
              <a:rPr lang="ru-RU" sz="2600" b="1" i="1" dirty="0">
                <a:latin typeface="Bookman Old Style" panose="02050604050505020204" pitchFamily="18" charset="0"/>
              </a:rPr>
              <a:t> </a:t>
            </a:r>
            <a:r>
              <a:rPr lang="ru-RU" sz="2600" b="1" i="1" dirty="0" err="1">
                <a:latin typeface="Bookman Old Style" panose="02050604050505020204" pitchFamily="18" charset="0"/>
              </a:rPr>
              <a:t>античності</a:t>
            </a:r>
            <a:r>
              <a:rPr lang="ru-RU" sz="2600" b="1" i="1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sz="2600" b="1" i="1" dirty="0" smtClean="0">
                <a:latin typeface="Bookman Old Style" panose="02050604050505020204" pitchFamily="18" charset="0"/>
              </a:rPr>
              <a:t>          Розвиток </a:t>
            </a:r>
            <a:r>
              <a:rPr lang="ru-RU" sz="2600" b="1" i="1" dirty="0" err="1">
                <a:latin typeface="Bookman Old Style" panose="02050604050505020204" pitchFamily="18" charset="0"/>
              </a:rPr>
              <a:t>архітектури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Відродження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обумовив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нововведення</a:t>
            </a:r>
            <a:r>
              <a:rPr lang="ru-RU" sz="2600" b="1" i="1" dirty="0">
                <a:latin typeface="Bookman Old Style" panose="02050604050505020204" pitchFamily="18" charset="0"/>
              </a:rPr>
              <a:t> у </a:t>
            </a:r>
            <a:r>
              <a:rPr lang="ru-RU" sz="2600" b="1" i="1" dirty="0" err="1">
                <a:latin typeface="Bookman Old Style" panose="02050604050505020204" pitchFamily="18" charset="0"/>
              </a:rPr>
              <a:t>використанні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будівельних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технік</a:t>
            </a:r>
            <a:r>
              <a:rPr lang="ru-RU" sz="2600" b="1" i="1" dirty="0">
                <a:latin typeface="Bookman Old Style" panose="02050604050505020204" pitchFamily="18" charset="0"/>
              </a:rPr>
              <a:t> і </a:t>
            </a:r>
            <a:r>
              <a:rPr lang="ru-RU" sz="2600" b="1" i="1" dirty="0" err="1">
                <a:latin typeface="Bookman Old Style" panose="02050604050505020204" pitchFamily="18" charset="0"/>
              </a:rPr>
              <a:t>матеріалів</a:t>
            </a:r>
            <a:r>
              <a:rPr lang="ru-RU" sz="2600" b="1" i="1" dirty="0">
                <a:latin typeface="Bookman Old Style" panose="02050604050505020204" pitchFamily="18" charset="0"/>
              </a:rPr>
              <a:t>, до </a:t>
            </a:r>
            <a:r>
              <a:rPr lang="ru-RU" sz="2600" b="1" i="1" dirty="0" err="1">
                <a:latin typeface="Bookman Old Style" panose="02050604050505020204" pitchFamily="18" charset="0"/>
              </a:rPr>
              <a:t>розвитку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архітектурної</a:t>
            </a:r>
            <a:r>
              <a:rPr lang="ru-RU" sz="2600" b="1" i="1" dirty="0">
                <a:latin typeface="Bookman Old Style" panose="02050604050505020204" pitchFamily="18" charset="0"/>
              </a:rPr>
              <a:t> лексики. </a:t>
            </a:r>
            <a:r>
              <a:rPr lang="ru-RU" sz="2600" b="1" i="1" dirty="0" err="1">
                <a:latin typeface="Bookman Old Style" panose="02050604050505020204" pitchFamily="18" charset="0"/>
              </a:rPr>
              <a:t>Важливо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відзначити</a:t>
            </a:r>
            <a:r>
              <a:rPr lang="ru-RU" sz="2600" b="1" i="1" dirty="0">
                <a:latin typeface="Bookman Old Style" panose="02050604050505020204" pitchFamily="18" charset="0"/>
              </a:rPr>
              <a:t>, </a:t>
            </a:r>
            <a:r>
              <a:rPr lang="ru-RU" sz="2600" b="1" i="1" dirty="0" err="1">
                <a:latin typeface="Bookman Old Style" panose="02050604050505020204" pitchFamily="18" charset="0"/>
              </a:rPr>
              <a:t>що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рух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відродження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>
                <a:latin typeface="Bookman Old Style" panose="02050604050505020204" pitchFamily="18" charset="0"/>
              </a:rPr>
              <a:t>характеризується</a:t>
            </a:r>
            <a:r>
              <a:rPr lang="ru-RU" sz="2600" b="1" i="1" dirty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 smtClean="0">
                <a:latin typeface="Bookman Old Style" panose="02050604050505020204" pitchFamily="18" charset="0"/>
              </a:rPr>
              <a:t>відходом</a:t>
            </a:r>
            <a:r>
              <a:rPr lang="ru-RU" sz="26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2600" b="1" i="1" dirty="0" err="1" smtClean="0">
                <a:latin typeface="Bookman Old Style" panose="02050604050505020204" pitchFamily="18" charset="0"/>
              </a:rPr>
              <a:t>від</a:t>
            </a:r>
            <a:r>
              <a:rPr lang="ru-RU" sz="2600" b="1" i="1" dirty="0">
                <a:latin typeface="Bookman Old Style" panose="02050604050505020204" pitchFamily="18" charset="0"/>
              </a:rPr>
              <a:t> </a:t>
            </a:r>
            <a:r>
              <a:rPr lang="ru-RU" sz="2600" b="1" i="1" dirty="0" err="1">
                <a:latin typeface="Bookman Old Style" panose="02050604050505020204" pitchFamily="18" charset="0"/>
              </a:rPr>
              <a:t>анонімності</a:t>
            </a:r>
            <a:r>
              <a:rPr lang="ru-RU" sz="2600" b="1" i="1" dirty="0">
                <a:latin typeface="Bookman Old Style" panose="02050604050505020204" pitchFamily="18" charset="0"/>
              </a:rPr>
              <a:t> </a:t>
            </a:r>
            <a:r>
              <a:rPr lang="ru-RU" sz="2600" b="1" i="1" dirty="0" err="1">
                <a:latin typeface="Bookman Old Style" panose="02050604050505020204" pitchFamily="18" charset="0"/>
              </a:rPr>
              <a:t>ремісників</a:t>
            </a:r>
            <a:r>
              <a:rPr lang="ru-RU" sz="2600" b="1" i="1" dirty="0">
                <a:latin typeface="Bookman Old Style" panose="02050604050505020204" pitchFamily="18" charset="0"/>
              </a:rPr>
              <a:t> і </a:t>
            </a:r>
            <a:r>
              <a:rPr lang="ru-RU" sz="2600" b="1" i="1" dirty="0" err="1">
                <a:latin typeface="Bookman Old Style" panose="02050604050505020204" pitchFamily="18" charset="0"/>
              </a:rPr>
              <a:t>появою</a:t>
            </a:r>
            <a:r>
              <a:rPr lang="ru-RU" sz="2600" b="1" i="1" dirty="0">
                <a:latin typeface="Bookman Old Style" panose="02050604050505020204" pitchFamily="18" charset="0"/>
              </a:rPr>
              <a:t> персонального стилю у </a:t>
            </a:r>
            <a:r>
              <a:rPr lang="ru-RU" sz="2600" b="1" i="1" dirty="0" err="1">
                <a:latin typeface="Bookman Old Style" panose="02050604050505020204" pitchFamily="18" charset="0"/>
              </a:rPr>
              <a:t>архітекторів</a:t>
            </a:r>
            <a:r>
              <a:rPr lang="ru-RU" sz="2600" b="1" i="1" dirty="0">
                <a:latin typeface="Bookman Old Style" panose="02050604050505020204" pitchFamily="18" charset="0"/>
              </a:rPr>
              <a:t>. </a:t>
            </a:r>
            <a:endParaRPr lang="ru-RU" sz="2600" b="1" i="1" dirty="0"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30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6" y="174818"/>
            <a:ext cx="11747863" cy="5170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3000" b="1" i="1" dirty="0">
                <a:latin typeface="Bookman Old Style" panose="02050604050505020204" pitchFamily="18" charset="0"/>
              </a:rPr>
              <a:t>Середньовічній </a:t>
            </a:r>
            <a:r>
              <a:rPr lang="ru-RU" sz="3000" b="1" i="1" dirty="0" err="1">
                <a:latin typeface="Bookman Old Style" panose="02050604050505020204" pitchFamily="18" charset="0"/>
              </a:rPr>
              <a:t>релігійній</a:t>
            </a:r>
            <a:r>
              <a:rPr lang="ru-RU" sz="3000" b="1" i="1" dirty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latin typeface="Bookman Old Style" panose="02050604050505020204" pitchFamily="18" charset="0"/>
              </a:rPr>
              <a:t>ідеології</a:t>
            </a:r>
            <a:r>
              <a:rPr lang="ru-RU" sz="3000" b="1" i="1" dirty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latin typeface="Bookman Old Style" panose="02050604050505020204" pitchFamily="18" charset="0"/>
              </a:rPr>
              <a:t>було</a:t>
            </a:r>
            <a:r>
              <a:rPr lang="ru-RU" sz="3000" b="1" i="1" dirty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latin typeface="Bookman Old Style" panose="02050604050505020204" pitchFamily="18" charset="0"/>
              </a:rPr>
              <a:t>протиставлено</a:t>
            </a:r>
            <a:r>
              <a:rPr lang="ru-RU" sz="3000" b="1" i="1" dirty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latin typeface="Bookman Old Style" panose="02050604050505020204" pitchFamily="18" charset="0"/>
              </a:rPr>
              <a:t>гуманізм</a:t>
            </a:r>
            <a:r>
              <a:rPr lang="ru-RU" sz="3000" b="1" i="1" dirty="0">
                <a:latin typeface="Bookman Old Style" panose="02050604050505020204" pitchFamily="18" charset="0"/>
              </a:rPr>
              <a:t>, </a:t>
            </a:r>
            <a:r>
              <a:rPr lang="ru-RU" sz="3000" b="1" i="1" dirty="0" err="1">
                <a:latin typeface="Bookman Old Style" panose="02050604050505020204" pitchFamily="18" charset="0"/>
              </a:rPr>
              <a:t>який</a:t>
            </a:r>
            <a:r>
              <a:rPr lang="ru-RU" sz="3000" b="1" i="1" dirty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latin typeface="Bookman Old Style" panose="02050604050505020204" pitchFamily="18" charset="0"/>
              </a:rPr>
              <a:t>шукав</a:t>
            </a:r>
            <a:r>
              <a:rPr lang="ru-RU" sz="3000" b="1" i="1" dirty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latin typeface="Bookman Old Style" panose="02050604050505020204" pitchFamily="18" charset="0"/>
              </a:rPr>
              <a:t>взівців</a:t>
            </a:r>
            <a:r>
              <a:rPr lang="ru-RU" sz="3000" b="1" i="1" dirty="0">
                <a:latin typeface="Bookman Old Style" panose="02050604050505020204" pitchFamily="18" charset="0"/>
              </a:rPr>
              <a:t> в </a:t>
            </a:r>
            <a:r>
              <a:rPr lang="ru-RU" sz="3000" b="1" i="1" dirty="0" err="1">
                <a:latin typeface="Bookman Old Style" panose="02050604050505020204" pitchFamily="18" charset="0"/>
              </a:rPr>
              <a:t>давньоримській</a:t>
            </a:r>
            <a:r>
              <a:rPr lang="ru-RU" sz="3000" b="1" i="1" dirty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latin typeface="Bookman Old Style" panose="02050604050505020204" pitchFamily="18" charset="0"/>
              </a:rPr>
              <a:t>античній</a:t>
            </a:r>
            <a:r>
              <a:rPr lang="ru-RU" sz="3000" b="1" i="1" dirty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latin typeface="Bookman Old Style" panose="02050604050505020204" pitchFamily="18" charset="0"/>
              </a:rPr>
              <a:t>спадщині</a:t>
            </a:r>
            <a:r>
              <a:rPr lang="ru-RU" sz="3000" b="1" i="1" dirty="0">
                <a:latin typeface="Bookman Old Style" panose="02050604050505020204" pitchFamily="18" charset="0"/>
              </a:rPr>
              <a:t>, </a:t>
            </a:r>
            <a:r>
              <a:rPr lang="ru-RU" sz="3000" b="1" i="1" dirty="0" err="1">
                <a:latin typeface="Bookman Old Style" panose="02050604050505020204" pitchFamily="18" charset="0"/>
              </a:rPr>
              <a:t>що</a:t>
            </a:r>
            <a:r>
              <a:rPr lang="ru-RU" sz="3000" b="1" i="1" dirty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latin typeface="Bookman Old Style" panose="02050604050505020204" pitchFamily="18" charset="0"/>
              </a:rPr>
              <a:t>яскраво</a:t>
            </a:r>
            <a:r>
              <a:rPr lang="ru-RU" sz="3000" b="1" i="1" dirty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latin typeface="Bookman Old Style" panose="02050604050505020204" pitchFamily="18" charset="0"/>
              </a:rPr>
              <a:t>відбилося</a:t>
            </a:r>
            <a:r>
              <a:rPr lang="ru-RU" sz="3000" b="1" i="1" dirty="0">
                <a:latin typeface="Bookman Old Style" panose="02050604050505020204" pitchFamily="18" charset="0"/>
              </a:rPr>
              <a:t> в </a:t>
            </a:r>
            <a:r>
              <a:rPr lang="ru-RU" sz="3000" b="1" i="1" dirty="0" err="1">
                <a:latin typeface="Bookman Old Style" panose="02050604050505020204" pitchFamily="18" charset="0"/>
              </a:rPr>
              <a:t>архітектурі</a:t>
            </a:r>
            <a:r>
              <a:rPr lang="ru-RU" sz="3000" b="1" i="1" dirty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latin typeface="Bookman Old Style" panose="02050604050505020204" pitchFamily="18" charset="0"/>
              </a:rPr>
              <a:t>громадських</a:t>
            </a:r>
            <a:r>
              <a:rPr lang="ru-RU" sz="3000" b="1" i="1" dirty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latin typeface="Bookman Old Style" panose="02050604050505020204" pitchFamily="18" charset="0"/>
              </a:rPr>
              <a:t>будівель</a:t>
            </a:r>
            <a:r>
              <a:rPr lang="ru-RU" sz="3000" b="1" i="1" dirty="0">
                <a:latin typeface="Bookman Old Style" panose="02050604050505020204" pitchFamily="18" charset="0"/>
              </a:rPr>
              <a:t>, </a:t>
            </a:r>
            <a:r>
              <a:rPr lang="ru-RU" sz="3000" b="1" i="1" dirty="0" err="1">
                <a:latin typeface="Bookman Old Style" panose="02050604050505020204" pitchFamily="18" charset="0"/>
              </a:rPr>
              <a:t>палаців</a:t>
            </a:r>
            <a:r>
              <a:rPr lang="ru-RU" sz="3000" b="1" i="1" dirty="0">
                <a:latin typeface="Bookman Old Style" panose="02050604050505020204" pitchFamily="18" charset="0"/>
              </a:rPr>
              <a:t>, </a:t>
            </a:r>
            <a:r>
              <a:rPr lang="ru-RU" sz="3000" b="1" i="1" dirty="0" err="1" smtClean="0">
                <a:latin typeface="Bookman Old Style" panose="02050604050505020204" pitchFamily="18" charset="0"/>
              </a:rPr>
              <a:t>заміських</a:t>
            </a:r>
            <a:r>
              <a:rPr lang="ru-RU" sz="3000" b="1" i="1" dirty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 smtClean="0">
                <a:latin typeface="Bookman Old Style" panose="02050604050505020204" pitchFamily="18" charset="0"/>
              </a:rPr>
              <a:t>маєтків</a:t>
            </a:r>
            <a:r>
              <a:rPr lang="ru-RU" sz="3000" b="1" i="1" dirty="0">
                <a:latin typeface="Bookman Old Style" panose="02050604050505020204" pitchFamily="18" charset="0"/>
              </a:rPr>
              <a:t>. </a:t>
            </a:r>
            <a:r>
              <a:rPr lang="ru-RU" sz="3000" b="1" i="1" dirty="0" err="1">
                <a:latin typeface="Bookman Old Style" panose="02050604050505020204" pitchFamily="18" charset="0"/>
              </a:rPr>
              <a:t>Будівельника-ремісника</a:t>
            </a:r>
            <a:r>
              <a:rPr lang="ru-RU" sz="3000" b="1" i="1" dirty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latin typeface="Bookman Old Style" panose="02050604050505020204" pitchFamily="18" charset="0"/>
              </a:rPr>
              <a:t>змінює</a:t>
            </a:r>
            <a:r>
              <a:rPr lang="ru-RU" sz="3000" b="1" i="1" dirty="0">
                <a:latin typeface="Bookman Old Style" panose="02050604050505020204" pitchFamily="18" charset="0"/>
              </a:rPr>
              <a:t> широко </a:t>
            </a:r>
            <a:endParaRPr lang="ru-RU" sz="3000" b="1" i="1" dirty="0" smtClean="0">
              <a:latin typeface="Bookman Old Style" panose="02050604050505020204" pitchFamily="18" charset="0"/>
            </a:endParaRPr>
          </a:p>
          <a:p>
            <a:pPr marL="45720" indent="0">
              <a:buNone/>
            </a:pPr>
            <a:r>
              <a:rPr lang="ru-RU" sz="3000" b="1" i="1" dirty="0" err="1" smtClean="0">
                <a:latin typeface="Bookman Old Style" panose="02050604050505020204" pitchFamily="18" charset="0"/>
              </a:rPr>
              <a:t>освічений</a:t>
            </a:r>
            <a:r>
              <a:rPr lang="ru-RU" sz="3000" b="1" i="1" dirty="0" smtClean="0">
                <a:latin typeface="Bookman Old Style" panose="02050604050505020204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3000" b="1" i="1" dirty="0" err="1" smtClean="0">
                <a:latin typeface="Bookman Old Style" panose="02050604050505020204" pitchFamily="18" charset="0"/>
              </a:rPr>
              <a:t>спеціаліст-архітектор</a:t>
            </a:r>
            <a:r>
              <a:rPr lang="ru-RU" sz="3000" b="1" i="1" dirty="0">
                <a:latin typeface="Bookman Old Style" panose="02050604050505020204" pitchFamily="18" charset="0"/>
              </a:rPr>
              <a:t>, </a:t>
            </a:r>
            <a:endParaRPr lang="ru-RU" sz="3000" b="1" i="1" dirty="0" smtClean="0">
              <a:latin typeface="Bookman Old Style" panose="02050604050505020204" pitchFamily="18" charset="0"/>
            </a:endParaRPr>
          </a:p>
          <a:p>
            <a:pPr marL="45720" indent="0">
              <a:buNone/>
            </a:pPr>
            <a:r>
              <a:rPr lang="ru-RU" sz="3000" b="1" i="1" dirty="0" err="1" smtClean="0">
                <a:latin typeface="Bookman Old Style" panose="02050604050505020204" pitchFamily="18" charset="0"/>
              </a:rPr>
              <a:t>що</a:t>
            </a:r>
            <a:r>
              <a:rPr lang="ru-RU" sz="30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latin typeface="Bookman Old Style" panose="02050604050505020204" pitchFamily="18" charset="0"/>
              </a:rPr>
              <a:t>спирається</a:t>
            </a:r>
            <a:r>
              <a:rPr lang="ru-RU" sz="3000" b="1" i="1" dirty="0">
                <a:latin typeface="Bookman Old Style" panose="02050604050505020204" pitchFamily="18" charset="0"/>
              </a:rPr>
              <a:t> на </a:t>
            </a:r>
            <a:r>
              <a:rPr lang="ru-RU" sz="3000" b="1" i="1" dirty="0" err="1">
                <a:latin typeface="Bookman Old Style" panose="02050604050505020204" pitchFamily="18" charset="0"/>
              </a:rPr>
              <a:t>всі</a:t>
            </a:r>
            <a:r>
              <a:rPr lang="ru-RU" sz="3000" b="1" i="1" dirty="0">
                <a:latin typeface="Bookman Old Style" panose="02050604050505020204" pitchFamily="18" charset="0"/>
              </a:rPr>
              <a:t> </a:t>
            </a:r>
            <a:endParaRPr lang="ru-RU" sz="3000" b="1" i="1" dirty="0" smtClean="0">
              <a:latin typeface="Bookman Old Style" panose="02050604050505020204" pitchFamily="18" charset="0"/>
            </a:endParaRPr>
          </a:p>
          <a:p>
            <a:pPr marL="45720" indent="0">
              <a:buNone/>
            </a:pPr>
            <a:r>
              <a:rPr lang="ru-RU" sz="3000" b="1" i="1" dirty="0" err="1" smtClean="0">
                <a:latin typeface="Bookman Old Style" panose="02050604050505020204" pitchFamily="18" charset="0"/>
              </a:rPr>
              <a:t>досягнення</a:t>
            </a:r>
            <a:r>
              <a:rPr lang="ru-RU" sz="30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latin typeface="Bookman Old Style" panose="02050604050505020204" pitchFamily="18" charset="0"/>
              </a:rPr>
              <a:t>сучасної</a:t>
            </a:r>
            <a:r>
              <a:rPr lang="ru-RU" sz="3000" b="1" i="1" dirty="0">
                <a:latin typeface="Bookman Old Style" panose="02050604050505020204" pitchFamily="18" charset="0"/>
              </a:rPr>
              <a:t> </a:t>
            </a:r>
            <a:endParaRPr lang="ru-RU" sz="3000" b="1" i="1" dirty="0" smtClean="0">
              <a:latin typeface="Bookman Old Style" panose="02050604050505020204" pitchFamily="18" charset="0"/>
            </a:endParaRPr>
          </a:p>
          <a:p>
            <a:pPr marL="45720" indent="0">
              <a:buNone/>
            </a:pPr>
            <a:r>
              <a:rPr lang="ru-RU" sz="3000" b="1" i="1" dirty="0" err="1" smtClean="0">
                <a:latin typeface="Bookman Old Style" panose="02050604050505020204" pitchFamily="18" charset="0"/>
              </a:rPr>
              <a:t>йому</a:t>
            </a:r>
            <a:r>
              <a:rPr lang="ru-RU" sz="30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latin typeface="Bookman Old Style" panose="02050604050505020204" pitchFamily="18" charset="0"/>
              </a:rPr>
              <a:t>культури</a:t>
            </a:r>
            <a:r>
              <a:rPr lang="ru-RU" sz="3000" b="1" i="1" dirty="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2050" name="Picture 2" descr="C:\Users\solt\Desktop\content_.jpg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85" y="2760141"/>
            <a:ext cx="6403534" cy="376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4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25" id="{B4AE7388-B1AA-4A25-A7B4-D6C54A6B014B}" vid="{18CD1B69-A13C-4B98-A557-5D04110AEE1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Тема25</Template>
  <TotalTime>192</TotalTime>
  <Words>384</Words>
  <Application>Microsoft Office PowerPoint</Application>
  <PresentationFormat>Произвольный</PresentationFormat>
  <Paragraphs>58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Тема25</vt:lpstr>
      <vt:lpstr>Презентация PowerPoint</vt:lpstr>
      <vt:lpstr>Презентация PowerPoint</vt:lpstr>
      <vt:lpstr>Презентация PowerPoint</vt:lpstr>
      <vt:lpstr>Основні ідеї Відродження</vt:lpstr>
      <vt:lpstr>Презентация PowerPoint</vt:lpstr>
      <vt:lpstr>Презентация PowerPoint</vt:lpstr>
      <vt:lpstr>Архітектура Відродження - період розвитку архітектури в європейських країнах з початку XV до початку XVII століття. Цей період є переломним моментом в історії західноєвропейської архітектури, особливо по відношенню до попереднього архітектурного стилю, до готики.</vt:lpstr>
      <vt:lpstr>Презентация PowerPoint</vt:lpstr>
      <vt:lpstr>Презентация PowerPoint</vt:lpstr>
      <vt:lpstr>Презентация PowerPoint</vt:lpstr>
      <vt:lpstr>Першим представником цього напряму можна назвати Філіппо Брунеллескі, котрий працював у Флоренції, місті в Тоскані,де розпочався напрям відродження античності.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Мікеланджело Буонарроті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Епоха Ренесансу.Особливості стилю. Архітектура,скульптура доби Відродження.</dc:title>
  <dc:creator>User HP</dc:creator>
  <cp:lastModifiedBy>ACER</cp:lastModifiedBy>
  <cp:revision>25</cp:revision>
  <dcterms:created xsi:type="dcterms:W3CDTF">2019-11-27T12:20:26Z</dcterms:created>
  <dcterms:modified xsi:type="dcterms:W3CDTF">2021-11-26T04:37:34Z</dcterms:modified>
</cp:coreProperties>
</file>