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38" r:id="rId3"/>
    <p:sldId id="339" r:id="rId4"/>
    <p:sldId id="340" r:id="rId5"/>
    <p:sldId id="343" r:id="rId6"/>
    <p:sldId id="341" r:id="rId7"/>
    <p:sldId id="342" r:id="rId8"/>
    <p:sldId id="344" r:id="rId9"/>
    <p:sldId id="317" r:id="rId10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C0"/>
    <a:srgbClr val="003399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190" autoAdjust="0"/>
  </p:normalViewPr>
  <p:slideViewPr>
    <p:cSldViewPr>
      <p:cViewPr>
        <p:scale>
          <a:sx n="100" d="100"/>
          <a:sy n="100" d="100"/>
        </p:scale>
        <p:origin x="-516" y="-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C74DA-9E21-4717-9F91-5AD7A1CD97ED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08B5A-7E19-4B7F-9BCD-C46AD847F6E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88113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08B5A-7E19-4B7F-9BCD-C46AD847F6E4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2802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2817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8291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69131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1778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softEdge rad="723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89375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5276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94764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76860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218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03952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41499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700" y="-12700"/>
            <a:ext cx="9169400" cy="5170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488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4941-F723-4988-AEE6-AAB6F3931BA2}" type="datetimeFigureOut">
              <a:rPr lang="uk-UA" smtClean="0"/>
              <a:pPr/>
              <a:t>14.02.2021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0F58D-DF6F-4200-AC61-D50DCC53A32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190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1575" y="1419622"/>
            <a:ext cx="8680402" cy="1102519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Дотична до кола.</a:t>
            </a:r>
            <a:b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Розвязування</a:t>
            </a:r>
            <a:r>
              <a:rPr lang="uk-UA" smtClean="0">
                <a:solidFill>
                  <a:schemeClr val="accent1">
                    <a:lumMod val="75000"/>
                  </a:schemeClr>
                </a:solidFill>
              </a:rPr>
              <a:t> задач.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Геометрія 7 клас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2787774"/>
            <a:ext cx="2321745" cy="211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54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4068" y="1698575"/>
            <a:ext cx="2232248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А.</a:t>
            </a: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grpSp>
        <p:nvGrpSpPr>
          <p:cNvPr id="3" name="Группа 2"/>
          <p:cNvGrpSpPr/>
          <p:nvPr/>
        </p:nvGrpSpPr>
        <p:grpSpPr>
          <a:xfrm>
            <a:off x="1331640" y="1231610"/>
            <a:ext cx="2736304" cy="3056987"/>
            <a:chOff x="1115616" y="1936613"/>
            <a:chExt cx="2736304" cy="3056987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1115616" y="1936613"/>
              <a:ext cx="2736304" cy="3056987"/>
              <a:chOff x="1115616" y="2499742"/>
              <a:chExt cx="2232248" cy="2493858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1115616" y="2499742"/>
                <a:ext cx="2232248" cy="2232248"/>
                <a:chOff x="1115616" y="2499742"/>
                <a:chExt cx="2232248" cy="2232248"/>
              </a:xfrm>
            </p:grpSpPr>
            <p:sp>
              <p:nvSpPr>
                <p:cNvPr id="12" name="Овал 11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13" name="Овал 12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7" name="Равнобедренный треугольник 6"/>
              <p:cNvSpPr/>
              <p:nvPr/>
            </p:nvSpPr>
            <p:spPr>
              <a:xfrm>
                <a:off x="1745686" y="3638725"/>
                <a:ext cx="972108" cy="97210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259632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А</a:t>
                </a:r>
                <a:endParaRPr lang="uk-UA" sz="28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926960" y="3354256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717794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961074" y="3956575"/>
                <a:ext cx="774850" cy="426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40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</p:grpSp>
        <p:sp>
          <p:nvSpPr>
            <p:cNvPr id="5" name="Дуга 4"/>
            <p:cNvSpPr/>
            <p:nvPr/>
          </p:nvSpPr>
          <p:spPr>
            <a:xfrm>
              <a:off x="2123728" y="3002328"/>
              <a:ext cx="720080" cy="720080"/>
            </a:xfrm>
            <a:prstGeom prst="arc">
              <a:avLst>
                <a:gd name="adj1" fmla="val 3754346"/>
                <a:gd name="adj2" fmla="val 6914626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№1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98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4068" y="1698575"/>
            <a:ext cx="2232248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О.</a:t>
            </a: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№2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619672" y="1513191"/>
            <a:ext cx="2736304" cy="3056987"/>
            <a:chOff x="1115616" y="1936613"/>
            <a:chExt cx="2736304" cy="3056987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1115616" y="1936613"/>
              <a:ext cx="2736304" cy="3056987"/>
              <a:chOff x="1115616" y="2499742"/>
              <a:chExt cx="2232248" cy="2493858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115616" y="2499742"/>
                <a:ext cx="2232248" cy="2232248"/>
                <a:chOff x="1115616" y="2499742"/>
                <a:chExt cx="2232248" cy="2232248"/>
              </a:xfrm>
            </p:grpSpPr>
            <p:sp>
              <p:nvSpPr>
                <p:cNvPr id="24" name="Овал 23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25" name="Овал 24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19" name="Равнобедренный треугольник 18"/>
              <p:cNvSpPr/>
              <p:nvPr/>
            </p:nvSpPr>
            <p:spPr>
              <a:xfrm>
                <a:off x="1745686" y="3638725"/>
                <a:ext cx="972108" cy="97210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59632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А</a:t>
                </a:r>
                <a:endParaRPr lang="uk-UA" sz="2800" b="1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861935" y="317072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717794" y="4470380"/>
                <a:ext cx="4140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966235" y="4208593"/>
                <a:ext cx="774850" cy="426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75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</p:grpSp>
        <p:sp>
          <p:nvSpPr>
            <p:cNvPr id="17" name="Дуга 16"/>
            <p:cNvSpPr/>
            <p:nvPr/>
          </p:nvSpPr>
          <p:spPr>
            <a:xfrm>
              <a:off x="1545922" y="4156823"/>
              <a:ext cx="720080" cy="720080"/>
            </a:xfrm>
            <a:prstGeom prst="arc">
              <a:avLst>
                <a:gd name="adj1" fmla="val 17867310"/>
                <a:gd name="adj2" fmla="val 21440050"/>
              </a:avLst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xmlns="" val="43330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60032" y="1698575"/>
            <a:ext cx="3816424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</a:t>
            </a:r>
            <a:r>
              <a:rPr lang="uk-UA" sz="3200" b="1" dirty="0">
                <a:sym typeface="Symbol"/>
              </a:rPr>
              <a:t>С, </a:t>
            </a:r>
            <a:r>
              <a:rPr lang="uk-UA" sz="3200" b="1" dirty="0" smtClean="0">
                <a:sym typeface="Symbol"/>
              </a:rPr>
              <a:t>В, ВК.</a:t>
            </a: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№3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565543" y="1122523"/>
            <a:ext cx="3067308" cy="3522247"/>
            <a:chOff x="184537" y="1615930"/>
            <a:chExt cx="3067308" cy="3522247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515541" y="1936613"/>
              <a:ext cx="2736304" cy="2736304"/>
              <a:chOff x="1115616" y="2499742"/>
              <a:chExt cx="2232248" cy="2232248"/>
            </a:xfrm>
          </p:grpSpPr>
          <p:sp>
            <p:nvSpPr>
              <p:cNvPr id="33" name="Овал 32"/>
              <p:cNvSpPr/>
              <p:nvPr/>
            </p:nvSpPr>
            <p:spPr>
              <a:xfrm>
                <a:off x="1115616" y="2499742"/>
                <a:ext cx="2232248" cy="223224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2208880" y="359300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916700" y="3075806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/>
                <a:t>О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67744" y="1615930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В</a:t>
              </a:r>
              <a:endParaRPr lang="uk-UA" sz="28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75297" y="3635702"/>
              <a:ext cx="949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60</a:t>
              </a:r>
              <a:r>
                <a:rPr lang="uk-UA" sz="2800" b="1" baseline="30000" dirty="0" smtClean="0"/>
                <a:t>0</a:t>
              </a:r>
              <a:endParaRPr lang="uk-UA" sz="2800" b="1" baseline="30000" dirty="0"/>
            </a:p>
          </p:txBody>
        </p:sp>
        <p:sp>
          <p:nvSpPr>
            <p:cNvPr id="31" name="Прямоугольный треугольник 30"/>
            <p:cNvSpPr/>
            <p:nvPr/>
          </p:nvSpPr>
          <p:spPr>
            <a:xfrm rot="2994336">
              <a:off x="1107894" y="2211710"/>
              <a:ext cx="1533654" cy="2209954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4537" y="328678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С</a:t>
              </a:r>
              <a:endParaRPr lang="uk-UA" sz="2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56478" y="461495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К</a:t>
              </a:r>
              <a:endParaRPr lang="uk-UA" sz="2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4537" y="4082967"/>
              <a:ext cx="11196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5см</a:t>
              </a:r>
              <a:endParaRPr lang="uk-UA" sz="2800" b="1" dirty="0"/>
            </a:p>
          </p:txBody>
        </p:sp>
      </p:grpSp>
      <p:sp>
        <p:nvSpPr>
          <p:cNvPr id="4" name="Дуга 3"/>
          <p:cNvSpPr/>
          <p:nvPr/>
        </p:nvSpPr>
        <p:spPr>
          <a:xfrm>
            <a:off x="2484802" y="3715098"/>
            <a:ext cx="812904" cy="812904"/>
          </a:xfrm>
          <a:prstGeom prst="arc">
            <a:avLst>
              <a:gd name="adj1" fmla="val 13816077"/>
              <a:gd name="adj2" fmla="val 17372398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0285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60032" y="1698575"/>
            <a:ext cx="3816424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 </a:t>
            </a:r>
            <a:r>
              <a:rPr lang="uk-UA" sz="3200" b="1" dirty="0" smtClean="0">
                <a:sym typeface="Symbol"/>
              </a:rPr>
              <a:t>С, В, ВС.</a:t>
            </a: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№4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565543" y="1122523"/>
            <a:ext cx="3067308" cy="3522247"/>
            <a:chOff x="184537" y="1615930"/>
            <a:chExt cx="3067308" cy="3522247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515541" y="1936613"/>
              <a:ext cx="2736304" cy="2736304"/>
              <a:chOff x="1115616" y="2499742"/>
              <a:chExt cx="2232248" cy="2232248"/>
            </a:xfrm>
          </p:grpSpPr>
          <p:sp>
            <p:nvSpPr>
              <p:cNvPr id="33" name="Овал 32"/>
              <p:cNvSpPr/>
              <p:nvPr/>
            </p:nvSpPr>
            <p:spPr>
              <a:xfrm>
                <a:off x="1115616" y="2499742"/>
                <a:ext cx="2232248" cy="223224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2208880" y="3593006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916700" y="3075806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/>
                <a:t>О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67744" y="1615930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В</a:t>
              </a:r>
              <a:endParaRPr lang="uk-UA" sz="28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75297" y="3635702"/>
              <a:ext cx="949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45</a:t>
              </a:r>
              <a:r>
                <a:rPr lang="uk-UA" sz="2800" b="1" baseline="30000" dirty="0" smtClean="0"/>
                <a:t>0</a:t>
              </a:r>
              <a:endParaRPr lang="uk-UA" sz="2800" b="1" baseline="30000" dirty="0"/>
            </a:p>
          </p:txBody>
        </p:sp>
        <p:sp>
          <p:nvSpPr>
            <p:cNvPr id="31" name="Прямоугольный треугольник 30"/>
            <p:cNvSpPr/>
            <p:nvPr/>
          </p:nvSpPr>
          <p:spPr>
            <a:xfrm rot="2994336">
              <a:off x="810897" y="2073515"/>
              <a:ext cx="1901387" cy="2196125"/>
            </a:xfrm>
            <a:custGeom>
              <a:avLst/>
              <a:gdLst>
                <a:gd name="connsiteX0" fmla="*/ 0 w 1581157"/>
                <a:gd name="connsiteY0" fmla="*/ 2196125 h 2196125"/>
                <a:gd name="connsiteX1" fmla="*/ 0 w 1581157"/>
                <a:gd name="connsiteY1" fmla="*/ 0 h 2196125"/>
                <a:gd name="connsiteX2" fmla="*/ 1581157 w 1581157"/>
                <a:gd name="connsiteY2" fmla="*/ 2196125 h 2196125"/>
                <a:gd name="connsiteX3" fmla="*/ 0 w 1581157"/>
                <a:gd name="connsiteY3" fmla="*/ 2196125 h 2196125"/>
                <a:gd name="connsiteX0" fmla="*/ 0 w 1954696"/>
                <a:gd name="connsiteY0" fmla="*/ 1782028 h 2196125"/>
                <a:gd name="connsiteX1" fmla="*/ 373539 w 1954696"/>
                <a:gd name="connsiteY1" fmla="*/ 0 h 2196125"/>
                <a:gd name="connsiteX2" fmla="*/ 1954696 w 1954696"/>
                <a:gd name="connsiteY2" fmla="*/ 2196125 h 2196125"/>
                <a:gd name="connsiteX3" fmla="*/ 0 w 1954696"/>
                <a:gd name="connsiteY3" fmla="*/ 1782028 h 2196125"/>
                <a:gd name="connsiteX0" fmla="*/ 0 w 1901387"/>
                <a:gd name="connsiteY0" fmla="*/ 1851812 h 2196125"/>
                <a:gd name="connsiteX1" fmla="*/ 320230 w 1901387"/>
                <a:gd name="connsiteY1" fmla="*/ 0 h 2196125"/>
                <a:gd name="connsiteX2" fmla="*/ 1901387 w 1901387"/>
                <a:gd name="connsiteY2" fmla="*/ 2196125 h 2196125"/>
                <a:gd name="connsiteX3" fmla="*/ 0 w 1901387"/>
                <a:gd name="connsiteY3" fmla="*/ 1851812 h 2196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1387" h="2196125">
                  <a:moveTo>
                    <a:pt x="0" y="1851812"/>
                  </a:moveTo>
                  <a:lnTo>
                    <a:pt x="320230" y="0"/>
                  </a:lnTo>
                  <a:lnTo>
                    <a:pt x="1901387" y="2196125"/>
                  </a:lnTo>
                  <a:lnTo>
                    <a:pt x="0" y="1851812"/>
                  </a:ln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4537" y="328678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С</a:t>
              </a:r>
              <a:endParaRPr lang="uk-UA" sz="2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56478" y="4614957"/>
              <a:ext cx="5075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90599" y="3635702"/>
              <a:ext cx="111964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7см</a:t>
              </a:r>
              <a:endParaRPr lang="uk-UA" sz="2800" b="1" dirty="0"/>
            </a:p>
          </p:txBody>
        </p:sp>
      </p:grpSp>
      <p:sp>
        <p:nvSpPr>
          <p:cNvPr id="4" name="Дуга 3"/>
          <p:cNvSpPr/>
          <p:nvPr/>
        </p:nvSpPr>
        <p:spPr>
          <a:xfrm>
            <a:off x="2484802" y="3715098"/>
            <a:ext cx="812904" cy="812904"/>
          </a:xfrm>
          <a:prstGeom prst="arc">
            <a:avLst>
              <a:gd name="adj1" fmla="val 14614614"/>
              <a:gd name="adj2" fmla="val 17372398"/>
            </a:avLst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235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9952" y="1141367"/>
            <a:ext cx="4032448" cy="1569660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Знайти: </a:t>
            </a:r>
            <a:r>
              <a:rPr lang="uk-UA" sz="3200" b="1" dirty="0" smtClean="0">
                <a:sym typeface="Symbol"/>
              </a:rPr>
              <a:t>ВАС</a:t>
            </a:r>
            <a:r>
              <a:rPr lang="uk-UA" sz="3200" b="1" dirty="0">
                <a:sym typeface="Symbol"/>
              </a:rPr>
              <a:t>, </a:t>
            </a:r>
            <a:r>
              <a:rPr lang="uk-UA" sz="3200" b="1" dirty="0" smtClean="0">
                <a:sym typeface="Symbol"/>
              </a:rPr>
              <a:t>КАВ.</a:t>
            </a:r>
          </a:p>
          <a:p>
            <a:pPr algn="just"/>
            <a:endParaRPr lang="uk-UA" sz="3200" b="1" dirty="0">
              <a:sym typeface="Symbol"/>
            </a:endParaRPr>
          </a:p>
          <a:p>
            <a:pPr algn="just"/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№5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70227" y="1314854"/>
            <a:ext cx="3666166" cy="3275898"/>
            <a:chOff x="389002" y="1910030"/>
            <a:chExt cx="3666166" cy="3275898"/>
          </a:xfrm>
        </p:grpSpPr>
        <p:sp>
          <p:nvSpPr>
            <p:cNvPr id="17" name="Дуга 16"/>
            <p:cNvSpPr/>
            <p:nvPr/>
          </p:nvSpPr>
          <p:spPr>
            <a:xfrm>
              <a:off x="1309339" y="3808492"/>
              <a:ext cx="720080" cy="720080"/>
            </a:xfrm>
            <a:prstGeom prst="arc">
              <a:avLst>
                <a:gd name="adj1" fmla="val 18900528"/>
                <a:gd name="adj2" fmla="val 156923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389002" y="1910030"/>
              <a:ext cx="3666166" cy="3275898"/>
              <a:chOff x="-414321" y="1936613"/>
              <a:chExt cx="3666166" cy="3275898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15541" y="1936613"/>
                <a:ext cx="2736304" cy="2736304"/>
                <a:chOff x="1115616" y="2499742"/>
                <a:chExt cx="2232248" cy="2232248"/>
              </a:xfrm>
            </p:grpSpPr>
            <p:sp>
              <p:nvSpPr>
                <p:cNvPr id="39" name="Овал 38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40" name="Овал 39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24" name="TextBox 23"/>
              <p:cNvSpPr txBox="1"/>
              <p:nvPr/>
            </p:nvSpPr>
            <p:spPr>
              <a:xfrm>
                <a:off x="1916700" y="3075806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749484" y="4555155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129638" y="3734778"/>
                <a:ext cx="949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80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076458" y="4689291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С</a:t>
                </a:r>
                <a:endParaRPr lang="uk-UA" sz="2800" b="1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-414321" y="3015133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К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181937" y="4011029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flipH="1" flipV="1">
              <a:off x="395536" y="2643758"/>
              <a:ext cx="2080343" cy="25063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641433" y="3278546"/>
              <a:ext cx="1045789" cy="8804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endCxn id="39" idx="4"/>
            </p:cNvCxnSpPr>
            <p:nvPr/>
          </p:nvCxnSpPr>
          <p:spPr>
            <a:xfrm>
              <a:off x="1641433" y="4159007"/>
              <a:ext cx="1045583" cy="4873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7601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4048" y="1141367"/>
            <a:ext cx="3456384" cy="1077218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Знайти: </a:t>
            </a:r>
            <a:r>
              <a:rPr lang="uk-UA" sz="3200" b="1" dirty="0" smtClean="0">
                <a:sym typeface="Symbol"/>
              </a:rPr>
              <a:t>ОАВ, </a:t>
            </a:r>
            <a:r>
              <a:rPr lang="uk-UA" sz="3200" b="1" dirty="0">
                <a:sym typeface="Symbol"/>
              </a:rPr>
              <a:t>АОВ</a:t>
            </a:r>
            <a:r>
              <a:rPr lang="uk-UA" sz="3200" b="1" dirty="0" smtClean="0">
                <a:sym typeface="Symbol"/>
              </a:rPr>
              <a:t>, ОВА.</a:t>
            </a:r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№6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70227" y="1314854"/>
            <a:ext cx="3666166" cy="3275898"/>
            <a:chOff x="389002" y="1910030"/>
            <a:chExt cx="3666166" cy="3275898"/>
          </a:xfrm>
        </p:grpSpPr>
        <p:sp>
          <p:nvSpPr>
            <p:cNvPr id="17" name="Дуга 16"/>
            <p:cNvSpPr/>
            <p:nvPr/>
          </p:nvSpPr>
          <p:spPr>
            <a:xfrm>
              <a:off x="1309339" y="3808492"/>
              <a:ext cx="720080" cy="720080"/>
            </a:xfrm>
            <a:prstGeom prst="arc">
              <a:avLst>
                <a:gd name="adj1" fmla="val 1461811"/>
                <a:gd name="adj2" fmla="val 2959412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18" name="Группа 17"/>
            <p:cNvGrpSpPr/>
            <p:nvPr/>
          </p:nvGrpSpPr>
          <p:grpSpPr>
            <a:xfrm>
              <a:off x="389002" y="1910030"/>
              <a:ext cx="3666166" cy="3275898"/>
              <a:chOff x="-414321" y="1936613"/>
              <a:chExt cx="3666166" cy="3275898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15541" y="1936613"/>
                <a:ext cx="2736304" cy="2736304"/>
                <a:chOff x="1115616" y="2499742"/>
                <a:chExt cx="2232248" cy="2232248"/>
              </a:xfrm>
            </p:grpSpPr>
            <p:sp>
              <p:nvSpPr>
                <p:cNvPr id="39" name="Овал 38"/>
                <p:cNvSpPr/>
                <p:nvPr/>
              </p:nvSpPr>
              <p:spPr>
                <a:xfrm>
                  <a:off x="1115616" y="2499742"/>
                  <a:ext cx="2232248" cy="223224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  <p:sp>
              <p:nvSpPr>
                <p:cNvPr id="40" name="Овал 39"/>
                <p:cNvSpPr/>
                <p:nvPr/>
              </p:nvSpPr>
              <p:spPr>
                <a:xfrm>
                  <a:off x="2208880" y="3593006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uk-UA"/>
                </a:p>
              </p:txBody>
            </p:sp>
          </p:grpSp>
          <p:sp>
            <p:nvSpPr>
              <p:cNvPr id="24" name="TextBox 23"/>
              <p:cNvSpPr txBox="1"/>
              <p:nvPr/>
            </p:nvSpPr>
            <p:spPr>
              <a:xfrm>
                <a:off x="1916700" y="3075806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749484" y="4555155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231454" y="4427681"/>
                <a:ext cx="949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15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076458" y="4689291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С</a:t>
                </a:r>
                <a:endParaRPr lang="uk-UA" sz="2800" b="1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-414321" y="3015133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К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181937" y="4011029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flipH="1" flipV="1">
              <a:off x="395536" y="2643758"/>
              <a:ext cx="2080343" cy="25063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641433" y="3278546"/>
              <a:ext cx="1045789" cy="8804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endCxn id="39" idx="4"/>
            </p:cNvCxnSpPr>
            <p:nvPr/>
          </p:nvCxnSpPr>
          <p:spPr>
            <a:xfrm>
              <a:off x="1641433" y="4159007"/>
              <a:ext cx="1045583" cy="4873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Прямая соединительная линия 3"/>
          <p:cNvCxnSpPr>
            <a:stCxn id="40" idx="4"/>
          </p:cNvCxnSpPr>
          <p:nvPr/>
        </p:nvCxnSpPr>
        <p:spPr>
          <a:xfrm flipH="1">
            <a:off x="3268240" y="2711027"/>
            <a:ext cx="1" cy="13401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203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46445" y="1141367"/>
            <a:ext cx="2913987" cy="1077218"/>
          </a:xfrm>
          <a:prstGeom prst="rect">
            <a:avLst/>
          </a:prstGeom>
          <a:noFill/>
        </p:spPr>
        <p:txBody>
          <a:bodyPr wrap="square" numCol="1" spcCol="360000" rtlCol="0">
            <a:spAutoFit/>
          </a:bodyPr>
          <a:lstStyle/>
          <a:p>
            <a:pPr algn="just"/>
            <a:r>
              <a:rPr lang="uk-UA" sz="3200" b="1" dirty="0" smtClean="0"/>
              <a:t>Знайти: </a:t>
            </a:r>
            <a:r>
              <a:rPr lang="uk-UA" sz="3200" b="1" dirty="0" smtClean="0">
                <a:sym typeface="Symbol"/>
              </a:rPr>
              <a:t>АСО, </a:t>
            </a:r>
            <a:r>
              <a:rPr lang="uk-UA" sz="3200" b="1" dirty="0">
                <a:sym typeface="Symbol"/>
              </a:rPr>
              <a:t></a:t>
            </a:r>
            <a:r>
              <a:rPr lang="uk-UA" sz="3200" b="1" dirty="0" smtClean="0">
                <a:sym typeface="Symbol"/>
              </a:rPr>
              <a:t>А</a:t>
            </a:r>
            <a:r>
              <a:rPr lang="uk-UA" sz="3200" b="1" dirty="0">
                <a:sym typeface="Symbol"/>
              </a:rPr>
              <a:t>О</a:t>
            </a:r>
            <a:r>
              <a:rPr lang="uk-UA" sz="3200" b="1" dirty="0" smtClean="0">
                <a:sym typeface="Symbol"/>
              </a:rPr>
              <a:t>С.</a:t>
            </a:r>
            <a:endParaRPr lang="en-US" sz="3200" b="1" dirty="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Задача №7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900089" y="1038610"/>
            <a:ext cx="4238505" cy="3287756"/>
            <a:chOff x="1318864" y="1633786"/>
            <a:chExt cx="4238505" cy="3287756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318864" y="1910030"/>
              <a:ext cx="4238505" cy="3011512"/>
              <a:chOff x="515541" y="1936613"/>
              <a:chExt cx="4238505" cy="3011512"/>
            </a:xfrm>
          </p:grpSpPr>
          <p:sp>
            <p:nvSpPr>
              <p:cNvPr id="39" name="Овал 38"/>
              <p:cNvSpPr/>
              <p:nvPr/>
            </p:nvSpPr>
            <p:spPr>
              <a:xfrm>
                <a:off x="515541" y="1936613"/>
                <a:ext cx="2736304" cy="273630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099220" y="3068326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/>
                  <a:t>О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706013" y="4306759"/>
                <a:ext cx="507540" cy="64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В</a:t>
                </a:r>
                <a:endParaRPr lang="uk-UA" sz="2800" b="1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212081" y="2840344"/>
                <a:ext cx="949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40</a:t>
                </a:r>
                <a:r>
                  <a:rPr lang="uk-UA" sz="2800" b="1" baseline="30000" dirty="0" smtClean="0"/>
                  <a:t>0</a:t>
                </a:r>
                <a:endParaRPr lang="uk-UA" sz="2800" b="1" baseline="300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246506" y="3043154"/>
                <a:ext cx="5075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b="1" dirty="0" smtClean="0"/>
                  <a:t>С</a:t>
                </a:r>
                <a:endParaRPr lang="uk-UA" sz="2800" b="1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3486719" y="1633786"/>
              <a:ext cx="507540" cy="641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800" b="1" dirty="0" smtClean="0"/>
                <a:t>А</a:t>
              </a:r>
              <a:endParaRPr lang="uk-UA" sz="2800" b="1" dirty="0"/>
            </a:p>
          </p:txBody>
        </p:sp>
      </p:grpSp>
      <p:cxnSp>
        <p:nvCxnSpPr>
          <p:cNvPr id="6" name="Прямая соединительная линия 5"/>
          <p:cNvCxnSpPr/>
          <p:nvPr/>
        </p:nvCxnSpPr>
        <p:spPr>
          <a:xfrm>
            <a:off x="2843808" y="627534"/>
            <a:ext cx="2765120" cy="20554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843808" y="2683006"/>
            <a:ext cx="2765120" cy="20489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>
            <a:off x="5154461" y="2267337"/>
            <a:ext cx="831336" cy="831336"/>
          </a:xfrm>
          <a:prstGeom prst="arc">
            <a:avLst>
              <a:gd name="adj1" fmla="val 8329480"/>
              <a:gd name="adj2" fmla="val 13203240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0" name="Прямая соединительная линия 9"/>
          <p:cNvCxnSpPr>
            <a:endCxn id="38" idx="1"/>
          </p:cNvCxnSpPr>
          <p:nvPr/>
        </p:nvCxnSpPr>
        <p:spPr>
          <a:xfrm>
            <a:off x="3268241" y="2654984"/>
            <a:ext cx="2362813" cy="28021"/>
          </a:xfrm>
          <a:prstGeom prst="line">
            <a:avLst/>
          </a:prstGeom>
          <a:ln w="3810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268241" y="1563638"/>
            <a:ext cx="809840" cy="10913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268241" y="2668994"/>
            <a:ext cx="871711" cy="11268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353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1385" y="1491629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Домашнє завдання:</a:t>
            </a:r>
          </a:p>
          <a:p>
            <a:r>
              <a:rPr lang="uk-UA" sz="3600" b="1" dirty="0" smtClean="0"/>
              <a:t>п. 19, 20 (</a:t>
            </a:r>
            <a:r>
              <a:rPr lang="uk-UA" sz="3600" b="1" dirty="0" err="1" smtClean="0"/>
              <a:t>повт</a:t>
            </a:r>
            <a:r>
              <a:rPr lang="uk-UA" sz="3600" b="1" dirty="0" smtClean="0"/>
              <a:t>.), </a:t>
            </a:r>
          </a:p>
          <a:p>
            <a:r>
              <a:rPr lang="uk-UA" sz="3600" b="1" dirty="0" smtClean="0"/>
              <a:t>№ 522, 526.</a:t>
            </a:r>
            <a:endParaRPr lang="uk-UA" sz="36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491629"/>
            <a:ext cx="2304256" cy="17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568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знаки паралельності прямих усне опитуванн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Ознаки паралельності прямих усне опитування</Template>
  <TotalTime>1189</TotalTime>
  <Words>135</Words>
  <Application>Microsoft Office PowerPoint</Application>
  <PresentationFormat>Экран (16:9)</PresentationFormat>
  <Paragraphs>57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Ознаки паралельності прямих усне опитування</vt:lpstr>
      <vt:lpstr>Дотична до кола. Розвязування задач.</vt:lpstr>
      <vt:lpstr>Задача №1</vt:lpstr>
      <vt:lpstr>Задача №2</vt:lpstr>
      <vt:lpstr>Задача №3</vt:lpstr>
      <vt:lpstr>Задача №4</vt:lpstr>
      <vt:lpstr>Задача №5</vt:lpstr>
      <vt:lpstr>Задача №6</vt:lpstr>
      <vt:lpstr>Задача №7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Сума кутів трикутника. Нерівність трикутника. Самостійна робота</dc:title>
  <dc:creator>Пользователь Windows</dc:creator>
  <cp:lastModifiedBy>123</cp:lastModifiedBy>
  <cp:revision>88</cp:revision>
  <dcterms:created xsi:type="dcterms:W3CDTF">2017-02-23T08:24:12Z</dcterms:created>
  <dcterms:modified xsi:type="dcterms:W3CDTF">2021-02-14T19:26:47Z</dcterms:modified>
</cp:coreProperties>
</file>