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6" r:id="rId3"/>
    <p:sldId id="258" r:id="rId4"/>
    <p:sldId id="261" r:id="rId5"/>
    <p:sldId id="277" r:id="rId6"/>
    <p:sldId id="262" r:id="rId7"/>
    <p:sldId id="278" r:id="rId8"/>
    <p:sldId id="263" r:id="rId9"/>
    <p:sldId id="279" r:id="rId10"/>
    <p:sldId id="260" r:id="rId11"/>
    <p:sldId id="264" r:id="rId12"/>
    <p:sldId id="259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enagold - Клипарт - Ноты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154" y="-957400"/>
            <a:ext cx="8110805" cy="809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6197377" y="244185"/>
            <a:ext cx="5727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Музичний гурток</a:t>
            </a:r>
            <a:endParaRPr lang="uk-UA" sz="54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229335" y="2427943"/>
            <a:ext cx="29324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«Динаміка </a:t>
            </a:r>
            <a:endParaRPr lang="uk-UA" sz="40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музиці»</a:t>
            </a:r>
            <a:endParaRPr lang="uk-UA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660417" y="6272238"/>
            <a:ext cx="38188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Коцаба</a:t>
            </a:r>
            <a:r>
              <a:rPr lang="uk-UA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Євген Андрійович</a:t>
            </a:r>
            <a:endParaRPr lang="uk-UA" sz="2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usic Sound Effect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77" b="94556" l="1099" r="92857">
                        <a14:foregroundMark x1="59203" y1="47984" x2="59203" y2="47984"/>
                        <a14:foregroundMark x1="68956" y1="40927" x2="68956" y2="40927"/>
                        <a14:foregroundMark x1="78159" y1="34073" x2="78159" y2="34073"/>
                        <a14:foregroundMark x1="35440" y1="42339" x2="35440" y2="42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92" y="1604226"/>
            <a:ext cx="3305447" cy="225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67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88124" y="1070541"/>
            <a:ext cx="109639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  РІДНОГО  ДОМУ.</a:t>
            </a: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Києва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Львова,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Карпат, земля моя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цвіте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зелен-сад.</a:t>
            </a: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дзвенить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струна. Для мене,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весна.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Приспів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дому, дай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клич мене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мама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тут моя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крилата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мене. 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ДВІЧІ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там,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небокраєм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рай, але для мене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раєм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край.</a:t>
            </a: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горобина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рубіни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мене,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5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164183" y="438168"/>
            <a:ext cx="6096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Динамічні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відтінки мають велике значення для передачі змісту музики. Так, наприклад, урочистий характер музики виражається переважно за допомогою голосного звучання, а ліричний, мрійний — за допомогою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тихого.Перераховані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відтінки звичайно позначаються італійськими термінами. Найчастіше вживаються наступні динамічні відтінки: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forte (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форте) – голосно,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piano (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піяно) – тихо, а також їхньої зміни: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crescendo (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крещендо) – підсилюючи,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diminuendo (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диминуендо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послаблюючи.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98" r="8642"/>
          <a:stretch/>
        </p:blipFill>
        <p:spPr>
          <a:xfrm>
            <a:off x="235132" y="438168"/>
            <a:ext cx="4816101" cy="612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4082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839097" y="1258614"/>
            <a:ext cx="5943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Динаміка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важливим виражальним засобом, здатним впливати на сприймання музики, викликати у слухачів різноманітні асоціації. Використання динаміки зумовлюється змістом і характером музики, особливостями її структури та стилю. Логіка співвідношення музичних звучань — одна з основних умов художнього виконання.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921" r="8432"/>
          <a:stretch/>
        </p:blipFill>
        <p:spPr>
          <a:xfrm>
            <a:off x="300445" y="347627"/>
            <a:ext cx="5290458" cy="624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5393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720391" y="2497072"/>
            <a:ext cx="59697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Підібрати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твори, де для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 автор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якомога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відтінків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720391" y="446203"/>
            <a:ext cx="6069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uk-UA" sz="5400" b="1" cap="none" spc="0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" y="446203"/>
            <a:ext cx="5292858" cy="611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32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096767" y="332493"/>
            <a:ext cx="80128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ПОСТСКРИПТУМ</a:t>
            </a:r>
            <a:r>
              <a:rPr lang="uk-UA" sz="6600" b="1" cap="none" spc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ffects music, effect, color, music png | PNGW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9" b="97463" l="0" r="98261">
                        <a14:foregroundMark x1="50870" y1="37313" x2="50870" y2="37313"/>
                        <a14:foregroundMark x1="39239" y1="36269" x2="39239" y2="36269"/>
                        <a14:foregroundMark x1="26087" y1="70896" x2="26087" y2="70896"/>
                        <a14:foregroundMark x1="24130" y1="69104" x2="26739" y2="69104"/>
                        <a14:foregroundMark x1="43478" y1="26269" x2="43587" y2="21642"/>
                        <a14:foregroundMark x1="51304" y1="17015" x2="53696" y2="15373"/>
                        <a14:foregroundMark x1="48804" y1="40448" x2="50543" y2="61343"/>
                        <a14:foregroundMark x1="44348" y1="74478" x2="48478" y2="81642"/>
                        <a14:foregroundMark x1="54130" y1="76418" x2="56957" y2="73731"/>
                        <a14:foregroundMark x1="61957" y1="65224" x2="64348" y2="67463"/>
                        <a14:foregroundMark x1="71087" y1="24328" x2="71087" y2="22687"/>
                        <a14:foregroundMark x1="71087" y1="32388" x2="72174" y2="32687"/>
                        <a14:backgroundMark x1="51957" y1="13134" x2="51957" y2="13134"/>
                        <a14:backgroundMark x1="59565" y1="13881" x2="59565" y2="13881"/>
                        <a14:backgroundMark x1="59783" y1="86269" x2="59783" y2="86269"/>
                        <a14:backgroundMark x1="22391" y1="65522" x2="22391" y2="65522"/>
                        <a14:backgroundMark x1="29130" y1="60597" x2="29130" y2="60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9039" y="734517"/>
            <a:ext cx="8573586" cy="624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5701259" y="194724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вірю, що музика - це голос особливого духу, завдання якого збирати мрії світу, і який, проходячи через свідомість людей, здатний залагодити, нехай навіть на короткий час, їх розбрати, або потрясти душі, руйнуючи соціальні незручності. 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Адріано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Челентано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9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11623" y="380889"/>
            <a:ext cx="3203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endParaRPr lang="uk-UA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712823" y="182266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 грецького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сила) в музиці – це сила звучання музичного твору.</a:t>
            </a:r>
          </a:p>
          <a:p>
            <a:pPr algn="just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Під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виконання музичного твору сила звучання змінюється, і ця зміна сили звучання зветься динамічними відтінками, або нюансами.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15" y="1761988"/>
            <a:ext cx="5517808" cy="4091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924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715691" y="829887"/>
            <a:ext cx="70539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Динаміка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зміни гучності звучання при виконанні музичного твору. Динамічні відтінки дуже важливі для передачі виразності музики. Так, наприклад, колискова пісня виконується тихо. Зміст такої музики суперечить гучному звучанню. Урочистий, святковий марш в цілому повинен звучати гучно. Тихе звучання невластиве такій музиці.</a:t>
            </a: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Динамічні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відтінки пов’язані з мелодичним малюнком. Відповідно до цього висхідні рухи мелодії супроводжуються посиленням звучання, а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низсхідні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послабленням.</a:t>
            </a: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Відтінки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позначаються італійськими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термінами.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858" r="5265"/>
          <a:stretch/>
        </p:blipFill>
        <p:spPr>
          <a:xfrm>
            <a:off x="355755" y="829886"/>
            <a:ext cx="4098679" cy="526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847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434923" y="681334"/>
            <a:ext cx="4842992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itka Banner" panose="02000505000000020004" pitchFamily="2" charset="0"/>
                <a:cs typeface="Times New Roman" panose="02020603050405020304" pitchFamily="18" charset="0"/>
              </a:rPr>
              <a:t>РР</a:t>
            </a:r>
            <a:endParaRPr lang="uk-UA" sz="3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itka Banner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224940" y="213752"/>
            <a:ext cx="444224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7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72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ianissimo</a:t>
            </a:r>
            <a:endParaRPr lang="uk-UA" sz="7200" b="1" dirty="0" smtClean="0">
              <a:ln w="22225">
                <a:solidFill>
                  <a:schemeClr val="tx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4800" b="1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піаніссімо</a:t>
            </a:r>
            <a:r>
              <a:rPr lang="uk-UA" sz="4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uk-UA" sz="28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5526" y="4116669"/>
            <a:ext cx="387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 тихо.</a:t>
            </a:r>
            <a:endParaRPr lang="uk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2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29679" y="657578"/>
            <a:ext cx="2513830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4400" b="1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Sitka Banner" panose="02000505000000020004" pitchFamily="2" charset="0"/>
                <a:cs typeface="Times New Roman" panose="02020603050405020304" pitchFamily="18" charset="0"/>
              </a:rPr>
              <a:t>Р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6492239" y="264944"/>
            <a:ext cx="47026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72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7200" b="1" dirty="0" err="1" smtClean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iano</a:t>
            </a:r>
            <a:endParaRPr lang="uk-UA" sz="7200" b="1" dirty="0">
              <a:ln w="22225">
                <a:solidFill>
                  <a:prstClr val="black"/>
                </a:solidFill>
                <a:prstDash val="solid"/>
              </a:ln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8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48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піано)</a:t>
            </a:r>
            <a:endParaRPr lang="uk-UA" sz="2800" dirty="0">
              <a:ln w="22225">
                <a:solidFill>
                  <a:prstClr val="black"/>
                </a:solidFill>
                <a:prstDash val="solid"/>
              </a:ln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003579" y="3954027"/>
            <a:ext cx="1679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</a:t>
            </a:r>
            <a:r>
              <a:rPr lang="uk-UA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383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93210" y="579201"/>
            <a:ext cx="6027612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400" b="1" dirty="0" err="1" smtClean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Sitka Banner" panose="02000505000000020004" pitchFamily="2" charset="0"/>
                <a:cs typeface="Times New Roman" panose="02020603050405020304" pitchFamily="18" charset="0"/>
              </a:rPr>
              <a:t>mp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621383" y="30488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72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Mezzo-piano</a:t>
            </a:r>
            <a:endParaRPr lang="uk-UA" sz="7200" b="1" dirty="0">
              <a:ln w="22225">
                <a:solidFill>
                  <a:prstClr val="black"/>
                </a:solidFill>
                <a:prstDash val="solid"/>
              </a:ln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8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8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меццо-</a:t>
            </a:r>
            <a:r>
              <a:rPr lang="uk-UA" sz="48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піано</a:t>
            </a:r>
            <a:r>
              <a:rPr lang="uk-UA" sz="48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8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</a:rPr>
              <a:t> </a:t>
            </a:r>
            <a:endParaRPr lang="uk-UA" sz="2800" dirty="0">
              <a:ln w="22225">
                <a:solidFill>
                  <a:prstClr val="black"/>
                </a:solidFill>
                <a:prstDash val="solid"/>
              </a:ln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522904" y="4116513"/>
            <a:ext cx="3654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дуже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тихо.</a:t>
            </a:r>
            <a:endParaRPr lang="uk-U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3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096000" y="14737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72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Mezzo-forte</a:t>
            </a:r>
            <a:endParaRPr lang="uk-UA" sz="7200" b="1" dirty="0">
              <a:ln w="22225">
                <a:solidFill>
                  <a:prstClr val="black"/>
                </a:solidFill>
                <a:prstDash val="solid"/>
              </a:ln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8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8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меццо-форте</a:t>
            </a:r>
            <a:r>
              <a:rPr lang="uk-UA" sz="48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8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</a:rPr>
              <a:t> </a:t>
            </a:r>
            <a:endParaRPr lang="uk-UA" sz="2800" dirty="0">
              <a:ln w="22225">
                <a:solidFill>
                  <a:prstClr val="black"/>
                </a:solidFill>
                <a:prstDash val="solid"/>
              </a:ln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32845" y="735956"/>
            <a:ext cx="511069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400" b="1" dirty="0" smtClean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Sitka Banner" panose="02000505000000020004" pitchFamily="2" charset="0"/>
                <a:cs typeface="Times New Roman" panose="02020603050405020304" pitchFamily="18" charset="0"/>
              </a:rPr>
              <a:t>mf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100893" y="4224048"/>
            <a:ext cx="44812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дуже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голосно.</a:t>
            </a:r>
            <a:endParaRPr lang="uk-UA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3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140102" y="879646"/>
            <a:ext cx="1563248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400" b="1" dirty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Sitka Banner" panose="02000505000000020004" pitchFamily="2" charset="0"/>
                <a:cs typeface="Times New Roman" panose="02020603050405020304" pitchFamily="18" charset="0"/>
              </a:rPr>
              <a:t>f</a:t>
            </a: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529943" y="69601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72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72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orte</a:t>
            </a:r>
            <a:endParaRPr lang="uk-UA" sz="7200" b="1" dirty="0">
              <a:ln w="22225">
                <a:solidFill>
                  <a:prstClr val="black"/>
                </a:solidFill>
                <a:prstDash val="solid"/>
              </a:ln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8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8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</a:t>
            </a:r>
            <a:r>
              <a:rPr lang="uk-UA" sz="48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8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</a:rPr>
              <a:t> </a:t>
            </a:r>
            <a:endParaRPr lang="uk-UA" sz="2800" dirty="0">
              <a:ln w="22225">
                <a:solidFill>
                  <a:prstClr val="black"/>
                </a:solidFill>
                <a:prstDash val="solid"/>
              </a:ln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296855" y="4145671"/>
            <a:ext cx="2562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Голосно.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828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500023" y="1194911"/>
            <a:ext cx="2941831" cy="5663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400" b="1" dirty="0" err="1" smtClean="0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Sitka Banner" panose="02000505000000020004" pitchFamily="2" charset="0"/>
                <a:cs typeface="Times New Roman" panose="02020603050405020304" pitchFamily="18" charset="0"/>
              </a:rPr>
              <a:t>f</a:t>
            </a:r>
            <a:r>
              <a:rPr lang="en-US" sz="34400" b="1" dirty="0" err="1">
                <a:ln w="12700">
                  <a:solidFill>
                    <a:srgbClr val="86C157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86C157"/>
                  </a:fgClr>
                  <a:bgClr>
                    <a:srgbClr val="86C157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86C157">
                      <a:lumMod val="50000"/>
                    </a:srgbClr>
                  </a:innerShdw>
                </a:effectLst>
                <a:latin typeface="Sitka Banner" panose="02000505000000020004" pitchFamily="2" charset="0"/>
                <a:cs typeface="Times New Roman" panose="02020603050405020304" pitchFamily="18" charset="0"/>
              </a:rPr>
              <a:t>f</a:t>
            </a:r>
            <a:endParaRPr lang="uk-UA" dirty="0">
              <a:solidFill>
                <a:prstClr val="black"/>
              </a:solidFill>
            </a:endParaRPr>
          </a:p>
          <a:p>
            <a:pPr lvl="0"/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438503" y="43476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72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Fortissimo</a:t>
            </a:r>
            <a:endParaRPr lang="uk-UA" sz="7200" b="1" dirty="0">
              <a:ln w="22225">
                <a:solidFill>
                  <a:prstClr val="black"/>
                </a:solidFill>
                <a:prstDash val="solid"/>
              </a:ln>
              <a:solidFill>
                <a:prstClr val="white">
                  <a:lumMod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8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8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</a:t>
            </a:r>
            <a:r>
              <a:rPr lang="en-US" sz="4800" b="1" dirty="0" err="1" smtClean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48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ссімо)</a:t>
            </a:r>
            <a:r>
              <a:rPr lang="uk-UA" sz="28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</a:rPr>
              <a:t> </a:t>
            </a:r>
            <a:endParaRPr lang="uk-UA" sz="2800" dirty="0">
              <a:ln w="22225">
                <a:solidFill>
                  <a:prstClr val="black"/>
                </a:solidFill>
                <a:prstDash val="solid"/>
              </a:ln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448765" y="4581045"/>
            <a:ext cx="40754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 голосно</a:t>
            </a:r>
            <a:r>
              <a:rPr lang="uk-UA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65535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Краплинка</Template>
  <TotalTime>237</TotalTime>
  <Words>91</Words>
  <Application>Microsoft Office PowerPoint</Application>
  <PresentationFormat>Произвольный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Краплинка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ACER</cp:lastModifiedBy>
  <cp:revision>22</cp:revision>
  <dcterms:created xsi:type="dcterms:W3CDTF">2021-03-20T21:21:10Z</dcterms:created>
  <dcterms:modified xsi:type="dcterms:W3CDTF">2021-10-18T09:49:06Z</dcterms:modified>
</cp:coreProperties>
</file>