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>
        <p:scale>
          <a:sx n="65" d="100"/>
          <a:sy n="65" d="100"/>
        </p:scale>
        <p:origin x="-91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173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62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463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382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97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04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39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510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647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80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012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434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79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47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01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57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57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F811BD-1DFB-4597-96B6-B3E28CCBCFE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0CB63A-A107-4A4B-B395-10E70A710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0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84" y="433136"/>
            <a:ext cx="8013032" cy="178155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Давні українські </a:t>
            </a:r>
            <a:r>
              <a:rPr lang="uk-UA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осінні обряди.</a:t>
            </a:r>
            <a:endParaRPr lang="uk-UA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16" y="2406316"/>
            <a:ext cx="4412331" cy="3886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9221" y="3477126"/>
            <a:ext cx="315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Жниварські пісні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968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7" y="324853"/>
            <a:ext cx="8590547" cy="6400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3137" y="324853"/>
            <a:ext cx="79769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Жниварські пісні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наповнені вдячністю за плодючий урожай. Їх співали серцем і душею, бо жнива — святкова мить у житті хлібороба. В піснях йому бажали здоров’я, гарного врожаю, добробуту та щастя в сім’ї. Особливо шанували невтомну працю женців:</a:t>
            </a:r>
            <a:endParaRPr lang="uk-UA" sz="24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4326" y="4078704"/>
            <a:ext cx="44757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Ой </a:t>
            </a:r>
            <a:r>
              <a:rPr lang="ru-RU" sz="24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ниво</a:t>
            </a:r>
            <a:r>
              <a:rPr lang="ru-RU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, наша </a:t>
            </a:r>
            <a:r>
              <a:rPr lang="ru-RU" sz="24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ниво</a:t>
            </a:r>
            <a:r>
              <a:rPr lang="ru-RU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,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Верни нам нашу силу!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Ми на </a:t>
            </a:r>
            <a:r>
              <a:rPr lang="ru-RU" sz="24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тобі</a:t>
            </a:r>
            <a:r>
              <a:rPr lang="ru-RU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жили,</a:t>
            </a:r>
          </a:p>
          <a:p>
            <a:pPr algn="ctr"/>
            <a:r>
              <a:rPr lang="ru-RU" sz="24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Силоньку</a:t>
            </a:r>
            <a:r>
              <a:rPr lang="ru-RU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положили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94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9706" y="1070811"/>
            <a:ext cx="388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У зажинкових піснях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бажали добрих жнив, здоров’я женцям і багатства господареві.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Ці пісні безпосередньо пов’язані з процесом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зажинання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першого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снопа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06" y="749826"/>
            <a:ext cx="4018547" cy="4427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3823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445168"/>
            <a:ext cx="33447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У жнивних піснях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часто звучали мотиви важкої праці.</a:t>
            </a:r>
          </a:p>
          <a:p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Їх виконували, коли йшли в поле, поверталися з роботи чи перепочивали. </a:t>
            </a:r>
          </a:p>
          <a:p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В цих піснях висміювали лінивих косарів чи женців.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116" y="721895"/>
            <a:ext cx="4307305" cy="4969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2432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389" y="613612"/>
            <a:ext cx="34891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Обжинкові пісні —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найчисленніші та найбагатші за формою і змістом, образами, тематикою. </a:t>
            </a:r>
          </a:p>
          <a:p>
            <a:endParaRPr lang="uk-UA" sz="20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В них висловлювали радість від закінчення тривалої, виснажливої праці, прославляли ниву за щедрий урожай, величали господаря й господиню. </a:t>
            </a:r>
            <a:endParaRPr lang="uk-UA" sz="20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85" y="757989"/>
            <a:ext cx="4150894" cy="4981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9997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65484"/>
            <a:ext cx="3248527" cy="2863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17358" y="3561347"/>
            <a:ext cx="82897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Закінчення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жнив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відзначали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особливо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урочисто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Женці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залишали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на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ниві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невеликий кущ жита,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який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називали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спасовою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бородою»,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підв’язували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його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прикрашали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польовими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квітами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і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стрічками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Потім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висловлювали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побажання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доброго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врожаю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наступного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року та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залишали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«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спасову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бороду» до початку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оранки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33" y="565484"/>
            <a:ext cx="3447299" cy="2863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0928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4" y="175962"/>
            <a:ext cx="8758989" cy="65737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6905" y="745959"/>
            <a:ext cx="57510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C00000"/>
                </a:solidFill>
                <a:latin typeface="Georgia" panose="02040502050405020303" pitchFamily="18" charset="0"/>
              </a:rPr>
              <a:t>Українська</a:t>
            </a: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 народна </a:t>
            </a:r>
            <a:r>
              <a:rPr lang="ru-RU" sz="2800" dirty="0" err="1">
                <a:solidFill>
                  <a:srgbClr val="C00000"/>
                </a:solidFill>
                <a:latin typeface="Georgia" panose="02040502050405020303" pitchFamily="18" charset="0"/>
              </a:rPr>
              <a:t>пісня</a:t>
            </a: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 «Ой на </a:t>
            </a:r>
            <a:r>
              <a:rPr lang="ru-RU" sz="2800" dirty="0" err="1">
                <a:solidFill>
                  <a:srgbClr val="C00000"/>
                </a:solidFill>
                <a:latin typeface="Georgia" panose="02040502050405020303" pitchFamily="18" charset="0"/>
              </a:rPr>
              <a:t>горі</a:t>
            </a: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 та </a:t>
            </a:r>
            <a:r>
              <a:rPr lang="ru-RU" sz="2800" dirty="0" err="1">
                <a:solidFill>
                  <a:srgbClr val="C00000"/>
                </a:solidFill>
                <a:latin typeface="Georgia" panose="02040502050405020303" pitchFamily="18" charset="0"/>
              </a:rPr>
              <a:t>женці</a:t>
            </a: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Georgia" panose="02040502050405020303" pitchFamily="18" charset="0"/>
              </a:rPr>
              <a:t>жнуть</a:t>
            </a: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923376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1126" y="818147"/>
            <a:ext cx="72069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Узагальнення вивченого матеріалу</a:t>
            </a:r>
            <a:endParaRPr lang="uk-UA" sz="2400" dirty="0" smtClean="0">
              <a:latin typeface="Georgia" panose="02040502050405020303" pitchFamily="18" charset="0"/>
            </a:endParaRPr>
          </a:p>
          <a:p>
            <a:pPr algn="ctr"/>
            <a:endParaRPr lang="uk-UA" sz="2400" dirty="0" smtClean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Georgia" panose="02040502050405020303" pitchFamily="18" charset="0"/>
              </a:rPr>
              <a:t> 	</a:t>
            </a:r>
            <a:r>
              <a:rPr lang="uk-UA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Розкажіть про осінні обряди. Що уособлювала жнивна «</a:t>
            </a:r>
            <a:r>
              <a:rPr lang="uk-UA" sz="24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спасова</a:t>
            </a:r>
            <a:r>
              <a:rPr lang="uk-UA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борода»?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4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	На які групи поділяють жниварські пісні? Стисло охарактеризуйте кожну з них.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4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uk-UA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16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227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 Давні українські осінні обряди.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ACER</cp:lastModifiedBy>
  <cp:revision>17</cp:revision>
  <dcterms:created xsi:type="dcterms:W3CDTF">2013-10-18T17:58:17Z</dcterms:created>
  <dcterms:modified xsi:type="dcterms:W3CDTF">2021-11-08T20:49:59Z</dcterms:modified>
</cp:coreProperties>
</file>