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7" r:id="rId3"/>
    <p:sldId id="262" r:id="rId4"/>
    <p:sldId id="267" r:id="rId5"/>
    <p:sldId id="266" r:id="rId6"/>
    <p:sldId id="265" r:id="rId7"/>
    <p:sldId id="261" r:id="rId8"/>
    <p:sldId id="260" r:id="rId9"/>
    <p:sldId id="259" r:id="rId10"/>
    <p:sldId id="264" r:id="rId11"/>
    <p:sldId id="275" r:id="rId12"/>
    <p:sldId id="268" r:id="rId13"/>
    <p:sldId id="274" r:id="rId14"/>
    <p:sldId id="282" r:id="rId15"/>
    <p:sldId id="258" r:id="rId16"/>
    <p:sldId id="273" r:id="rId17"/>
    <p:sldId id="277" r:id="rId18"/>
    <p:sldId id="276" r:id="rId19"/>
    <p:sldId id="272" r:id="rId20"/>
    <p:sldId id="271" r:id="rId21"/>
    <p:sldId id="281" r:id="rId22"/>
    <p:sldId id="270" r:id="rId23"/>
    <p:sldId id="27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8" d="100"/>
          <a:sy n="38" d="100"/>
        </p:scale>
        <p:origin x="65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14.04.2020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14.04.2020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14.04.2020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14.04.2020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heel spokes="8"/>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кутник 1"/>
          <p:cNvSpPr/>
          <p:nvPr/>
        </p:nvSpPr>
        <p:spPr>
          <a:xfrm>
            <a:off x="611560" y="404664"/>
            <a:ext cx="5724128" cy="6863417"/>
          </a:xfrm>
          <a:prstGeom prst="rect">
            <a:avLst/>
          </a:prstGeom>
        </p:spPr>
        <p:txBody>
          <a:bodyPr wrap="square">
            <a:spAutoFit/>
          </a:bodyPr>
          <a:lstStyle/>
          <a:p>
            <a:r>
              <a:rPr lang="uk-UA"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Галактика</a:t>
            </a:r>
          </a:p>
          <a:p>
            <a:endParaRPr lang="uk-UA"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uk-UA"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r>
              <a:rPr lang="uk-UA"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uk-UA"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uk-UA"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uk-UA"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uk-UA"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консультація для учня- екстерна </a:t>
            </a:r>
            <a:r>
              <a:rPr lang="uk-UA" sz="4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Язловецького</a:t>
            </a:r>
            <a:r>
              <a:rPr lang="uk-UA"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Н.О. </a:t>
            </a:r>
            <a:br>
              <a:rPr lang="uk-UA"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uk-UA"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14.04.2020 р.</a:t>
            </a:r>
            <a:br>
              <a:rPr lang="uk-UA"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endParaRPr lang="uk-UA" sz="4400" dirty="0"/>
          </a:p>
        </p:txBody>
      </p:sp>
    </p:spTree>
  </p:cSld>
  <p:clrMapOvr>
    <a:masterClrMapping/>
  </p:clrMapOvr>
  <p:transition spd="slow">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a:bodyPr>
          <a:lstStyle/>
          <a:p>
            <a:pPr>
              <a:buNone/>
            </a:pPr>
            <a:r>
              <a:rPr lang="vi-VN"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Карликові галактики - невеликі галактики, що складаються з декількох мільярдів зір, невеликою кількістю в порівнянні з нашим власним Чумацьким Шляхом, в якому 200-400 мільярдів зірок. </a:t>
            </a:r>
            <a:r>
              <a:rPr lang="vi-VN" b="1" u="sng"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Велика Магелланова Хмара</a:t>
            </a:r>
            <a:r>
              <a:rPr lang="vi-VN"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що містить більше 30 мільярдів зірок, іноді класифікується як карликова галактика, у той час як інші вважають її повноправною галактикою, що обертається навколо Чумацького Шляху.</a:t>
            </a:r>
            <a:endPar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ransition spd="slow">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6000" r="-56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643174" y="0"/>
            <a:ext cx="6500826" cy="6858000"/>
          </a:xfrm>
        </p:spPr>
        <p:txBody>
          <a:bodyPr>
            <a:normAutofit/>
          </a:bodyPr>
          <a:lstStyle/>
          <a:p>
            <a:pPr>
              <a:buNone/>
            </a:pPr>
            <a:r>
              <a:rPr lang="vi-VN" b="1" dirty="0" smtClean="0">
                <a:solidFill>
                  <a:schemeClr val="accent6">
                    <a:lumMod val="20000"/>
                    <a:lumOff val="80000"/>
                  </a:schemeClr>
                </a:solidFill>
              </a:rPr>
              <a:t>Неправильна галактика</a:t>
            </a:r>
            <a:r>
              <a:rPr lang="vi-VN" dirty="0" smtClean="0">
                <a:solidFill>
                  <a:schemeClr val="accent6">
                    <a:lumMod val="20000"/>
                    <a:lumOff val="80000"/>
                  </a:schemeClr>
                </a:solidFill>
              </a:rPr>
              <a:t> є галактикою з неправильними зовнішніми обрисами або з нерівномірним розподілом яскравості. Неправильні галактики мають хаотичну аморфну форму, в першу чергу обумовлену гравітаційною взаємодією її зоряного населення та матерії між собою, а також з іншими оточуючими галактиками</a:t>
            </a:r>
            <a:r>
              <a:rPr lang="vi-VN" dirty="0" smtClean="0"/>
              <a:t>.</a:t>
            </a:r>
            <a:endParaRPr lang="ru-RU" dirty="0"/>
          </a:p>
        </p:txBody>
      </p:sp>
    </p:spTree>
  </p:cSld>
  <p:clrMapOvr>
    <a:masterClrMapping/>
  </p:clrMapOvr>
  <p:transition spd="slow">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532px-Irregular_galaxy_NGC_1427A_(captured_by_the_Hubble_Space_Telescope).jpg"/>
          <p:cNvPicPr>
            <a:picLocks noGrp="1" noChangeAspect="1"/>
          </p:cNvPicPr>
          <p:nvPr>
            <p:ph idx="1"/>
          </p:nvPr>
        </p:nvPicPr>
        <p:blipFill>
          <a:blip r:embed="rId2"/>
          <a:stretch>
            <a:fillRect/>
          </a:stretch>
        </p:blipFill>
        <p:spPr>
          <a:xfrm>
            <a:off x="0" y="0"/>
            <a:ext cx="9144000" cy="6858000"/>
          </a:xfrm>
        </p:spPr>
      </p:pic>
      <p:sp>
        <p:nvSpPr>
          <p:cNvPr id="5" name="Заголовок 1"/>
          <p:cNvSpPr>
            <a:spLocks noGrp="1"/>
          </p:cNvSpPr>
          <p:nvPr>
            <p:ph type="title"/>
          </p:nvPr>
        </p:nvSpPr>
        <p:spPr>
          <a:xfrm>
            <a:off x="457200" y="274638"/>
            <a:ext cx="8229600" cy="1143000"/>
          </a:xfrm>
        </p:spPr>
        <p:txBody>
          <a:bodyPr/>
          <a:lstStyle/>
          <a:p>
            <a:r>
              <a:rPr lang="vi-VN" b="1" dirty="0" smtClean="0">
                <a:solidFill>
                  <a:schemeClr val="accent6">
                    <a:lumMod val="20000"/>
                    <a:lumOff val="80000"/>
                  </a:schemeClr>
                </a:solidFill>
              </a:rPr>
              <a:t>Неправильна галактик</a:t>
            </a:r>
            <a:r>
              <a:rPr lang="uk-UA" b="1" dirty="0" smtClean="0">
                <a:solidFill>
                  <a:schemeClr val="accent6">
                    <a:lumMod val="20000"/>
                    <a:lumOff val="80000"/>
                  </a:schemeClr>
                </a:solidFill>
              </a:rPr>
              <a:t>а</a:t>
            </a:r>
            <a:endParaRPr lang="ru-RU" dirty="0"/>
          </a:p>
        </p:txBody>
      </p:sp>
    </p:spTree>
  </p:cSld>
  <p:clrMapOvr>
    <a:masterClrMapping/>
  </p:clrMapOvr>
  <p:transition spd="slow">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3000" r="-3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Походження</a:t>
            </a:r>
            <a:r>
              <a:rPr lang="ru-RU" sz="4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48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назви</a:t>
            </a:r>
            <a:endParaRPr lang="ru-RU" sz="48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Содержимое 2"/>
          <p:cNvSpPr>
            <a:spLocks noGrp="1"/>
          </p:cNvSpPr>
          <p:nvPr>
            <p:ph idx="1"/>
          </p:nvPr>
        </p:nvSpPr>
        <p:spPr>
          <a:xfrm>
            <a:off x="457200" y="1600200"/>
            <a:ext cx="8229600" cy="4757758"/>
          </a:xfrm>
        </p:spPr>
        <p:txBody>
          <a:bodyPr>
            <a:noAutofit/>
          </a:bodyPr>
          <a:lstStyle/>
          <a:p>
            <a:pPr>
              <a:buNone/>
            </a:pPr>
            <a:r>
              <a:rPr lang="vi-VN" sz="24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Слово «галактика» (походить від грецької назви нашої Галактики </a:t>
            </a:r>
            <a:r>
              <a:rPr lang="uk-UA" sz="24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і</a:t>
            </a:r>
            <a:r>
              <a:rPr lang="el-GR" sz="24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vi-VN" sz="24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означає «молочне кільце» — як опис спостережуваного явища на нічному небі)</a:t>
            </a:r>
            <a:r>
              <a:rPr lang="uk-UA" sz="24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r>
              <a:rPr lang="vi-VN" sz="24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Коли астрономи припустили, що різні небесні об'єкти, що вважалися спіральними туманностями, можуть бути величезними скупченнями зірок, ці об'єкти стали називати «острівними всесвітами» або «зоряними островами». Але пізніше, коли стало зрозуміло, що ці об'єкти схожі на нашу Галактику, обидва терміни перестали використовуватися і були замінені на термін «галактика».</a:t>
            </a:r>
            <a:endParaRPr lang="ru-RU" sz="2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ransition spd="slow">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029.jpg"/>
          <p:cNvPicPr>
            <a:picLocks noGrp="1" noChangeAspect="1"/>
          </p:cNvPicPr>
          <p:nvPr>
            <p:ph idx="1"/>
          </p:nvPr>
        </p:nvPicPr>
        <p:blipFill>
          <a:blip r:embed="rId2"/>
          <a:stretch>
            <a:fillRect/>
          </a:stretch>
        </p:blipFill>
        <p:spPr>
          <a:xfrm>
            <a:off x="0" y="0"/>
            <a:ext cx="9144000" cy="6857999"/>
          </a:xfrm>
        </p:spPr>
      </p:pic>
    </p:spTree>
  </p:cSld>
  <p:clrMapOvr>
    <a:masterClrMapping/>
  </p:clrMapOvr>
  <p:transition spd="slow">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57232"/>
          </a:xfrm>
        </p:spPr>
        <p:txBody>
          <a:bodyPr>
            <a:normAutofit/>
          </a:bodyPr>
          <a:lstStyle/>
          <a:p>
            <a:r>
              <a:rPr lang="uk-UA" dirty="0" smtClean="0">
                <a:solidFill>
                  <a:schemeClr val="tx2">
                    <a:lumMod val="40000"/>
                    <a:lumOff val="60000"/>
                  </a:schemeClr>
                </a:solidFill>
              </a:rPr>
              <a:t>Найдальша від Землі галактика</a:t>
            </a:r>
            <a:endParaRPr lang="ru-RU" dirty="0">
              <a:solidFill>
                <a:schemeClr val="tx2">
                  <a:lumMod val="40000"/>
                  <a:lumOff val="60000"/>
                </a:schemeClr>
              </a:solidFill>
            </a:endParaRPr>
          </a:p>
        </p:txBody>
      </p:sp>
      <p:pic>
        <p:nvPicPr>
          <p:cNvPr id="4" name="Содержимое 3" descr="загружено (3).jpg"/>
          <p:cNvPicPr>
            <a:picLocks noGrp="1" noChangeAspect="1"/>
          </p:cNvPicPr>
          <p:nvPr>
            <p:ph idx="1"/>
          </p:nvPr>
        </p:nvPicPr>
        <p:blipFill>
          <a:blip r:embed="rId2"/>
          <a:stretch>
            <a:fillRect/>
          </a:stretch>
        </p:blipFill>
        <p:spPr>
          <a:xfrm>
            <a:off x="0" y="785794"/>
            <a:ext cx="9144000" cy="6072206"/>
          </a:xfrm>
        </p:spPr>
      </p:pic>
    </p:spTree>
  </p:cSld>
  <p:clrMapOvr>
    <a:masterClrMapping/>
  </p:clrMapOvr>
  <p:transition spd="slow">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CartwheelGalaxy.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spd="slow">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mages (5).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spd="slow">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ru-RU"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Основні</a:t>
            </a:r>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ru-RU"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спостережувані</a:t>
            </a:r>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ru-RU"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складові</a:t>
            </a:r>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галактик </a:t>
            </a:r>
            <a:r>
              <a:rPr lang="ru-RU"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включають</a:t>
            </a:r>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Содержимое 2"/>
          <p:cNvSpPr>
            <a:spLocks noGrp="1"/>
          </p:cNvSpPr>
          <p:nvPr>
            <p:ph idx="1"/>
          </p:nvPr>
        </p:nvSpPr>
        <p:spPr>
          <a:xfrm>
            <a:off x="0" y="1928802"/>
            <a:ext cx="9144000" cy="4543444"/>
          </a:xfrm>
        </p:spPr>
        <p:txBody>
          <a:bodyPr/>
          <a:lstStyle/>
          <a:p>
            <a:r>
              <a:rPr lang="ru-RU"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Нормальні</a:t>
            </a: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зірки</a:t>
            </a: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різних</a:t>
            </a: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мас</a:t>
            </a: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і</a:t>
            </a: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віків</a:t>
            </a: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частина</a:t>
            </a: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яких</a:t>
            </a: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розташована</a:t>
            </a: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в </a:t>
            </a:r>
            <a:r>
              <a:rPr lang="ru-RU"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скупченнях</a:t>
            </a: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r>
              <a:rPr lang="ru-RU"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Компактні</a:t>
            </a: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залишки</a:t>
            </a: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зірок</a:t>
            </a: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що</a:t>
            </a: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проеволюціюнували</a:t>
            </a: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Холодна </a:t>
            </a:r>
            <a:r>
              <a:rPr lang="ru-RU"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газопилова</a:t>
            </a: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середа.</a:t>
            </a:r>
          </a:p>
          <a:p>
            <a:r>
              <a:rPr lang="ru-RU"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Найбільш</a:t>
            </a: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розріджений</a:t>
            </a: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гарячий</a:t>
            </a: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газ </a:t>
            </a:r>
            <a:r>
              <a:rPr lang="ru-RU"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a:t>
            </a: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температурою 10</a:t>
            </a:r>
            <a:r>
              <a:rPr lang="ru-RU" b="1" baseline="30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a:t>
            </a: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—10</a:t>
            </a:r>
            <a:r>
              <a:rPr lang="ru-RU" b="1" baseline="30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6</a:t>
            </a: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К.</a:t>
            </a:r>
          </a:p>
          <a:p>
            <a:pPr>
              <a:buNone/>
            </a:pPr>
            <a:endParaRPr lang="ru-RU" dirty="0"/>
          </a:p>
        </p:txBody>
      </p:sp>
    </p:spTree>
  </p:cSld>
  <p:clrMapOvr>
    <a:masterClrMapping/>
  </p:clrMapOvr>
  <p:transition spd="slow">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0"/>
            <a:ext cx="8229600" cy="3043246"/>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buNone/>
            </a:pP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Галактики не </a:t>
            </a:r>
            <a:r>
              <a:rPr lang="ru-RU"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мають</a:t>
            </a: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чітких</a:t>
            </a: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меж. Не </a:t>
            </a:r>
            <a:r>
              <a:rPr lang="ru-RU"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можна</a:t>
            </a: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точно </a:t>
            </a:r>
            <a:r>
              <a:rPr lang="ru-RU"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сказати</a:t>
            </a: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де </a:t>
            </a:r>
            <a:r>
              <a:rPr lang="ru-RU"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закінчується</a:t>
            </a: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галактика </a:t>
            </a:r>
            <a:r>
              <a:rPr lang="ru-RU"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і</a:t>
            </a: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починається</a:t>
            </a: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міжгалактичний</a:t>
            </a: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простір</a:t>
            </a: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8929718" cy="6429420"/>
          </a:xfrm>
        </p:spPr>
        <p:txBody>
          <a:bodyPr>
            <a:normAutofit/>
          </a:bodyPr>
          <a:lstStyle/>
          <a:p>
            <a:pPr>
              <a:buNone/>
            </a:pPr>
            <a:r>
              <a:rPr lang="vi-VN" sz="3600" b="1" dirty="0" smtClean="0">
                <a:solidFill>
                  <a:schemeClr val="bg2"/>
                </a:solidFill>
              </a:rPr>
              <a:t>Галактика</a:t>
            </a:r>
            <a:r>
              <a:rPr lang="vi-VN" sz="3600" dirty="0" smtClean="0">
                <a:solidFill>
                  <a:schemeClr val="bg2"/>
                </a:solidFill>
              </a:rPr>
              <a:t> (дав.-гр. </a:t>
            </a:r>
            <a:r>
              <a:rPr lang="el-GR" sz="3600" dirty="0" smtClean="0">
                <a:solidFill>
                  <a:schemeClr val="bg2"/>
                </a:solidFill>
              </a:rPr>
              <a:t>Γαλαξίας — </a:t>
            </a:r>
            <a:r>
              <a:rPr lang="vi-VN" sz="3600" dirty="0" smtClean="0">
                <a:solidFill>
                  <a:schemeClr val="bg2"/>
                </a:solidFill>
              </a:rPr>
              <a:t>молочний) — гігантська, гравітаційно-зв'язана система із зірок і зоряних скупчень, міжзоряного газу іпилу, і темної матерії. Всі об'єкти в складі галактик беруть участь в русі відносно загального центру мас</a:t>
            </a:r>
            <a:r>
              <a:rPr lang="uk-UA" sz="3600" dirty="0" smtClean="0">
                <a:solidFill>
                  <a:schemeClr val="bg2"/>
                </a:solidFill>
              </a:rPr>
              <a:t>.</a:t>
            </a:r>
            <a:endParaRPr lang="ru-RU" sz="3600" dirty="0">
              <a:solidFill>
                <a:schemeClr val="bg2"/>
              </a:solidFill>
            </a:endParaRPr>
          </a:p>
        </p:txBody>
      </p:sp>
    </p:spTree>
  </p:cSld>
  <p:clrMapOvr>
    <a:masterClrMapping/>
  </p:clrMapOvr>
  <p:transition spd="slow">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0" r="-4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143380"/>
            <a:ext cx="8229600" cy="1143000"/>
          </a:xfrm>
        </p:spPr>
        <p:txBody>
          <a:bodyPr>
            <a:normAutofit fontScale="90000"/>
          </a:bodyPr>
          <a:lstStyle/>
          <a:p>
            <a:r>
              <a:rPr lang="ru-RU" sz="89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Чумацький Шлях</a:t>
            </a:r>
            <a:r>
              <a:rPr lang="ru-RU" dirty="0" smtClean="0"/>
              <a:t/>
            </a:r>
            <a:br>
              <a:rPr lang="ru-RU" dirty="0" smtClean="0"/>
            </a:br>
            <a:endParaRPr lang="ru-RU" dirty="0"/>
          </a:p>
        </p:txBody>
      </p:sp>
    </p:spTree>
  </p:cSld>
  <p:clrMapOvr>
    <a:masterClrMapping/>
  </p:clrMapOvr>
  <p:transition spd="slow">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mages (10).jpg"/>
          <p:cNvPicPr>
            <a:picLocks noGrp="1" noChangeAspect="1"/>
          </p:cNvPicPr>
          <p:nvPr>
            <p:ph idx="1"/>
          </p:nvPr>
        </p:nvPicPr>
        <p:blipFill>
          <a:blip r:embed="rId2"/>
          <a:stretch>
            <a:fillRect/>
          </a:stretch>
        </p:blipFill>
        <p:spPr>
          <a:xfrm>
            <a:off x="0" y="0"/>
            <a:ext cx="9144000" cy="6857999"/>
          </a:xfrm>
        </p:spPr>
      </p:pic>
    </p:spTree>
  </p:cSld>
  <p:clrMapOvr>
    <a:masterClrMapping/>
  </p:clrMapOvr>
  <p:transition spd="slow">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8000" r="-58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643710"/>
          </a:xfrm>
        </p:spPr>
        <p:txBody>
          <a:bodyPr>
            <a:normAutofit fontScale="92500" lnSpcReduction="10000"/>
          </a:bodyPr>
          <a:lstStyle/>
          <a:p>
            <a:pPr>
              <a:buNone/>
            </a:pPr>
            <a:r>
              <a:rPr lang="ru-RU" dirty="0" smtClean="0">
                <a:solidFill>
                  <a:schemeClr val="bg1"/>
                </a:solidFill>
              </a:rPr>
              <a:t>Чумацький Шлях </a:t>
            </a:r>
            <a:r>
              <a:rPr lang="ru-RU" dirty="0" err="1" smtClean="0">
                <a:solidFill>
                  <a:schemeClr val="bg1"/>
                </a:solidFill>
              </a:rPr>
              <a:t>є</a:t>
            </a:r>
            <a:r>
              <a:rPr lang="ru-RU" dirty="0" smtClean="0">
                <a:solidFill>
                  <a:schemeClr val="bg1"/>
                </a:solidFill>
              </a:rPr>
              <a:t> великою </a:t>
            </a:r>
            <a:r>
              <a:rPr lang="ru-RU" dirty="0" err="1" smtClean="0">
                <a:solidFill>
                  <a:schemeClr val="bg1"/>
                </a:solidFill>
              </a:rPr>
              <a:t>спіральною</a:t>
            </a:r>
            <a:r>
              <a:rPr lang="ru-RU" dirty="0" smtClean="0">
                <a:solidFill>
                  <a:schemeClr val="bg1"/>
                </a:solidFill>
              </a:rPr>
              <a:t> галактикою </a:t>
            </a:r>
            <a:r>
              <a:rPr lang="ru-RU" dirty="0" err="1" smtClean="0">
                <a:solidFill>
                  <a:schemeClr val="bg1"/>
                </a:solidFill>
              </a:rPr>
              <a:t>з</a:t>
            </a:r>
            <a:r>
              <a:rPr lang="ru-RU" dirty="0" smtClean="0">
                <a:solidFill>
                  <a:schemeClr val="bg1"/>
                </a:solidFill>
              </a:rPr>
              <a:t> </a:t>
            </a:r>
            <a:r>
              <a:rPr lang="ru-RU" dirty="0" err="1" smtClean="0">
                <a:solidFill>
                  <a:schemeClr val="bg1"/>
                </a:solidFill>
              </a:rPr>
              <a:t>перемичкою,товщиною</a:t>
            </a:r>
            <a:r>
              <a:rPr lang="ru-RU" dirty="0" smtClean="0">
                <a:solidFill>
                  <a:schemeClr val="bg1"/>
                </a:solidFill>
              </a:rPr>
              <a:t> 1000 </a:t>
            </a:r>
            <a:r>
              <a:rPr lang="ru-RU" dirty="0" err="1" smtClean="0">
                <a:solidFill>
                  <a:schemeClr val="bg1"/>
                </a:solidFill>
              </a:rPr>
              <a:t>світлових</a:t>
            </a:r>
            <a:r>
              <a:rPr lang="ru-RU" dirty="0" smtClean="0">
                <a:solidFill>
                  <a:schemeClr val="bg1"/>
                </a:solidFill>
              </a:rPr>
              <a:t> </a:t>
            </a:r>
            <a:r>
              <a:rPr lang="ru-RU" dirty="0" err="1" smtClean="0">
                <a:solidFill>
                  <a:schemeClr val="bg1"/>
                </a:solidFill>
              </a:rPr>
              <a:t>років</a:t>
            </a:r>
            <a:r>
              <a:rPr lang="ru-RU" dirty="0" smtClean="0">
                <a:solidFill>
                  <a:schemeClr val="bg1"/>
                </a:solidFill>
              </a:rPr>
              <a:t>. </a:t>
            </a:r>
            <a:r>
              <a:rPr lang="ru-RU" dirty="0" err="1" smtClean="0">
                <a:solidFill>
                  <a:schemeClr val="bg1"/>
                </a:solidFill>
              </a:rPr>
              <a:t>Сонце</a:t>
            </a:r>
            <a:r>
              <a:rPr lang="ru-RU" dirty="0" smtClean="0">
                <a:solidFill>
                  <a:schemeClr val="bg1"/>
                </a:solidFill>
              </a:rPr>
              <a:t> </a:t>
            </a:r>
            <a:r>
              <a:rPr lang="ru-RU" dirty="0" err="1" smtClean="0">
                <a:solidFill>
                  <a:schemeClr val="bg1"/>
                </a:solidFill>
              </a:rPr>
              <a:t>з</a:t>
            </a:r>
            <a:r>
              <a:rPr lang="ru-RU" dirty="0" smtClean="0">
                <a:solidFill>
                  <a:schemeClr val="bg1"/>
                </a:solidFill>
              </a:rPr>
              <a:t> </a:t>
            </a:r>
            <a:r>
              <a:rPr lang="ru-RU" dirty="0" err="1" smtClean="0">
                <a:solidFill>
                  <a:schemeClr val="bg1"/>
                </a:solidFill>
              </a:rPr>
              <a:t>Сонячною</a:t>
            </a:r>
            <a:r>
              <a:rPr lang="ru-RU" dirty="0" smtClean="0">
                <a:solidFill>
                  <a:schemeClr val="bg1"/>
                </a:solidFill>
              </a:rPr>
              <a:t> системою </a:t>
            </a:r>
            <a:r>
              <a:rPr lang="ru-RU" dirty="0" err="1" smtClean="0">
                <a:solidFill>
                  <a:schemeClr val="bg1"/>
                </a:solidFill>
              </a:rPr>
              <a:t>знаходяться</a:t>
            </a:r>
            <a:r>
              <a:rPr lang="ru-RU" dirty="0" smtClean="0">
                <a:solidFill>
                  <a:schemeClr val="bg1"/>
                </a:solidFill>
              </a:rPr>
              <a:t> </a:t>
            </a:r>
            <a:r>
              <a:rPr lang="ru-RU" dirty="0" err="1" smtClean="0">
                <a:solidFill>
                  <a:schemeClr val="bg1"/>
                </a:solidFill>
              </a:rPr>
              <a:t>всередині</a:t>
            </a:r>
            <a:r>
              <a:rPr lang="ru-RU" dirty="0" smtClean="0">
                <a:solidFill>
                  <a:schemeClr val="bg1"/>
                </a:solidFill>
              </a:rPr>
              <a:t> </a:t>
            </a:r>
            <a:r>
              <a:rPr lang="ru-RU" dirty="0" err="1" smtClean="0">
                <a:solidFill>
                  <a:schemeClr val="bg1"/>
                </a:solidFill>
              </a:rPr>
              <a:t>галактичного</a:t>
            </a:r>
            <a:r>
              <a:rPr lang="ru-RU" dirty="0" smtClean="0">
                <a:solidFill>
                  <a:schemeClr val="bg1"/>
                </a:solidFill>
              </a:rPr>
              <a:t> диску, </a:t>
            </a:r>
            <a:r>
              <a:rPr lang="ru-RU" dirty="0" err="1" smtClean="0">
                <a:solidFill>
                  <a:schemeClr val="bg1"/>
                </a:solidFill>
              </a:rPr>
              <a:t>наповненого</a:t>
            </a:r>
            <a:r>
              <a:rPr lang="ru-RU" dirty="0" smtClean="0">
                <a:solidFill>
                  <a:schemeClr val="bg1"/>
                </a:solidFill>
              </a:rPr>
              <a:t> </a:t>
            </a:r>
            <a:r>
              <a:rPr lang="ru-RU" dirty="0" err="1" smtClean="0">
                <a:solidFill>
                  <a:schemeClr val="bg1"/>
                </a:solidFill>
              </a:rPr>
              <a:t>пилом</a:t>
            </a:r>
            <a:r>
              <a:rPr lang="ru-RU" dirty="0" smtClean="0">
                <a:solidFill>
                  <a:schemeClr val="bg1"/>
                </a:solidFill>
              </a:rPr>
              <a:t>, </a:t>
            </a:r>
            <a:r>
              <a:rPr lang="ru-RU" dirty="0" err="1" smtClean="0">
                <a:solidFill>
                  <a:schemeClr val="bg1"/>
                </a:solidFill>
              </a:rPr>
              <a:t>що</a:t>
            </a:r>
            <a:r>
              <a:rPr lang="ru-RU" dirty="0" smtClean="0">
                <a:solidFill>
                  <a:schemeClr val="bg1"/>
                </a:solidFill>
              </a:rPr>
              <a:t> </a:t>
            </a:r>
            <a:r>
              <a:rPr lang="ru-RU" dirty="0" err="1" smtClean="0">
                <a:solidFill>
                  <a:schemeClr val="bg1"/>
                </a:solidFill>
              </a:rPr>
              <a:t>поглинає</a:t>
            </a:r>
            <a:r>
              <a:rPr lang="ru-RU" dirty="0" smtClean="0">
                <a:solidFill>
                  <a:schemeClr val="bg1"/>
                </a:solidFill>
              </a:rPr>
              <a:t> </a:t>
            </a:r>
            <a:r>
              <a:rPr lang="ru-RU" dirty="0" err="1" smtClean="0">
                <a:solidFill>
                  <a:schemeClr val="bg1"/>
                </a:solidFill>
              </a:rPr>
              <a:t>світло</a:t>
            </a:r>
            <a:r>
              <a:rPr lang="ru-RU" dirty="0" smtClean="0">
                <a:solidFill>
                  <a:schemeClr val="bg1"/>
                </a:solidFill>
              </a:rPr>
              <a:t>. Тому на </a:t>
            </a:r>
            <a:r>
              <a:rPr lang="ru-RU" dirty="0" err="1" smtClean="0">
                <a:solidFill>
                  <a:schemeClr val="bg1"/>
                </a:solidFill>
              </a:rPr>
              <a:t>небі</a:t>
            </a:r>
            <a:r>
              <a:rPr lang="ru-RU" dirty="0" smtClean="0">
                <a:solidFill>
                  <a:schemeClr val="bg1"/>
                </a:solidFill>
              </a:rPr>
              <a:t> ми </a:t>
            </a:r>
            <a:r>
              <a:rPr lang="ru-RU" dirty="0" err="1" smtClean="0">
                <a:solidFill>
                  <a:schemeClr val="bg1"/>
                </a:solidFill>
              </a:rPr>
              <a:t>бачимо</a:t>
            </a:r>
            <a:r>
              <a:rPr lang="ru-RU" dirty="0" smtClean="0">
                <a:solidFill>
                  <a:schemeClr val="bg1"/>
                </a:solidFill>
              </a:rPr>
              <a:t> </a:t>
            </a:r>
            <a:r>
              <a:rPr lang="ru-RU" dirty="0" err="1" smtClean="0">
                <a:solidFill>
                  <a:schemeClr val="bg1"/>
                </a:solidFill>
              </a:rPr>
              <a:t>смугу</a:t>
            </a:r>
            <a:r>
              <a:rPr lang="ru-RU" dirty="0" smtClean="0">
                <a:solidFill>
                  <a:schemeClr val="bg1"/>
                </a:solidFill>
              </a:rPr>
              <a:t> </a:t>
            </a:r>
            <a:r>
              <a:rPr lang="ru-RU" dirty="0" err="1" smtClean="0">
                <a:solidFill>
                  <a:schemeClr val="bg1"/>
                </a:solidFill>
              </a:rPr>
              <a:t>зірок</a:t>
            </a:r>
            <a:r>
              <a:rPr lang="ru-RU" dirty="0" smtClean="0">
                <a:solidFill>
                  <a:schemeClr val="bg1"/>
                </a:solidFill>
              </a:rPr>
              <a:t>, </a:t>
            </a:r>
            <a:r>
              <a:rPr lang="ru-RU" dirty="0" err="1" smtClean="0">
                <a:solidFill>
                  <a:schemeClr val="bg1"/>
                </a:solidFill>
              </a:rPr>
              <a:t>але</a:t>
            </a:r>
            <a:r>
              <a:rPr lang="ru-RU" dirty="0" smtClean="0">
                <a:solidFill>
                  <a:schemeClr val="bg1"/>
                </a:solidFill>
              </a:rPr>
              <a:t> </a:t>
            </a:r>
            <a:r>
              <a:rPr lang="ru-RU" dirty="0" err="1" smtClean="0">
                <a:solidFill>
                  <a:schemeClr val="bg1"/>
                </a:solidFill>
              </a:rPr>
              <a:t>клоччасту</a:t>
            </a:r>
            <a:r>
              <a:rPr lang="ru-RU" dirty="0" smtClean="0">
                <a:solidFill>
                  <a:schemeClr val="bg1"/>
                </a:solidFill>
              </a:rPr>
              <a:t>, </a:t>
            </a:r>
            <a:r>
              <a:rPr lang="ru-RU" dirty="0" err="1" smtClean="0">
                <a:solidFill>
                  <a:schemeClr val="bg1"/>
                </a:solidFill>
              </a:rPr>
              <a:t>що</a:t>
            </a:r>
            <a:r>
              <a:rPr lang="ru-RU" dirty="0" smtClean="0">
                <a:solidFill>
                  <a:schemeClr val="bg1"/>
                </a:solidFill>
              </a:rPr>
              <a:t> </a:t>
            </a:r>
            <a:r>
              <a:rPr lang="ru-RU" dirty="0" err="1" smtClean="0">
                <a:solidFill>
                  <a:schemeClr val="bg1"/>
                </a:solidFill>
              </a:rPr>
              <a:t>нагадує</a:t>
            </a:r>
            <a:r>
              <a:rPr lang="ru-RU" dirty="0" smtClean="0">
                <a:solidFill>
                  <a:schemeClr val="bg1"/>
                </a:solidFill>
              </a:rPr>
              <a:t> </a:t>
            </a:r>
            <a:r>
              <a:rPr lang="ru-RU" dirty="0" err="1" smtClean="0">
                <a:solidFill>
                  <a:schemeClr val="bg1"/>
                </a:solidFill>
              </a:rPr>
              <a:t>згустки</a:t>
            </a:r>
            <a:r>
              <a:rPr lang="ru-RU" dirty="0" smtClean="0">
                <a:solidFill>
                  <a:schemeClr val="bg1"/>
                </a:solidFill>
              </a:rPr>
              <a:t> молока. Через </a:t>
            </a:r>
            <a:r>
              <a:rPr lang="ru-RU" dirty="0" err="1" smtClean="0">
                <a:solidFill>
                  <a:schemeClr val="bg1"/>
                </a:solidFill>
              </a:rPr>
              <a:t>поглинання</a:t>
            </a:r>
            <a:r>
              <a:rPr lang="ru-RU" dirty="0" smtClean="0">
                <a:solidFill>
                  <a:schemeClr val="bg1"/>
                </a:solidFill>
              </a:rPr>
              <a:t> </a:t>
            </a:r>
            <a:r>
              <a:rPr lang="ru-RU" dirty="0" err="1" smtClean="0">
                <a:solidFill>
                  <a:schemeClr val="bg1"/>
                </a:solidFill>
              </a:rPr>
              <a:t>світла</a:t>
            </a:r>
            <a:r>
              <a:rPr lang="ru-RU" dirty="0" smtClean="0">
                <a:solidFill>
                  <a:schemeClr val="bg1"/>
                </a:solidFill>
              </a:rPr>
              <a:t> Чумацький Шлях як галактика </a:t>
            </a:r>
            <a:r>
              <a:rPr lang="ru-RU" dirty="0" err="1" smtClean="0">
                <a:solidFill>
                  <a:schemeClr val="bg1"/>
                </a:solidFill>
              </a:rPr>
              <a:t>вивчений</a:t>
            </a:r>
            <a:r>
              <a:rPr lang="ru-RU" dirty="0" smtClean="0">
                <a:solidFill>
                  <a:schemeClr val="bg1"/>
                </a:solidFill>
              </a:rPr>
              <a:t> не до </a:t>
            </a:r>
            <a:r>
              <a:rPr lang="ru-RU" dirty="0" err="1" smtClean="0">
                <a:solidFill>
                  <a:schemeClr val="bg1"/>
                </a:solidFill>
              </a:rPr>
              <a:t>кінця</a:t>
            </a:r>
            <a:r>
              <a:rPr lang="ru-RU" dirty="0" smtClean="0">
                <a:solidFill>
                  <a:schemeClr val="bg1"/>
                </a:solidFill>
              </a:rPr>
              <a:t>: не </a:t>
            </a:r>
            <a:r>
              <a:rPr lang="ru-RU" dirty="0" err="1" smtClean="0">
                <a:solidFill>
                  <a:schemeClr val="bg1"/>
                </a:solidFill>
              </a:rPr>
              <a:t>побудована</a:t>
            </a:r>
            <a:r>
              <a:rPr lang="ru-RU" dirty="0" smtClean="0">
                <a:solidFill>
                  <a:schemeClr val="bg1"/>
                </a:solidFill>
              </a:rPr>
              <a:t> крива </a:t>
            </a:r>
            <a:r>
              <a:rPr lang="ru-RU" dirty="0" err="1" smtClean="0">
                <a:solidFill>
                  <a:schemeClr val="bg1"/>
                </a:solidFill>
              </a:rPr>
              <a:t>обертання</a:t>
            </a:r>
            <a:r>
              <a:rPr lang="ru-RU" dirty="0" smtClean="0">
                <a:solidFill>
                  <a:schemeClr val="bg1"/>
                </a:solidFill>
              </a:rPr>
              <a:t>, до </a:t>
            </a:r>
            <a:r>
              <a:rPr lang="ru-RU" dirty="0" err="1" smtClean="0">
                <a:solidFill>
                  <a:schemeClr val="bg1"/>
                </a:solidFill>
              </a:rPr>
              <a:t>кінця</a:t>
            </a:r>
            <a:r>
              <a:rPr lang="ru-RU" dirty="0" smtClean="0">
                <a:solidFill>
                  <a:schemeClr val="bg1"/>
                </a:solidFill>
              </a:rPr>
              <a:t> не </a:t>
            </a:r>
            <a:r>
              <a:rPr lang="ru-RU" dirty="0" err="1" smtClean="0">
                <a:solidFill>
                  <a:schemeClr val="bg1"/>
                </a:solidFill>
              </a:rPr>
              <a:t>з'ясований</a:t>
            </a:r>
            <a:r>
              <a:rPr lang="ru-RU" dirty="0" smtClean="0">
                <a:solidFill>
                  <a:schemeClr val="bg1"/>
                </a:solidFill>
              </a:rPr>
              <a:t> </a:t>
            </a:r>
            <a:r>
              <a:rPr lang="ru-RU" dirty="0" err="1" smtClean="0">
                <a:solidFill>
                  <a:schemeClr val="bg1"/>
                </a:solidFill>
              </a:rPr>
              <a:t>морфологічний</a:t>
            </a:r>
            <a:r>
              <a:rPr lang="ru-RU" dirty="0" smtClean="0">
                <a:solidFill>
                  <a:schemeClr val="bg1"/>
                </a:solidFill>
              </a:rPr>
              <a:t> тип, </a:t>
            </a:r>
            <a:r>
              <a:rPr lang="ru-RU" dirty="0" err="1" smtClean="0">
                <a:solidFill>
                  <a:schemeClr val="bg1"/>
                </a:solidFill>
              </a:rPr>
              <a:t>невідоме</a:t>
            </a:r>
            <a:r>
              <a:rPr lang="ru-RU" dirty="0" smtClean="0">
                <a:solidFill>
                  <a:schemeClr val="bg1"/>
                </a:solidFill>
              </a:rPr>
              <a:t> число </a:t>
            </a:r>
            <a:r>
              <a:rPr lang="ru-RU" dirty="0" err="1" smtClean="0">
                <a:solidFill>
                  <a:schemeClr val="bg1"/>
                </a:solidFill>
              </a:rPr>
              <a:t>спіралей</a:t>
            </a:r>
            <a:r>
              <a:rPr lang="ru-RU" dirty="0" smtClean="0">
                <a:solidFill>
                  <a:schemeClr val="bg1"/>
                </a:solidFill>
              </a:rPr>
              <a:t> </a:t>
            </a:r>
            <a:r>
              <a:rPr lang="ru-RU" dirty="0" err="1" smtClean="0">
                <a:solidFill>
                  <a:schemeClr val="bg1"/>
                </a:solidFill>
              </a:rPr>
              <a:t>і</a:t>
            </a:r>
            <a:r>
              <a:rPr lang="ru-RU" dirty="0" smtClean="0">
                <a:solidFill>
                  <a:schemeClr val="bg1"/>
                </a:solidFill>
              </a:rPr>
              <a:t> т. д. </a:t>
            </a:r>
          </a:p>
          <a:p>
            <a:pPr>
              <a:buNone/>
            </a:pPr>
            <a:r>
              <a:rPr lang="ru-RU" dirty="0" err="1" smtClean="0">
                <a:solidFill>
                  <a:schemeClr val="bg1"/>
                </a:solidFill>
              </a:rPr>
              <a:t>Велику</a:t>
            </a:r>
            <a:r>
              <a:rPr lang="ru-RU" dirty="0" smtClean="0">
                <a:solidFill>
                  <a:schemeClr val="bg1"/>
                </a:solidFill>
              </a:rPr>
              <a:t> роль у </a:t>
            </a:r>
            <a:r>
              <a:rPr lang="ru-RU" dirty="0" err="1" smtClean="0">
                <a:solidFill>
                  <a:schemeClr val="bg1"/>
                </a:solidFill>
              </a:rPr>
              <a:t>вивченні</a:t>
            </a:r>
            <a:r>
              <a:rPr lang="ru-RU" dirty="0" smtClean="0">
                <a:solidFill>
                  <a:schemeClr val="bg1"/>
                </a:solidFill>
              </a:rPr>
              <a:t> </a:t>
            </a:r>
            <a:r>
              <a:rPr lang="ru-RU" dirty="0" err="1" smtClean="0">
                <a:solidFill>
                  <a:schemeClr val="bg1"/>
                </a:solidFill>
              </a:rPr>
              <a:t>Чумацького</a:t>
            </a:r>
            <a:r>
              <a:rPr lang="ru-RU" dirty="0" smtClean="0">
                <a:solidFill>
                  <a:schemeClr val="bg1"/>
                </a:solidFill>
              </a:rPr>
              <a:t> Шляху </a:t>
            </a:r>
            <a:r>
              <a:rPr lang="ru-RU" dirty="0" err="1" smtClean="0">
                <a:solidFill>
                  <a:schemeClr val="bg1"/>
                </a:solidFill>
              </a:rPr>
              <a:t>відіграють</a:t>
            </a:r>
            <a:r>
              <a:rPr lang="ru-RU" dirty="0" smtClean="0">
                <a:solidFill>
                  <a:schemeClr val="bg1"/>
                </a:solidFill>
              </a:rPr>
              <a:t> </a:t>
            </a:r>
            <a:r>
              <a:rPr lang="ru-RU" dirty="0" err="1" smtClean="0">
                <a:solidFill>
                  <a:schemeClr val="bg1"/>
                </a:solidFill>
              </a:rPr>
              <a:t>дослідження</a:t>
            </a:r>
            <a:r>
              <a:rPr lang="ru-RU" dirty="0" smtClean="0">
                <a:solidFill>
                  <a:schemeClr val="bg1"/>
                </a:solidFill>
              </a:rPr>
              <a:t> </a:t>
            </a:r>
            <a:r>
              <a:rPr lang="ru-RU" dirty="0" err="1" smtClean="0">
                <a:solidFill>
                  <a:schemeClr val="bg1"/>
                </a:solidFill>
              </a:rPr>
              <a:t>скупчень</a:t>
            </a:r>
            <a:r>
              <a:rPr lang="ru-RU" dirty="0" smtClean="0">
                <a:solidFill>
                  <a:schemeClr val="bg1"/>
                </a:solidFill>
              </a:rPr>
              <a:t> </a:t>
            </a:r>
            <a:r>
              <a:rPr lang="ru-RU" dirty="0" err="1" smtClean="0">
                <a:solidFill>
                  <a:schemeClr val="bg1"/>
                </a:solidFill>
              </a:rPr>
              <a:t>зірок</a:t>
            </a:r>
            <a:r>
              <a:rPr lang="ru-RU" dirty="0" smtClean="0">
                <a:solidFill>
                  <a:schemeClr val="bg1"/>
                </a:solidFill>
              </a:rPr>
              <a:t> — </a:t>
            </a:r>
            <a:r>
              <a:rPr lang="ru-RU" dirty="0" err="1" smtClean="0">
                <a:solidFill>
                  <a:schemeClr val="bg1"/>
                </a:solidFill>
              </a:rPr>
              <a:t>відносно</a:t>
            </a:r>
            <a:r>
              <a:rPr lang="ru-RU" dirty="0" smtClean="0">
                <a:solidFill>
                  <a:schemeClr val="bg1"/>
                </a:solidFill>
              </a:rPr>
              <a:t> невеликих </a:t>
            </a:r>
            <a:r>
              <a:rPr lang="ru-RU" dirty="0" err="1" smtClean="0">
                <a:solidFill>
                  <a:schemeClr val="bg1"/>
                </a:solidFill>
              </a:rPr>
              <a:t>гравітаційно</a:t>
            </a:r>
            <a:r>
              <a:rPr lang="ru-RU" dirty="0" smtClean="0">
                <a:solidFill>
                  <a:schemeClr val="bg1"/>
                </a:solidFill>
              </a:rPr>
              <a:t> </a:t>
            </a:r>
            <a:r>
              <a:rPr lang="ru-RU" dirty="0" err="1" smtClean="0">
                <a:solidFill>
                  <a:schemeClr val="bg1"/>
                </a:solidFill>
              </a:rPr>
              <a:t>зв'язаних</a:t>
            </a:r>
            <a:r>
              <a:rPr lang="ru-RU" dirty="0" smtClean="0">
                <a:solidFill>
                  <a:schemeClr val="bg1"/>
                </a:solidFill>
              </a:rPr>
              <a:t> </a:t>
            </a:r>
            <a:r>
              <a:rPr lang="ru-RU" dirty="0" err="1" smtClean="0">
                <a:solidFill>
                  <a:schemeClr val="bg1"/>
                </a:solidFill>
              </a:rPr>
              <a:t>об'єктів</a:t>
            </a:r>
            <a:r>
              <a:rPr lang="ru-RU" dirty="0" smtClean="0">
                <a:solidFill>
                  <a:schemeClr val="bg1"/>
                </a:solidFill>
              </a:rPr>
              <a:t>, </a:t>
            </a:r>
            <a:r>
              <a:rPr lang="ru-RU" dirty="0" err="1" smtClean="0">
                <a:solidFill>
                  <a:schemeClr val="bg1"/>
                </a:solidFill>
              </a:rPr>
              <a:t>що</a:t>
            </a:r>
            <a:r>
              <a:rPr lang="ru-RU" dirty="0" smtClean="0">
                <a:solidFill>
                  <a:schemeClr val="bg1"/>
                </a:solidFill>
              </a:rPr>
              <a:t> </a:t>
            </a:r>
            <a:r>
              <a:rPr lang="ru-RU" dirty="0" err="1" smtClean="0">
                <a:solidFill>
                  <a:schemeClr val="bg1"/>
                </a:solidFill>
              </a:rPr>
              <a:t>містять</a:t>
            </a:r>
            <a:r>
              <a:rPr lang="ru-RU" dirty="0" smtClean="0">
                <a:solidFill>
                  <a:schemeClr val="bg1"/>
                </a:solidFill>
              </a:rPr>
              <a:t> </a:t>
            </a:r>
            <a:r>
              <a:rPr lang="ru-RU" dirty="0" err="1" smtClean="0">
                <a:solidFill>
                  <a:schemeClr val="bg1"/>
                </a:solidFill>
              </a:rPr>
              <a:t>від</a:t>
            </a:r>
            <a:r>
              <a:rPr lang="ru-RU" dirty="0" smtClean="0">
                <a:solidFill>
                  <a:schemeClr val="bg1"/>
                </a:solidFill>
              </a:rPr>
              <a:t> </a:t>
            </a:r>
            <a:r>
              <a:rPr lang="ru-RU" dirty="0" err="1" smtClean="0">
                <a:solidFill>
                  <a:schemeClr val="bg1"/>
                </a:solidFill>
              </a:rPr>
              <a:t>сотень</a:t>
            </a:r>
            <a:r>
              <a:rPr lang="ru-RU" dirty="0" smtClean="0">
                <a:solidFill>
                  <a:schemeClr val="bg1"/>
                </a:solidFill>
              </a:rPr>
              <a:t> до </a:t>
            </a:r>
            <a:r>
              <a:rPr lang="ru-RU" dirty="0" err="1" smtClean="0">
                <a:solidFill>
                  <a:schemeClr val="bg1"/>
                </a:solidFill>
              </a:rPr>
              <a:t>сотень</a:t>
            </a:r>
            <a:r>
              <a:rPr lang="ru-RU" dirty="0" smtClean="0">
                <a:solidFill>
                  <a:schemeClr val="bg1"/>
                </a:solidFill>
              </a:rPr>
              <a:t> </a:t>
            </a:r>
            <a:r>
              <a:rPr lang="ru-RU" dirty="0" err="1" smtClean="0">
                <a:solidFill>
                  <a:schemeClr val="bg1"/>
                </a:solidFill>
              </a:rPr>
              <a:t>тисяч</a:t>
            </a:r>
            <a:r>
              <a:rPr lang="ru-RU" dirty="0" smtClean="0">
                <a:solidFill>
                  <a:schemeClr val="bg1"/>
                </a:solidFill>
              </a:rPr>
              <a:t> </a:t>
            </a:r>
            <a:r>
              <a:rPr lang="ru-RU" dirty="0" err="1" smtClean="0">
                <a:solidFill>
                  <a:schemeClr val="bg1"/>
                </a:solidFill>
              </a:rPr>
              <a:t>зірок</a:t>
            </a:r>
            <a:r>
              <a:rPr lang="ru-RU" dirty="0" smtClean="0">
                <a:solidFill>
                  <a:schemeClr val="bg1"/>
                </a:solidFill>
              </a:rPr>
              <a:t>. </a:t>
            </a:r>
            <a:r>
              <a:rPr lang="ru-RU" dirty="0" err="1" smtClean="0">
                <a:solidFill>
                  <a:schemeClr val="bg1"/>
                </a:solidFill>
              </a:rPr>
              <a:t>Їх</a:t>
            </a:r>
            <a:r>
              <a:rPr lang="ru-RU" dirty="0" smtClean="0">
                <a:solidFill>
                  <a:schemeClr val="bg1"/>
                </a:solidFill>
              </a:rPr>
              <a:t> </a:t>
            </a:r>
            <a:r>
              <a:rPr lang="ru-RU" dirty="0" err="1" smtClean="0">
                <a:solidFill>
                  <a:schemeClr val="bg1"/>
                </a:solidFill>
              </a:rPr>
              <a:t>гравітаційна</a:t>
            </a:r>
            <a:r>
              <a:rPr lang="ru-RU" dirty="0" smtClean="0">
                <a:solidFill>
                  <a:schemeClr val="bg1"/>
                </a:solidFill>
              </a:rPr>
              <a:t> </a:t>
            </a:r>
            <a:r>
              <a:rPr lang="ru-RU" dirty="0" err="1" smtClean="0">
                <a:solidFill>
                  <a:schemeClr val="bg1"/>
                </a:solidFill>
              </a:rPr>
              <a:t>зв'язаність</a:t>
            </a:r>
            <a:r>
              <a:rPr lang="ru-RU" dirty="0" smtClean="0">
                <a:solidFill>
                  <a:schemeClr val="bg1"/>
                </a:solidFill>
              </a:rPr>
              <a:t>, </a:t>
            </a:r>
            <a:r>
              <a:rPr lang="ru-RU" dirty="0" err="1" smtClean="0">
                <a:solidFill>
                  <a:schemeClr val="bg1"/>
                </a:solidFill>
              </a:rPr>
              <a:t>ймовірно</a:t>
            </a:r>
            <a:r>
              <a:rPr lang="ru-RU" dirty="0" smtClean="0">
                <a:solidFill>
                  <a:schemeClr val="bg1"/>
                </a:solidFill>
              </a:rPr>
              <a:t>, </a:t>
            </a:r>
            <a:r>
              <a:rPr lang="ru-RU" dirty="0" err="1" smtClean="0">
                <a:solidFill>
                  <a:schemeClr val="bg1"/>
                </a:solidFill>
              </a:rPr>
              <a:t>викликана</a:t>
            </a:r>
            <a:r>
              <a:rPr lang="ru-RU" dirty="0" smtClean="0">
                <a:solidFill>
                  <a:schemeClr val="bg1"/>
                </a:solidFill>
              </a:rPr>
              <a:t> </a:t>
            </a:r>
            <a:r>
              <a:rPr lang="ru-RU" dirty="0" err="1" smtClean="0">
                <a:solidFill>
                  <a:schemeClr val="bg1"/>
                </a:solidFill>
              </a:rPr>
              <a:t>єдністю</a:t>
            </a:r>
            <a:r>
              <a:rPr lang="ru-RU" dirty="0" smtClean="0">
                <a:solidFill>
                  <a:schemeClr val="bg1"/>
                </a:solidFill>
              </a:rPr>
              <a:t> </a:t>
            </a:r>
            <a:r>
              <a:rPr lang="ru-RU" dirty="0" err="1" smtClean="0">
                <a:solidFill>
                  <a:schemeClr val="bg1"/>
                </a:solidFill>
              </a:rPr>
              <a:t>походження</a:t>
            </a:r>
            <a:r>
              <a:rPr lang="ru-RU" dirty="0" smtClean="0">
                <a:solidFill>
                  <a:schemeClr val="bg1"/>
                </a:solidFill>
              </a:rPr>
              <a:t>.</a:t>
            </a:r>
            <a:endParaRPr lang="ru-RU" dirty="0">
              <a:solidFill>
                <a:schemeClr val="bg1"/>
              </a:solidFill>
            </a:endParaRPr>
          </a:p>
        </p:txBody>
      </p:sp>
    </p:spTree>
  </p:cSld>
  <p:clrMapOvr>
    <a:masterClrMapping/>
  </p:clrMapOvr>
  <p:transition spd="slow">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pic>
        <p:nvPicPr>
          <p:cNvPr id="4" name="Содержимое 3" descr="чум шлях 1.jpg"/>
          <p:cNvPicPr>
            <a:picLocks noGrp="1" noChangeAspect="1"/>
          </p:cNvPicPr>
          <p:nvPr>
            <p:ph idx="1"/>
          </p:nvPr>
        </p:nvPicPr>
        <p:blipFill>
          <a:blip r:embed="rId2"/>
          <a:stretch>
            <a:fillRect/>
          </a:stretch>
        </p:blipFill>
        <p:spPr>
          <a:xfrm>
            <a:off x="0" y="857233"/>
            <a:ext cx="9144000" cy="6000768"/>
          </a:xfrm>
        </p:spPr>
      </p:pic>
    </p:spTree>
  </p:cSld>
  <p:clrMapOvr>
    <a:masterClrMapping/>
  </p:clrMapOvr>
  <p:transition spd="slow">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a:bodyPr>
          <a:lstStyle/>
          <a:p>
            <a:pPr>
              <a:buNone/>
            </a:pPr>
            <a:r>
              <a:rPr lang="ru-RU" dirty="0" smtClean="0">
                <a:solidFill>
                  <a:srgbClr val="FF0000"/>
                </a:solidFill>
              </a:rPr>
              <a:t>Галактики — </a:t>
            </a:r>
            <a:r>
              <a:rPr lang="ru-RU" dirty="0" err="1" smtClean="0">
                <a:solidFill>
                  <a:srgbClr val="FF0000"/>
                </a:solidFill>
              </a:rPr>
              <a:t>надзвичайно</a:t>
            </a:r>
            <a:r>
              <a:rPr lang="ru-RU" dirty="0" smtClean="0">
                <a:solidFill>
                  <a:srgbClr val="FF0000"/>
                </a:solidFill>
              </a:rPr>
              <a:t> </a:t>
            </a:r>
            <a:r>
              <a:rPr lang="ru-RU" dirty="0" err="1" smtClean="0">
                <a:solidFill>
                  <a:srgbClr val="FF0000"/>
                </a:solidFill>
              </a:rPr>
              <a:t>далекі</a:t>
            </a:r>
            <a:r>
              <a:rPr lang="ru-RU" dirty="0" smtClean="0">
                <a:solidFill>
                  <a:srgbClr val="FF0000"/>
                </a:solidFill>
              </a:rPr>
              <a:t> </a:t>
            </a:r>
            <a:r>
              <a:rPr lang="ru-RU" dirty="0" err="1" smtClean="0">
                <a:solidFill>
                  <a:srgbClr val="FF0000"/>
                </a:solidFill>
              </a:rPr>
              <a:t>об'єкти</a:t>
            </a:r>
            <a:r>
              <a:rPr lang="ru-RU" dirty="0" smtClean="0">
                <a:solidFill>
                  <a:srgbClr val="FF0000"/>
                </a:solidFill>
              </a:rPr>
              <a:t>. </a:t>
            </a:r>
            <a:r>
              <a:rPr lang="ru-RU" dirty="0" err="1" smtClean="0">
                <a:solidFill>
                  <a:srgbClr val="FF0000"/>
                </a:solidFill>
              </a:rPr>
              <a:t>Саме</a:t>
            </a:r>
            <a:r>
              <a:rPr lang="ru-RU" dirty="0" smtClean="0">
                <a:solidFill>
                  <a:srgbClr val="FF0000"/>
                </a:solidFill>
              </a:rPr>
              <a:t> через </a:t>
            </a:r>
            <a:r>
              <a:rPr lang="ru-RU" dirty="0" err="1" smtClean="0">
                <a:solidFill>
                  <a:srgbClr val="FF0000"/>
                </a:solidFill>
              </a:rPr>
              <a:t>віддаленість</a:t>
            </a:r>
            <a:r>
              <a:rPr lang="ru-RU" dirty="0" smtClean="0">
                <a:solidFill>
                  <a:srgbClr val="FF0000"/>
                </a:solidFill>
              </a:rPr>
              <a:t> </a:t>
            </a:r>
            <a:r>
              <a:rPr lang="ru-RU" dirty="0" err="1" smtClean="0">
                <a:solidFill>
                  <a:srgbClr val="FF0000"/>
                </a:solidFill>
              </a:rPr>
              <a:t>розрізнити</a:t>
            </a:r>
            <a:r>
              <a:rPr lang="ru-RU" dirty="0" smtClean="0">
                <a:solidFill>
                  <a:srgbClr val="FF0000"/>
                </a:solidFill>
              </a:rPr>
              <a:t> на </a:t>
            </a:r>
            <a:r>
              <a:rPr lang="ru-RU" dirty="0" err="1" smtClean="0">
                <a:solidFill>
                  <a:srgbClr val="FF0000"/>
                </a:solidFill>
              </a:rPr>
              <a:t>небі</a:t>
            </a:r>
            <a:r>
              <a:rPr lang="ru-RU" dirty="0" smtClean="0">
                <a:solidFill>
                  <a:srgbClr val="FF0000"/>
                </a:solidFill>
              </a:rPr>
              <a:t> </a:t>
            </a:r>
            <a:r>
              <a:rPr lang="ru-RU" dirty="0" err="1" smtClean="0">
                <a:solidFill>
                  <a:srgbClr val="FF0000"/>
                </a:solidFill>
              </a:rPr>
              <a:t>неозброєним</a:t>
            </a:r>
            <a:r>
              <a:rPr lang="ru-RU" dirty="0" smtClean="0">
                <a:solidFill>
                  <a:srgbClr val="FF0000"/>
                </a:solidFill>
              </a:rPr>
              <a:t> оком </a:t>
            </a:r>
            <a:r>
              <a:rPr lang="ru-RU" dirty="0" err="1" smtClean="0">
                <a:solidFill>
                  <a:srgbClr val="FF0000"/>
                </a:solidFill>
              </a:rPr>
              <a:t>можна</a:t>
            </a:r>
            <a:r>
              <a:rPr lang="ru-RU" dirty="0" smtClean="0">
                <a:solidFill>
                  <a:srgbClr val="FF0000"/>
                </a:solidFill>
              </a:rPr>
              <a:t> </a:t>
            </a:r>
            <a:r>
              <a:rPr lang="ru-RU" dirty="0" err="1" smtClean="0">
                <a:solidFill>
                  <a:srgbClr val="FF0000"/>
                </a:solidFill>
              </a:rPr>
              <a:t>всього</a:t>
            </a:r>
            <a:r>
              <a:rPr lang="ru-RU" dirty="0" smtClean="0">
                <a:solidFill>
                  <a:srgbClr val="FF0000"/>
                </a:solidFill>
              </a:rPr>
              <a:t> </a:t>
            </a:r>
            <a:r>
              <a:rPr lang="ru-RU" dirty="0" err="1" smtClean="0">
                <a:solidFill>
                  <a:srgbClr val="FF0000"/>
                </a:solidFill>
              </a:rPr>
              <a:t>лише</a:t>
            </a:r>
            <a:r>
              <a:rPr lang="ru-RU" dirty="0" smtClean="0">
                <a:solidFill>
                  <a:srgbClr val="FF0000"/>
                </a:solidFill>
              </a:rPr>
              <a:t> три </a:t>
            </a:r>
            <a:r>
              <a:rPr lang="ru-RU" dirty="0" err="1" smtClean="0">
                <a:solidFill>
                  <a:srgbClr val="FF0000"/>
                </a:solidFill>
              </a:rPr>
              <a:t>з</a:t>
            </a:r>
            <a:r>
              <a:rPr lang="ru-RU" dirty="0" smtClean="0">
                <a:solidFill>
                  <a:srgbClr val="FF0000"/>
                </a:solidFill>
              </a:rPr>
              <a:t> </a:t>
            </a:r>
            <a:r>
              <a:rPr lang="ru-RU" dirty="0" err="1" smtClean="0">
                <a:solidFill>
                  <a:srgbClr val="FF0000"/>
                </a:solidFill>
              </a:rPr>
              <a:t>них:туманність</a:t>
            </a:r>
            <a:r>
              <a:rPr lang="ru-RU" dirty="0" smtClean="0">
                <a:solidFill>
                  <a:srgbClr val="FF0000"/>
                </a:solidFill>
              </a:rPr>
              <a:t> </a:t>
            </a:r>
            <a:r>
              <a:rPr lang="ru-RU" dirty="0" err="1" smtClean="0">
                <a:solidFill>
                  <a:srgbClr val="FF0000"/>
                </a:solidFill>
              </a:rPr>
              <a:t>Андромеди</a:t>
            </a:r>
            <a:r>
              <a:rPr lang="ru-RU" dirty="0" smtClean="0">
                <a:solidFill>
                  <a:srgbClr val="FF0000"/>
                </a:solidFill>
              </a:rPr>
              <a:t> (видно в </a:t>
            </a:r>
            <a:r>
              <a:rPr lang="ru-RU" dirty="0" err="1" smtClean="0">
                <a:solidFill>
                  <a:srgbClr val="FF0000"/>
                </a:solidFill>
              </a:rPr>
              <a:t>північній</a:t>
            </a:r>
            <a:r>
              <a:rPr lang="ru-RU" dirty="0" smtClean="0">
                <a:solidFill>
                  <a:srgbClr val="FF0000"/>
                </a:solidFill>
              </a:rPr>
              <a:t> </a:t>
            </a:r>
            <a:r>
              <a:rPr lang="ru-RU" dirty="0" err="1" smtClean="0">
                <a:solidFill>
                  <a:srgbClr val="FF0000"/>
                </a:solidFill>
              </a:rPr>
              <a:t>півкулі</a:t>
            </a:r>
            <a:r>
              <a:rPr lang="ru-RU" dirty="0" smtClean="0">
                <a:solidFill>
                  <a:srgbClr val="FF0000"/>
                </a:solidFill>
              </a:rPr>
              <a:t>), </a:t>
            </a:r>
            <a:r>
              <a:rPr lang="ru-RU" dirty="0" err="1" smtClean="0">
                <a:solidFill>
                  <a:srgbClr val="FF0000"/>
                </a:solidFill>
              </a:rPr>
              <a:t>Велику</a:t>
            </a:r>
            <a:r>
              <a:rPr lang="ru-RU" dirty="0" smtClean="0">
                <a:solidFill>
                  <a:srgbClr val="FF0000"/>
                </a:solidFill>
              </a:rPr>
              <a:t> </a:t>
            </a:r>
            <a:r>
              <a:rPr lang="ru-RU" dirty="0" err="1" smtClean="0">
                <a:solidFill>
                  <a:srgbClr val="FF0000"/>
                </a:solidFill>
              </a:rPr>
              <a:t>і</a:t>
            </a:r>
            <a:r>
              <a:rPr lang="ru-RU" dirty="0" smtClean="0">
                <a:solidFill>
                  <a:srgbClr val="FF0000"/>
                </a:solidFill>
              </a:rPr>
              <a:t> Малу </a:t>
            </a:r>
            <a:r>
              <a:rPr lang="ru-RU" dirty="0" err="1" smtClean="0">
                <a:solidFill>
                  <a:srgbClr val="FF0000"/>
                </a:solidFill>
              </a:rPr>
              <a:t>Магелланові</a:t>
            </a:r>
            <a:r>
              <a:rPr lang="ru-RU" dirty="0" smtClean="0">
                <a:solidFill>
                  <a:srgbClr val="FF0000"/>
                </a:solidFill>
              </a:rPr>
              <a:t> Хмари (видно в </a:t>
            </a:r>
            <a:r>
              <a:rPr lang="ru-RU" dirty="0" err="1" smtClean="0">
                <a:solidFill>
                  <a:srgbClr val="FF0000"/>
                </a:solidFill>
              </a:rPr>
              <a:t>південній</a:t>
            </a:r>
            <a:r>
              <a:rPr lang="ru-RU" dirty="0" smtClean="0">
                <a:solidFill>
                  <a:srgbClr val="FF0000"/>
                </a:solidFill>
              </a:rPr>
              <a:t>). </a:t>
            </a:r>
            <a:r>
              <a:rPr lang="ru-RU" dirty="0" err="1" smtClean="0">
                <a:solidFill>
                  <a:srgbClr val="FF0000"/>
                </a:solidFill>
              </a:rPr>
              <a:t>Розрізнити</a:t>
            </a:r>
            <a:r>
              <a:rPr lang="ru-RU" dirty="0" smtClean="0">
                <a:solidFill>
                  <a:srgbClr val="FF0000"/>
                </a:solidFill>
              </a:rPr>
              <a:t> </a:t>
            </a:r>
            <a:r>
              <a:rPr lang="ru-RU" dirty="0" err="1" smtClean="0">
                <a:solidFill>
                  <a:srgbClr val="FF0000"/>
                </a:solidFill>
              </a:rPr>
              <a:t>зображення</a:t>
            </a:r>
            <a:r>
              <a:rPr lang="ru-RU" dirty="0" smtClean="0">
                <a:solidFill>
                  <a:srgbClr val="FF0000"/>
                </a:solidFill>
              </a:rPr>
              <a:t> </a:t>
            </a:r>
            <a:r>
              <a:rPr lang="ru-RU" dirty="0" err="1" smtClean="0">
                <a:solidFill>
                  <a:srgbClr val="FF0000"/>
                </a:solidFill>
              </a:rPr>
              <a:t>інших</a:t>
            </a:r>
            <a:r>
              <a:rPr lang="ru-RU" dirty="0" smtClean="0">
                <a:solidFill>
                  <a:srgbClr val="FF0000"/>
                </a:solidFill>
              </a:rPr>
              <a:t> галактик до </a:t>
            </a:r>
            <a:r>
              <a:rPr lang="ru-RU" dirty="0" err="1" smtClean="0">
                <a:solidFill>
                  <a:srgbClr val="FF0000"/>
                </a:solidFill>
              </a:rPr>
              <a:t>окремих</a:t>
            </a:r>
            <a:r>
              <a:rPr lang="ru-RU" dirty="0" smtClean="0">
                <a:solidFill>
                  <a:srgbClr val="FF0000"/>
                </a:solidFill>
              </a:rPr>
              <a:t> </a:t>
            </a:r>
            <a:r>
              <a:rPr lang="ru-RU" dirty="0" err="1" smtClean="0">
                <a:solidFill>
                  <a:srgbClr val="FF0000"/>
                </a:solidFill>
              </a:rPr>
              <a:t>зірок</a:t>
            </a:r>
            <a:r>
              <a:rPr lang="ru-RU" dirty="0" smtClean="0">
                <a:solidFill>
                  <a:srgbClr val="FF0000"/>
                </a:solidFill>
              </a:rPr>
              <a:t> не </a:t>
            </a:r>
            <a:r>
              <a:rPr lang="ru-RU" dirty="0" err="1" smtClean="0">
                <a:solidFill>
                  <a:srgbClr val="FF0000"/>
                </a:solidFill>
              </a:rPr>
              <a:t>вдавалося</a:t>
            </a:r>
            <a:r>
              <a:rPr lang="ru-RU" dirty="0" smtClean="0">
                <a:solidFill>
                  <a:srgbClr val="FF0000"/>
                </a:solidFill>
              </a:rPr>
              <a:t> аж до початку XX </a:t>
            </a:r>
            <a:r>
              <a:rPr lang="ru-RU" dirty="0" err="1" smtClean="0">
                <a:solidFill>
                  <a:srgbClr val="FF0000"/>
                </a:solidFill>
              </a:rPr>
              <a:t>століття</a:t>
            </a:r>
            <a:r>
              <a:rPr lang="ru-RU" dirty="0" smtClean="0">
                <a:solidFill>
                  <a:srgbClr val="FF0000"/>
                </a:solidFill>
              </a:rPr>
              <a:t>. До початку 1990-их </a:t>
            </a:r>
            <a:r>
              <a:rPr lang="ru-RU" dirty="0" err="1" smtClean="0">
                <a:solidFill>
                  <a:srgbClr val="FF0000"/>
                </a:solidFill>
              </a:rPr>
              <a:t>років</a:t>
            </a:r>
            <a:r>
              <a:rPr lang="ru-RU" dirty="0" smtClean="0">
                <a:solidFill>
                  <a:srgbClr val="FF0000"/>
                </a:solidFill>
              </a:rPr>
              <a:t> </a:t>
            </a:r>
            <a:r>
              <a:rPr lang="ru-RU" dirty="0" err="1" smtClean="0">
                <a:solidFill>
                  <a:srgbClr val="FF0000"/>
                </a:solidFill>
              </a:rPr>
              <a:t>налічувалося</a:t>
            </a:r>
            <a:r>
              <a:rPr lang="ru-RU" dirty="0" smtClean="0">
                <a:solidFill>
                  <a:srgbClr val="FF0000"/>
                </a:solidFill>
              </a:rPr>
              <a:t> не </a:t>
            </a:r>
            <a:r>
              <a:rPr lang="ru-RU" dirty="0" err="1" smtClean="0">
                <a:solidFill>
                  <a:srgbClr val="FF0000"/>
                </a:solidFill>
              </a:rPr>
              <a:t>більше</a:t>
            </a:r>
            <a:r>
              <a:rPr lang="ru-RU" dirty="0" smtClean="0">
                <a:solidFill>
                  <a:srgbClr val="FF0000"/>
                </a:solidFill>
              </a:rPr>
              <a:t> 30 галактик.</a:t>
            </a:r>
            <a:endParaRPr lang="ru-RU" dirty="0">
              <a:solidFill>
                <a:srgbClr val="FF0000"/>
              </a:solidFill>
            </a:endParaRPr>
          </a:p>
        </p:txBody>
      </p:sp>
    </p:spTree>
  </p:cSld>
  <p:clrMapOvr>
    <a:masterClrMapping/>
  </p:clrMapOvr>
  <p:transition spd="slow">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4143380"/>
            <a:ext cx="8286808" cy="2714620"/>
          </a:xfrm>
        </p:spPr>
        <p:txBody>
          <a:bodyPr>
            <a:normAutofit/>
          </a:bodyPr>
          <a:lstStyle/>
          <a:p>
            <a:pPr>
              <a:buNone/>
            </a:pPr>
            <a:r>
              <a:rPr lang="ru-RU" i="1" dirty="0" smtClean="0">
                <a:solidFill>
                  <a:schemeClr val="tx2">
                    <a:lumMod val="20000"/>
                    <a:lumOff val="80000"/>
                  </a:schemeClr>
                </a:solidFill>
              </a:rPr>
              <a:t>Галактика </a:t>
            </a:r>
            <a:r>
              <a:rPr lang="ru-RU" i="1" dirty="0" err="1" smtClean="0">
                <a:solidFill>
                  <a:schemeClr val="tx2">
                    <a:lumMod val="20000"/>
                    <a:lumOff val="80000"/>
                  </a:schemeClr>
                </a:solidFill>
              </a:rPr>
              <a:t>Андромеди</a:t>
            </a:r>
            <a:r>
              <a:rPr lang="ru-RU" i="1" dirty="0" smtClean="0">
                <a:solidFill>
                  <a:schemeClr val="tx2">
                    <a:lumMod val="20000"/>
                    <a:lumOff val="80000"/>
                  </a:schemeClr>
                </a:solidFill>
              </a:rPr>
              <a:t> </a:t>
            </a:r>
            <a:r>
              <a:rPr lang="ru-RU" i="1" dirty="0" err="1" smtClean="0">
                <a:solidFill>
                  <a:schemeClr val="tx2">
                    <a:lumMod val="20000"/>
                    <a:lumOff val="80000"/>
                  </a:schemeClr>
                </a:solidFill>
              </a:rPr>
              <a:t>чи</a:t>
            </a:r>
            <a:r>
              <a:rPr lang="ru-RU" i="1" dirty="0" smtClean="0">
                <a:solidFill>
                  <a:schemeClr val="tx2">
                    <a:lumMod val="20000"/>
                    <a:lumOff val="80000"/>
                  </a:schemeClr>
                </a:solidFill>
              </a:rPr>
              <a:t> </a:t>
            </a:r>
            <a:r>
              <a:rPr lang="ru-RU" i="1" dirty="0" err="1" smtClean="0">
                <a:solidFill>
                  <a:schemeClr val="tx2">
                    <a:lumMod val="20000"/>
                    <a:lumOff val="80000"/>
                  </a:schemeClr>
                </a:solidFill>
              </a:rPr>
              <a:t>Туманність</a:t>
            </a:r>
            <a:r>
              <a:rPr lang="ru-RU" i="1" dirty="0" smtClean="0">
                <a:solidFill>
                  <a:schemeClr val="tx2">
                    <a:lumMod val="20000"/>
                    <a:lumOff val="80000"/>
                  </a:schemeClr>
                </a:solidFill>
              </a:rPr>
              <a:t> </a:t>
            </a:r>
            <a:r>
              <a:rPr lang="ru-RU" i="1" dirty="0" err="1" smtClean="0">
                <a:solidFill>
                  <a:schemeClr val="tx2">
                    <a:lumMod val="20000"/>
                    <a:lumOff val="80000"/>
                  </a:schemeClr>
                </a:solidFill>
              </a:rPr>
              <a:t>Андромеди</a:t>
            </a:r>
            <a:r>
              <a:rPr lang="en-US" i="1" dirty="0" smtClean="0">
                <a:solidFill>
                  <a:schemeClr val="tx2">
                    <a:lumMod val="20000"/>
                    <a:lumOff val="80000"/>
                  </a:schemeClr>
                </a:solidFill>
              </a:rPr>
              <a:t>. </a:t>
            </a:r>
            <a:r>
              <a:rPr lang="ru-RU" i="1" dirty="0" err="1" smtClean="0">
                <a:solidFill>
                  <a:schemeClr val="tx2">
                    <a:lumMod val="20000"/>
                    <a:lumOff val="80000"/>
                  </a:schemeClr>
                </a:solidFill>
              </a:rPr>
              <a:t>Ця</a:t>
            </a:r>
            <a:r>
              <a:rPr lang="ru-RU" i="1" dirty="0" smtClean="0">
                <a:solidFill>
                  <a:schemeClr val="tx2">
                    <a:lumMod val="20000"/>
                    <a:lumOff val="80000"/>
                  </a:schemeClr>
                </a:solidFill>
              </a:rPr>
              <a:t> </a:t>
            </a:r>
            <a:r>
              <a:rPr lang="ru-RU" i="1" dirty="0" err="1" smtClean="0">
                <a:solidFill>
                  <a:schemeClr val="tx2">
                    <a:lumMod val="20000"/>
                    <a:lumOff val="80000"/>
                  </a:schemeClr>
                </a:solidFill>
              </a:rPr>
              <a:t>найближча</a:t>
            </a:r>
            <a:r>
              <a:rPr lang="ru-RU" i="1" dirty="0" smtClean="0">
                <a:solidFill>
                  <a:schemeClr val="tx2">
                    <a:lumMod val="20000"/>
                    <a:lumOff val="80000"/>
                  </a:schemeClr>
                </a:solidFill>
              </a:rPr>
              <a:t> до </a:t>
            </a:r>
            <a:r>
              <a:rPr lang="ru-RU" i="1" dirty="0" err="1" smtClean="0">
                <a:solidFill>
                  <a:schemeClr val="tx2">
                    <a:lumMod val="20000"/>
                    <a:lumOff val="80000"/>
                  </a:schemeClr>
                </a:solidFill>
              </a:rPr>
              <a:t>Чумацького</a:t>
            </a:r>
            <a:r>
              <a:rPr lang="ru-RU" i="1" dirty="0" smtClean="0">
                <a:solidFill>
                  <a:schemeClr val="tx2">
                    <a:lumMod val="20000"/>
                    <a:lumOff val="80000"/>
                  </a:schemeClr>
                </a:solidFill>
              </a:rPr>
              <a:t> Шляху велика галактика, </a:t>
            </a:r>
            <a:r>
              <a:rPr lang="ru-RU" i="1" dirty="0" err="1" smtClean="0">
                <a:solidFill>
                  <a:schemeClr val="tx2">
                    <a:lumMod val="20000"/>
                    <a:lumOff val="80000"/>
                  </a:schemeClr>
                </a:solidFill>
              </a:rPr>
              <a:t>розташована</a:t>
            </a:r>
            <a:r>
              <a:rPr lang="ru-RU" i="1" dirty="0" smtClean="0">
                <a:solidFill>
                  <a:schemeClr val="tx2">
                    <a:lumMod val="20000"/>
                    <a:lumOff val="80000"/>
                  </a:schemeClr>
                </a:solidFill>
              </a:rPr>
              <a:t> в </a:t>
            </a:r>
            <a:r>
              <a:rPr lang="ru-RU" i="1" dirty="0" err="1" smtClean="0">
                <a:solidFill>
                  <a:schemeClr val="tx2">
                    <a:lumMod val="20000"/>
                    <a:lumOff val="80000"/>
                  </a:schemeClr>
                </a:solidFill>
              </a:rPr>
              <a:t>сузір'ї</a:t>
            </a:r>
            <a:r>
              <a:rPr lang="ru-RU" i="1" dirty="0" smtClean="0">
                <a:solidFill>
                  <a:schemeClr val="tx2">
                    <a:lumMod val="20000"/>
                    <a:lumOff val="80000"/>
                  </a:schemeClr>
                </a:solidFill>
              </a:rPr>
              <a:t> </a:t>
            </a:r>
            <a:r>
              <a:rPr lang="ru-RU" i="1" dirty="0" err="1" smtClean="0">
                <a:solidFill>
                  <a:schemeClr val="tx2">
                    <a:lumMod val="20000"/>
                    <a:lumOff val="80000"/>
                  </a:schemeClr>
                </a:solidFill>
              </a:rPr>
              <a:t>Андромеди</a:t>
            </a:r>
            <a:r>
              <a:rPr lang="ru-RU" i="1" dirty="0" smtClean="0">
                <a:solidFill>
                  <a:schemeClr val="tx2">
                    <a:lumMod val="20000"/>
                    <a:lumOff val="80000"/>
                  </a:schemeClr>
                </a:solidFill>
              </a:rPr>
              <a:t> </a:t>
            </a:r>
            <a:r>
              <a:rPr lang="ru-RU" i="1" dirty="0" err="1" smtClean="0">
                <a:solidFill>
                  <a:schemeClr val="tx2">
                    <a:lumMod val="20000"/>
                    <a:lumOff val="80000"/>
                  </a:schemeClr>
                </a:solidFill>
              </a:rPr>
              <a:t>і</a:t>
            </a:r>
            <a:r>
              <a:rPr lang="ru-RU" i="1" dirty="0" smtClean="0">
                <a:solidFill>
                  <a:schemeClr val="tx2">
                    <a:lumMod val="20000"/>
                    <a:lumOff val="80000"/>
                  </a:schemeClr>
                </a:solidFill>
              </a:rPr>
              <a:t> </a:t>
            </a:r>
            <a:r>
              <a:rPr lang="ru-RU" i="1" dirty="0" err="1" smtClean="0">
                <a:solidFill>
                  <a:schemeClr val="tx2">
                    <a:lumMod val="20000"/>
                    <a:lumOff val="80000"/>
                  </a:schemeClr>
                </a:solidFill>
              </a:rPr>
              <a:t>віддалена</a:t>
            </a:r>
            <a:r>
              <a:rPr lang="ru-RU" i="1" dirty="0" smtClean="0">
                <a:solidFill>
                  <a:schemeClr val="tx2">
                    <a:lumMod val="20000"/>
                    <a:lumOff val="80000"/>
                  </a:schemeClr>
                </a:solidFill>
              </a:rPr>
              <a:t> </a:t>
            </a:r>
            <a:r>
              <a:rPr lang="ru-RU" i="1" dirty="0" err="1" smtClean="0">
                <a:solidFill>
                  <a:schemeClr val="tx2">
                    <a:lumMod val="20000"/>
                    <a:lumOff val="80000"/>
                  </a:schemeClr>
                </a:solidFill>
              </a:rPr>
              <a:t>від</a:t>
            </a:r>
            <a:r>
              <a:rPr lang="ru-RU" i="1" dirty="0" smtClean="0">
                <a:solidFill>
                  <a:schemeClr val="tx2">
                    <a:lumMod val="20000"/>
                    <a:lumOff val="80000"/>
                  </a:schemeClr>
                </a:solidFill>
              </a:rPr>
              <a:t> нас, за </a:t>
            </a:r>
            <a:r>
              <a:rPr lang="ru-RU" i="1" dirty="0" err="1" smtClean="0">
                <a:solidFill>
                  <a:schemeClr val="tx2">
                    <a:lumMod val="20000"/>
                    <a:lumOff val="80000"/>
                  </a:schemeClr>
                </a:solidFill>
              </a:rPr>
              <a:t>останніми</a:t>
            </a:r>
            <a:r>
              <a:rPr lang="ru-RU" i="1" dirty="0" smtClean="0">
                <a:solidFill>
                  <a:schemeClr val="tx2">
                    <a:lumMod val="20000"/>
                    <a:lumOff val="80000"/>
                  </a:schemeClr>
                </a:solidFill>
              </a:rPr>
              <a:t> </a:t>
            </a:r>
            <a:r>
              <a:rPr lang="ru-RU" i="1" dirty="0" err="1" smtClean="0">
                <a:solidFill>
                  <a:schemeClr val="tx2">
                    <a:lumMod val="20000"/>
                    <a:lumOff val="80000"/>
                  </a:schemeClr>
                </a:solidFill>
              </a:rPr>
              <a:t>даними</a:t>
            </a:r>
            <a:r>
              <a:rPr lang="ru-RU" i="1" dirty="0" smtClean="0">
                <a:solidFill>
                  <a:schemeClr val="tx2">
                    <a:lumMod val="20000"/>
                    <a:lumOff val="80000"/>
                  </a:schemeClr>
                </a:solidFill>
              </a:rPr>
              <a:t>.</a:t>
            </a:r>
            <a:endParaRPr lang="ru-RU" i="1" dirty="0">
              <a:solidFill>
                <a:schemeClr val="tx2">
                  <a:lumMod val="20000"/>
                  <a:lumOff val="80000"/>
                </a:schemeClr>
              </a:solidFill>
            </a:endParaRPr>
          </a:p>
        </p:txBody>
      </p:sp>
    </p:spTree>
  </p:cSld>
  <p:clrMapOvr>
    <a:masterClrMapping/>
  </p:clrMapOvr>
  <p:transition spd="slow">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5072066" cy="6858000"/>
          </a:xfrm>
        </p:spPr>
        <p:txBody>
          <a:bodyPr>
            <a:normAutofit fontScale="92500" lnSpcReduction="20000"/>
          </a:bodyPr>
          <a:lstStyle/>
          <a:p>
            <a:pPr>
              <a:buNone/>
            </a:pPr>
            <a:r>
              <a:rPr lang="ru-RU" b="1" i="1" dirty="0" err="1" smtClean="0">
                <a:solidFill>
                  <a:schemeClr val="tx2">
                    <a:lumMod val="20000"/>
                    <a:lumOff val="80000"/>
                  </a:schemeClr>
                </a:solidFill>
              </a:rPr>
              <a:t>Магелланові</a:t>
            </a:r>
            <a:r>
              <a:rPr lang="ru-RU" b="1" i="1" dirty="0" smtClean="0">
                <a:solidFill>
                  <a:schemeClr val="tx2">
                    <a:lumMod val="20000"/>
                    <a:lumOff val="80000"/>
                  </a:schemeClr>
                </a:solidFill>
              </a:rPr>
              <a:t> Хмари</a:t>
            </a:r>
            <a:r>
              <a:rPr lang="ru-RU" i="1" dirty="0" smtClean="0">
                <a:solidFill>
                  <a:schemeClr val="tx2">
                    <a:lumMod val="20000"/>
                    <a:lumOff val="80000"/>
                  </a:schemeClr>
                </a:solidFill>
              </a:rPr>
              <a:t> - </a:t>
            </a:r>
            <a:r>
              <a:rPr lang="ru-RU" i="1" dirty="0" err="1" smtClean="0">
                <a:solidFill>
                  <a:schemeClr val="tx2">
                    <a:lumMod val="20000"/>
                    <a:lumOff val="80000"/>
                  </a:schemeClr>
                </a:solidFill>
              </a:rPr>
              <a:t>галактики-супутники</a:t>
            </a:r>
            <a:r>
              <a:rPr lang="ru-RU" i="1" dirty="0" smtClean="0">
                <a:solidFill>
                  <a:schemeClr val="tx2">
                    <a:lumMod val="20000"/>
                    <a:lumOff val="80000"/>
                  </a:schemeClr>
                </a:solidFill>
              </a:rPr>
              <a:t> </a:t>
            </a:r>
            <a:r>
              <a:rPr lang="ru-RU" i="1" dirty="0" err="1" smtClean="0">
                <a:solidFill>
                  <a:schemeClr val="tx2">
                    <a:lumMod val="20000"/>
                    <a:lumOff val="80000"/>
                  </a:schemeClr>
                </a:solidFill>
              </a:rPr>
              <a:t>Чумацького</a:t>
            </a:r>
            <a:r>
              <a:rPr lang="ru-RU" i="1" dirty="0" smtClean="0">
                <a:solidFill>
                  <a:schemeClr val="tx2">
                    <a:lumMod val="20000"/>
                    <a:lumOff val="80000"/>
                  </a:schemeClr>
                </a:solidFill>
              </a:rPr>
              <a:t> шляху. </a:t>
            </a:r>
            <a:r>
              <a:rPr lang="ru-RU" i="1" dirty="0" err="1" smtClean="0">
                <a:solidFill>
                  <a:schemeClr val="tx2">
                    <a:lumMod val="20000"/>
                    <a:lumOff val="80000"/>
                  </a:schemeClr>
                </a:solidFill>
              </a:rPr>
              <a:t>Обидві</a:t>
            </a:r>
            <a:r>
              <a:rPr lang="ru-RU" i="1" dirty="0" smtClean="0">
                <a:solidFill>
                  <a:schemeClr val="tx2">
                    <a:lumMod val="20000"/>
                    <a:lumOff val="80000"/>
                  </a:schemeClr>
                </a:solidFill>
              </a:rPr>
              <a:t> Хмари - Велика Магелланова </a:t>
            </a:r>
            <a:r>
              <a:rPr lang="ru-RU" i="1" dirty="0" err="1" smtClean="0">
                <a:solidFill>
                  <a:schemeClr val="tx2">
                    <a:lumMod val="20000"/>
                    <a:lumOff val="80000"/>
                  </a:schemeClr>
                </a:solidFill>
              </a:rPr>
              <a:t>Хмара</a:t>
            </a:r>
            <a:r>
              <a:rPr lang="ru-RU" i="1" dirty="0" smtClean="0">
                <a:solidFill>
                  <a:schemeClr val="tx2">
                    <a:lumMod val="20000"/>
                    <a:lumOff val="80000"/>
                  </a:schemeClr>
                </a:solidFill>
              </a:rPr>
              <a:t> та Мала Магелланова </a:t>
            </a:r>
            <a:r>
              <a:rPr lang="ru-RU" i="1" dirty="0" err="1" smtClean="0">
                <a:solidFill>
                  <a:schemeClr val="tx2">
                    <a:lumMod val="20000"/>
                    <a:lumOff val="80000"/>
                  </a:schemeClr>
                </a:solidFill>
              </a:rPr>
              <a:t>Хмара</a:t>
            </a:r>
            <a:r>
              <a:rPr lang="ru-RU" i="1" dirty="0" smtClean="0">
                <a:solidFill>
                  <a:schemeClr val="tx2">
                    <a:lumMod val="20000"/>
                    <a:lumOff val="80000"/>
                  </a:schemeClr>
                </a:solidFill>
              </a:rPr>
              <a:t> </a:t>
            </a:r>
            <a:r>
              <a:rPr lang="ru-RU" i="1" dirty="0" err="1" smtClean="0">
                <a:solidFill>
                  <a:schemeClr val="tx2">
                    <a:lumMod val="20000"/>
                    <a:lumOff val="80000"/>
                  </a:schemeClr>
                </a:solidFill>
              </a:rPr>
              <a:t>вважалися</a:t>
            </a:r>
            <a:r>
              <a:rPr lang="ru-RU" i="1" dirty="0" smtClean="0">
                <a:solidFill>
                  <a:schemeClr val="tx2">
                    <a:lumMod val="20000"/>
                    <a:lumOff val="80000"/>
                  </a:schemeClr>
                </a:solidFill>
              </a:rPr>
              <a:t> </a:t>
            </a:r>
            <a:r>
              <a:rPr lang="ru-RU" i="1" dirty="0" err="1" smtClean="0">
                <a:solidFill>
                  <a:schemeClr val="tx2">
                    <a:lumMod val="20000"/>
                    <a:lumOff val="80000"/>
                  </a:schemeClr>
                </a:solidFill>
              </a:rPr>
              <a:t>раніше</a:t>
            </a:r>
            <a:r>
              <a:rPr lang="ru-RU" i="1" dirty="0" smtClean="0">
                <a:solidFill>
                  <a:schemeClr val="tx2">
                    <a:lumMod val="20000"/>
                    <a:lumOff val="80000"/>
                  </a:schemeClr>
                </a:solidFill>
              </a:rPr>
              <a:t> </a:t>
            </a:r>
            <a:r>
              <a:rPr lang="ru-RU" i="1" dirty="0" err="1" smtClean="0">
                <a:solidFill>
                  <a:schemeClr val="tx2">
                    <a:lumMod val="20000"/>
                    <a:lumOff val="80000"/>
                  </a:schemeClr>
                </a:solidFill>
              </a:rPr>
              <a:t>неправильними</a:t>
            </a:r>
            <a:r>
              <a:rPr lang="ru-RU" i="1" dirty="0" smtClean="0">
                <a:solidFill>
                  <a:schemeClr val="tx2">
                    <a:lumMod val="20000"/>
                    <a:lumOff val="80000"/>
                  </a:schemeClr>
                </a:solidFill>
              </a:rPr>
              <a:t> галактиками, </a:t>
            </a:r>
            <a:r>
              <a:rPr lang="ru-RU" i="1" dirty="0" err="1" smtClean="0">
                <a:solidFill>
                  <a:schemeClr val="tx2">
                    <a:lumMod val="20000"/>
                    <a:lumOff val="80000"/>
                  </a:schemeClr>
                </a:solidFill>
              </a:rPr>
              <a:t>але</a:t>
            </a:r>
            <a:r>
              <a:rPr lang="ru-RU" i="1" dirty="0" smtClean="0">
                <a:solidFill>
                  <a:schemeClr val="tx2">
                    <a:lumMod val="20000"/>
                    <a:lumOff val="80000"/>
                  </a:schemeClr>
                </a:solidFill>
              </a:rPr>
              <a:t> </a:t>
            </a:r>
            <a:r>
              <a:rPr lang="ru-RU" i="1" dirty="0" err="1" smtClean="0">
                <a:solidFill>
                  <a:schemeClr val="tx2">
                    <a:lumMod val="20000"/>
                    <a:lumOff val="80000"/>
                  </a:schemeClr>
                </a:solidFill>
              </a:rPr>
              <a:t>згодом</a:t>
            </a:r>
            <a:r>
              <a:rPr lang="ru-RU" i="1" dirty="0" smtClean="0">
                <a:solidFill>
                  <a:schemeClr val="tx2">
                    <a:lumMod val="20000"/>
                    <a:lumOff val="80000"/>
                  </a:schemeClr>
                </a:solidFill>
              </a:rPr>
              <a:t> </a:t>
            </a:r>
            <a:r>
              <a:rPr lang="ru-RU" i="1" dirty="0" err="1" smtClean="0">
                <a:solidFill>
                  <a:schemeClr val="tx2">
                    <a:lumMod val="20000"/>
                    <a:lumOff val="80000"/>
                  </a:schemeClr>
                </a:solidFill>
              </a:rPr>
              <a:t>виявили</a:t>
            </a:r>
            <a:r>
              <a:rPr lang="ru-RU" i="1" dirty="0" smtClean="0">
                <a:solidFill>
                  <a:schemeClr val="tx2">
                    <a:lumMod val="20000"/>
                    <a:lumOff val="80000"/>
                  </a:schemeClr>
                </a:solidFill>
              </a:rPr>
              <a:t> </a:t>
            </a:r>
            <a:r>
              <a:rPr lang="ru-RU" i="1" dirty="0" err="1" smtClean="0">
                <a:solidFill>
                  <a:schemeClr val="tx2">
                    <a:lumMod val="20000"/>
                    <a:lumOff val="80000"/>
                  </a:schemeClr>
                </a:solidFill>
              </a:rPr>
              <a:t>особливості</a:t>
            </a:r>
            <a:r>
              <a:rPr lang="ru-RU" i="1" dirty="0" smtClean="0">
                <a:solidFill>
                  <a:schemeClr val="tx2">
                    <a:lumMod val="20000"/>
                    <a:lumOff val="80000"/>
                  </a:schemeClr>
                </a:solidFill>
              </a:rPr>
              <a:t> </a:t>
            </a:r>
            <a:r>
              <a:rPr lang="ru-RU" i="1" dirty="0" err="1" smtClean="0">
                <a:solidFill>
                  <a:schemeClr val="tx2">
                    <a:lumMod val="20000"/>
                    <a:lumOff val="80000"/>
                  </a:schemeClr>
                </a:solidFill>
              </a:rPr>
              <a:t>структури</a:t>
            </a:r>
            <a:r>
              <a:rPr lang="ru-RU" i="1" dirty="0" smtClean="0">
                <a:solidFill>
                  <a:schemeClr val="tx2">
                    <a:lumMod val="20000"/>
                    <a:lumOff val="80000"/>
                  </a:schemeClr>
                </a:solidFill>
              </a:rPr>
              <a:t> </a:t>
            </a:r>
            <a:r>
              <a:rPr lang="ru-RU" i="1" dirty="0" err="1" smtClean="0">
                <a:solidFill>
                  <a:schemeClr val="tx2">
                    <a:lumMod val="20000"/>
                    <a:lumOff val="80000"/>
                  </a:schemeClr>
                </a:solidFill>
              </a:rPr>
              <a:t>спіральних</a:t>
            </a:r>
            <a:r>
              <a:rPr lang="ru-RU" i="1" dirty="0" smtClean="0">
                <a:solidFill>
                  <a:schemeClr val="tx2">
                    <a:lumMod val="20000"/>
                    <a:lumOff val="80000"/>
                  </a:schemeClr>
                </a:solidFill>
              </a:rPr>
              <a:t> галактик </a:t>
            </a:r>
            <a:r>
              <a:rPr lang="ru-RU" i="1" dirty="0" err="1" smtClean="0">
                <a:solidFill>
                  <a:schemeClr val="tx2">
                    <a:lumMod val="20000"/>
                    <a:lumOff val="80000"/>
                  </a:schemeClr>
                </a:solidFill>
              </a:rPr>
              <a:t>з</a:t>
            </a:r>
            <a:r>
              <a:rPr lang="ru-RU" i="1" dirty="0" smtClean="0">
                <a:solidFill>
                  <a:schemeClr val="tx2">
                    <a:lumMod val="20000"/>
                    <a:lumOff val="80000"/>
                  </a:schemeClr>
                </a:solidFill>
              </a:rPr>
              <a:t> </a:t>
            </a:r>
            <a:r>
              <a:rPr lang="ru-RU" i="1" dirty="0" err="1" smtClean="0">
                <a:solidFill>
                  <a:schemeClr val="tx2">
                    <a:lumMod val="20000"/>
                    <a:lumOff val="80000"/>
                  </a:schemeClr>
                </a:solidFill>
              </a:rPr>
              <a:t>перемичкою</a:t>
            </a:r>
            <a:r>
              <a:rPr lang="ru-RU" i="1" dirty="0" smtClean="0">
                <a:solidFill>
                  <a:schemeClr val="tx2">
                    <a:lumMod val="20000"/>
                    <a:lumOff val="80000"/>
                  </a:schemeClr>
                </a:solidFill>
              </a:rPr>
              <a:t>. Вони </a:t>
            </a:r>
            <a:r>
              <a:rPr lang="ru-RU" i="1" dirty="0" err="1" smtClean="0">
                <a:solidFill>
                  <a:schemeClr val="tx2">
                    <a:lumMod val="20000"/>
                    <a:lumOff val="80000"/>
                  </a:schemeClr>
                </a:solidFill>
              </a:rPr>
              <a:t>розташовуються</a:t>
            </a:r>
            <a:r>
              <a:rPr lang="ru-RU" i="1" dirty="0" smtClean="0">
                <a:solidFill>
                  <a:schemeClr val="tx2">
                    <a:lumMod val="20000"/>
                    <a:lumOff val="80000"/>
                  </a:schemeClr>
                </a:solidFill>
              </a:rPr>
              <a:t> </a:t>
            </a:r>
            <a:r>
              <a:rPr lang="ru-RU" i="1" dirty="0" err="1" smtClean="0">
                <a:solidFill>
                  <a:schemeClr val="tx2">
                    <a:lumMod val="20000"/>
                    <a:lumOff val="80000"/>
                  </a:schemeClr>
                </a:solidFill>
              </a:rPr>
              <a:t>відносно</a:t>
            </a:r>
            <a:r>
              <a:rPr lang="ru-RU" i="1" dirty="0" smtClean="0">
                <a:solidFill>
                  <a:schemeClr val="tx2">
                    <a:lumMod val="20000"/>
                    <a:lumOff val="80000"/>
                  </a:schemeClr>
                </a:solidFill>
              </a:rPr>
              <a:t> </a:t>
            </a:r>
            <a:r>
              <a:rPr lang="ru-RU" i="1" dirty="0" err="1" smtClean="0">
                <a:solidFill>
                  <a:schemeClr val="tx2">
                    <a:lumMod val="20000"/>
                    <a:lumOff val="80000"/>
                  </a:schemeClr>
                </a:solidFill>
              </a:rPr>
              <a:t>близько</a:t>
            </a:r>
            <a:r>
              <a:rPr lang="ru-RU" i="1" dirty="0" smtClean="0">
                <a:solidFill>
                  <a:schemeClr val="tx2">
                    <a:lumMod val="20000"/>
                    <a:lumOff val="80000"/>
                  </a:schemeClr>
                </a:solidFill>
              </a:rPr>
              <a:t> один до одного </a:t>
            </a:r>
            <a:r>
              <a:rPr lang="ru-RU" i="1" dirty="0" err="1" smtClean="0">
                <a:solidFill>
                  <a:schemeClr val="tx2">
                    <a:lumMod val="20000"/>
                    <a:lumOff val="80000"/>
                  </a:schemeClr>
                </a:solidFill>
              </a:rPr>
              <a:t>і</a:t>
            </a:r>
            <a:r>
              <a:rPr lang="ru-RU" i="1" dirty="0" smtClean="0">
                <a:solidFill>
                  <a:schemeClr val="tx2">
                    <a:lumMod val="20000"/>
                    <a:lumOff val="80000"/>
                  </a:schemeClr>
                </a:solidFill>
              </a:rPr>
              <a:t> </a:t>
            </a:r>
            <a:r>
              <a:rPr lang="ru-RU" i="1" dirty="0" err="1" smtClean="0">
                <a:solidFill>
                  <a:schemeClr val="tx2">
                    <a:lumMod val="20000"/>
                    <a:lumOff val="80000"/>
                  </a:schemeClr>
                </a:solidFill>
              </a:rPr>
              <a:t>утворюють</a:t>
            </a:r>
            <a:r>
              <a:rPr lang="ru-RU" i="1" dirty="0" smtClean="0">
                <a:solidFill>
                  <a:schemeClr val="tx2">
                    <a:lumMod val="20000"/>
                    <a:lumOff val="80000"/>
                  </a:schemeClr>
                </a:solidFill>
              </a:rPr>
              <a:t> </a:t>
            </a:r>
            <a:r>
              <a:rPr lang="ru-RU" i="1" dirty="0" err="1" smtClean="0">
                <a:solidFill>
                  <a:schemeClr val="tx2">
                    <a:lumMod val="20000"/>
                    <a:lumOff val="80000"/>
                  </a:schemeClr>
                </a:solidFill>
              </a:rPr>
              <a:t>гравітаційно-пов'язану</a:t>
            </a:r>
            <a:r>
              <a:rPr lang="ru-RU" i="1" dirty="0" smtClean="0">
                <a:solidFill>
                  <a:schemeClr val="tx2">
                    <a:lumMod val="20000"/>
                    <a:lumOff val="80000"/>
                  </a:schemeClr>
                </a:solidFill>
              </a:rPr>
              <a:t> (</a:t>
            </a:r>
            <a:r>
              <a:rPr lang="ru-RU" i="1" dirty="0" err="1" smtClean="0">
                <a:solidFill>
                  <a:schemeClr val="tx2">
                    <a:lumMod val="20000"/>
                    <a:lumOff val="80000"/>
                  </a:schemeClr>
                </a:solidFill>
              </a:rPr>
              <a:t>подвійну</a:t>
            </a:r>
            <a:r>
              <a:rPr lang="ru-RU" i="1" dirty="0" smtClean="0">
                <a:solidFill>
                  <a:schemeClr val="tx2">
                    <a:lumMod val="20000"/>
                    <a:lumOff val="80000"/>
                  </a:schemeClr>
                </a:solidFill>
              </a:rPr>
              <a:t>) систему.</a:t>
            </a:r>
            <a:endParaRPr lang="ru-RU" i="1" dirty="0">
              <a:solidFill>
                <a:schemeClr val="tx2">
                  <a:lumMod val="20000"/>
                  <a:lumOff val="80000"/>
                </a:schemeClr>
              </a:solidFill>
            </a:endParaRPr>
          </a:p>
        </p:txBody>
      </p:sp>
    </p:spTree>
  </p:cSld>
  <p:clrMapOvr>
    <a:masterClrMapping/>
  </p:clrMapOvr>
  <p:transition spd="slow">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800px-Magellanic_Clouds_―_Irregular_Dwarf_Galaxies_.jpg"/>
          <p:cNvPicPr>
            <a:picLocks noGrp="1" noChangeAspect="1"/>
          </p:cNvPicPr>
          <p:nvPr>
            <p:ph idx="1"/>
          </p:nvPr>
        </p:nvPicPr>
        <p:blipFill>
          <a:blip r:embed="rId2"/>
          <a:stretch>
            <a:fillRect/>
          </a:stretch>
        </p:blipFill>
        <p:spPr>
          <a:xfrm>
            <a:off x="1" y="0"/>
            <a:ext cx="9144000" cy="6858000"/>
          </a:xfrm>
        </p:spPr>
      </p:pic>
    </p:spTree>
  </p:cSld>
  <p:clrMapOvr>
    <a:masterClrMapping/>
  </p:clrMapOvr>
  <p:transition spd="slow">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600200"/>
            <a:ext cx="8229600" cy="2971808"/>
          </a:xfrm>
        </p:spPr>
        <p:txBody>
          <a:bodyPr/>
          <a:lstStyle/>
          <a:p>
            <a:pPr>
              <a:buNone/>
            </a:pPr>
            <a:r>
              <a:rPr lang="ru-RU" dirty="0" smtClean="0">
                <a:solidFill>
                  <a:srgbClr val="92D050"/>
                </a:solidFill>
              </a:rPr>
              <a:t>Галактики </a:t>
            </a:r>
            <a:r>
              <a:rPr lang="ru-RU" dirty="0" err="1" smtClean="0">
                <a:solidFill>
                  <a:srgbClr val="92D050"/>
                </a:solidFill>
              </a:rPr>
              <a:t>відрізняються</a:t>
            </a:r>
            <a:r>
              <a:rPr lang="ru-RU" dirty="0" smtClean="0">
                <a:solidFill>
                  <a:srgbClr val="92D050"/>
                </a:solidFill>
              </a:rPr>
              <a:t> великою </a:t>
            </a:r>
            <a:r>
              <a:rPr lang="ru-RU" dirty="0" err="1" smtClean="0">
                <a:solidFill>
                  <a:srgbClr val="92D050"/>
                </a:solidFill>
              </a:rPr>
              <a:t>різноманітністю</a:t>
            </a:r>
            <a:r>
              <a:rPr lang="ru-RU" dirty="0" smtClean="0">
                <a:solidFill>
                  <a:srgbClr val="92D050"/>
                </a:solidFill>
              </a:rPr>
              <a:t>: </a:t>
            </a:r>
            <a:r>
              <a:rPr lang="ru-RU" dirty="0" err="1" smtClean="0">
                <a:solidFill>
                  <a:srgbClr val="92D050"/>
                </a:solidFill>
              </a:rPr>
              <a:t>серед</a:t>
            </a:r>
            <a:r>
              <a:rPr lang="ru-RU" dirty="0" smtClean="0">
                <a:solidFill>
                  <a:srgbClr val="92D050"/>
                </a:solidFill>
              </a:rPr>
              <a:t> них </a:t>
            </a:r>
            <a:r>
              <a:rPr lang="ru-RU" dirty="0" err="1" smtClean="0">
                <a:solidFill>
                  <a:srgbClr val="92D050"/>
                </a:solidFill>
              </a:rPr>
              <a:t>можна</a:t>
            </a:r>
            <a:r>
              <a:rPr lang="ru-RU" dirty="0" smtClean="0">
                <a:solidFill>
                  <a:srgbClr val="92D050"/>
                </a:solidFill>
              </a:rPr>
              <a:t> </a:t>
            </a:r>
            <a:r>
              <a:rPr lang="ru-RU" dirty="0" err="1" smtClean="0">
                <a:solidFill>
                  <a:srgbClr val="92D050"/>
                </a:solidFill>
              </a:rPr>
              <a:t>виділити</a:t>
            </a:r>
            <a:r>
              <a:rPr lang="ru-RU" dirty="0" smtClean="0">
                <a:solidFill>
                  <a:srgbClr val="92D050"/>
                </a:solidFill>
              </a:rPr>
              <a:t> </a:t>
            </a:r>
            <a:r>
              <a:rPr lang="ru-RU" dirty="0" err="1" smtClean="0">
                <a:solidFill>
                  <a:srgbClr val="92D050"/>
                </a:solidFill>
              </a:rPr>
              <a:t>сфероподібні</a:t>
            </a:r>
            <a:r>
              <a:rPr lang="ru-RU" dirty="0" smtClean="0">
                <a:solidFill>
                  <a:srgbClr val="92D050"/>
                </a:solidFill>
              </a:rPr>
              <a:t> </a:t>
            </a:r>
            <a:r>
              <a:rPr lang="ru-RU" dirty="0" err="1" smtClean="0">
                <a:solidFill>
                  <a:srgbClr val="92D050"/>
                </a:solidFill>
              </a:rPr>
              <a:t>еліптичні</a:t>
            </a:r>
            <a:r>
              <a:rPr lang="ru-RU" dirty="0" smtClean="0">
                <a:solidFill>
                  <a:srgbClr val="92D050"/>
                </a:solidFill>
              </a:rPr>
              <a:t> галактики, </a:t>
            </a:r>
            <a:r>
              <a:rPr lang="ru-RU" dirty="0" err="1" smtClean="0">
                <a:solidFill>
                  <a:srgbClr val="92D050"/>
                </a:solidFill>
              </a:rPr>
              <a:t>дискові</a:t>
            </a:r>
            <a:r>
              <a:rPr lang="ru-RU" dirty="0" smtClean="0">
                <a:solidFill>
                  <a:srgbClr val="92D050"/>
                </a:solidFill>
              </a:rPr>
              <a:t> </a:t>
            </a:r>
            <a:r>
              <a:rPr lang="ru-RU" dirty="0" err="1" smtClean="0">
                <a:solidFill>
                  <a:srgbClr val="92D050"/>
                </a:solidFill>
              </a:rPr>
              <a:t>спіральні</a:t>
            </a:r>
            <a:r>
              <a:rPr lang="ru-RU" dirty="0" smtClean="0">
                <a:solidFill>
                  <a:srgbClr val="92D050"/>
                </a:solidFill>
              </a:rPr>
              <a:t> галактики, галактики </a:t>
            </a:r>
            <a:r>
              <a:rPr lang="ru-RU" dirty="0" err="1" smtClean="0">
                <a:solidFill>
                  <a:srgbClr val="92D050"/>
                </a:solidFill>
              </a:rPr>
              <a:t>з</a:t>
            </a:r>
            <a:r>
              <a:rPr lang="ru-RU" dirty="0" smtClean="0">
                <a:solidFill>
                  <a:srgbClr val="92D050"/>
                </a:solidFill>
              </a:rPr>
              <a:t> </a:t>
            </a:r>
            <a:r>
              <a:rPr lang="ru-RU" dirty="0" err="1" smtClean="0">
                <a:solidFill>
                  <a:srgbClr val="92D050"/>
                </a:solidFill>
              </a:rPr>
              <a:t>перемичкою</a:t>
            </a:r>
            <a:r>
              <a:rPr lang="ru-RU" dirty="0" smtClean="0">
                <a:solidFill>
                  <a:srgbClr val="92D050"/>
                </a:solidFill>
              </a:rPr>
              <a:t>, </a:t>
            </a:r>
            <a:r>
              <a:rPr lang="ru-RU" dirty="0" err="1" smtClean="0">
                <a:solidFill>
                  <a:srgbClr val="92D050"/>
                </a:solidFill>
              </a:rPr>
              <a:t>карликові</a:t>
            </a:r>
            <a:r>
              <a:rPr lang="ru-RU" dirty="0" smtClean="0">
                <a:solidFill>
                  <a:srgbClr val="92D050"/>
                </a:solidFill>
              </a:rPr>
              <a:t>, </a:t>
            </a:r>
            <a:r>
              <a:rPr lang="ru-RU" dirty="0" err="1" smtClean="0">
                <a:solidFill>
                  <a:srgbClr val="92D050"/>
                </a:solidFill>
              </a:rPr>
              <a:t>неправильн</a:t>
            </a:r>
            <a:r>
              <a:rPr lang="ru-RU" u="sng" dirty="0" err="1" smtClean="0">
                <a:solidFill>
                  <a:srgbClr val="92D050"/>
                </a:solidFill>
              </a:rPr>
              <a:t>і</a:t>
            </a:r>
            <a:r>
              <a:rPr lang="ru-RU" dirty="0" smtClean="0">
                <a:solidFill>
                  <a:srgbClr val="92D050"/>
                </a:solidFill>
              </a:rPr>
              <a:t> </a:t>
            </a:r>
            <a:r>
              <a:rPr lang="ru-RU" dirty="0" err="1" smtClean="0">
                <a:solidFill>
                  <a:srgbClr val="92D050"/>
                </a:solidFill>
              </a:rPr>
              <a:t>і</a:t>
            </a:r>
            <a:r>
              <a:rPr lang="ru-RU" dirty="0" smtClean="0">
                <a:solidFill>
                  <a:srgbClr val="92D050"/>
                </a:solidFill>
              </a:rPr>
              <a:t> т.д.</a:t>
            </a:r>
            <a:endParaRPr lang="ru-RU" dirty="0">
              <a:solidFill>
                <a:srgbClr val="92D050"/>
              </a:solidFill>
            </a:endParaRPr>
          </a:p>
        </p:txBody>
      </p:sp>
    </p:spTree>
  </p:cSld>
  <p:clrMapOvr>
    <a:masterClrMapping/>
  </p:clrMapOvr>
  <p:transition spd="slow">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229600" cy="4525963"/>
          </a:xfrm>
        </p:spPr>
        <p:txBody>
          <a:bodyPr/>
          <a:lstStyle/>
          <a:p>
            <a:pPr>
              <a:buNone/>
            </a:pPr>
            <a:r>
              <a:rPr lang="vi-VN" b="1" dirty="0" smtClean="0">
                <a:solidFill>
                  <a:schemeClr val="bg2"/>
                </a:solidFill>
              </a:rPr>
              <a:t>Спіральна галактика</a:t>
            </a:r>
            <a:r>
              <a:rPr lang="en-US" dirty="0" smtClean="0">
                <a:solidFill>
                  <a:schemeClr val="bg2"/>
                </a:solidFill>
              </a:rPr>
              <a:t> — </a:t>
            </a:r>
            <a:r>
              <a:rPr lang="vi-VN" dirty="0" smtClean="0">
                <a:solidFill>
                  <a:schemeClr val="bg2"/>
                </a:solidFill>
              </a:rPr>
              <a:t>різновид галактик у класифікації Хаббла, найвиразнішою особливістю яких є наявність спіральної структури у диску</a:t>
            </a:r>
            <a:r>
              <a:rPr lang="uk-UA" dirty="0" smtClean="0">
                <a:solidFill>
                  <a:schemeClr val="bg2"/>
                </a:solidFill>
              </a:rPr>
              <a:t>.</a:t>
            </a:r>
            <a:r>
              <a:rPr lang="ru-RU" dirty="0" smtClean="0">
                <a:solidFill>
                  <a:schemeClr val="bg2"/>
                </a:solidFill>
              </a:rPr>
              <a:t> </a:t>
            </a:r>
            <a:r>
              <a:rPr lang="ru-RU" dirty="0" err="1" smtClean="0">
                <a:solidFill>
                  <a:schemeClr val="bg2"/>
                </a:solidFill>
              </a:rPr>
              <a:t>Спіральні</a:t>
            </a:r>
            <a:r>
              <a:rPr lang="ru-RU" dirty="0" smtClean="0">
                <a:solidFill>
                  <a:schemeClr val="bg2"/>
                </a:solidFill>
              </a:rPr>
              <a:t> галактики названо так, тому </a:t>
            </a:r>
            <a:r>
              <a:rPr lang="ru-RU" dirty="0" err="1" smtClean="0">
                <a:solidFill>
                  <a:schemeClr val="bg2"/>
                </a:solidFill>
              </a:rPr>
              <a:t>що</a:t>
            </a:r>
            <a:r>
              <a:rPr lang="ru-RU" dirty="0" smtClean="0">
                <a:solidFill>
                  <a:schemeClr val="bg2"/>
                </a:solidFill>
              </a:rPr>
              <a:t> </a:t>
            </a:r>
            <a:r>
              <a:rPr lang="ru-RU" dirty="0" err="1" smtClean="0">
                <a:solidFill>
                  <a:schemeClr val="bg2"/>
                </a:solidFill>
              </a:rPr>
              <a:t>мають</a:t>
            </a:r>
            <a:r>
              <a:rPr lang="ru-RU" dirty="0" smtClean="0">
                <a:solidFill>
                  <a:schemeClr val="bg2"/>
                </a:solidFill>
              </a:rPr>
              <a:t> </a:t>
            </a:r>
            <a:r>
              <a:rPr lang="ru-RU" dirty="0" err="1" smtClean="0">
                <a:solidFill>
                  <a:schemeClr val="bg2"/>
                </a:solidFill>
              </a:rPr>
              <a:t>всередині</a:t>
            </a:r>
            <a:r>
              <a:rPr lang="ru-RU" dirty="0" smtClean="0">
                <a:solidFill>
                  <a:schemeClr val="bg2"/>
                </a:solidFill>
              </a:rPr>
              <a:t> диску </a:t>
            </a:r>
            <a:r>
              <a:rPr lang="ru-RU" dirty="0" err="1" smtClean="0">
                <a:solidFill>
                  <a:schemeClr val="bg2"/>
                </a:solidFill>
              </a:rPr>
              <a:t>яскраві</a:t>
            </a:r>
            <a:r>
              <a:rPr lang="ru-RU" dirty="0" smtClean="0">
                <a:solidFill>
                  <a:schemeClr val="bg2"/>
                </a:solidFill>
              </a:rPr>
              <a:t> </a:t>
            </a:r>
            <a:r>
              <a:rPr lang="ru-RU" dirty="0" err="1" smtClean="0">
                <a:solidFill>
                  <a:schemeClr val="bg2"/>
                </a:solidFill>
              </a:rPr>
              <a:t>рукави</a:t>
            </a:r>
            <a:r>
              <a:rPr lang="ru-RU" dirty="0" smtClean="0">
                <a:solidFill>
                  <a:schemeClr val="bg2"/>
                </a:solidFill>
              </a:rPr>
              <a:t> </a:t>
            </a:r>
            <a:r>
              <a:rPr lang="ru-RU" dirty="0" err="1" smtClean="0">
                <a:solidFill>
                  <a:schemeClr val="bg2"/>
                </a:solidFill>
              </a:rPr>
              <a:t>зоряного</a:t>
            </a:r>
            <a:r>
              <a:rPr lang="ru-RU" dirty="0" smtClean="0">
                <a:solidFill>
                  <a:schemeClr val="bg2"/>
                </a:solidFill>
              </a:rPr>
              <a:t> </a:t>
            </a:r>
            <a:r>
              <a:rPr lang="ru-RU" dirty="0" err="1" smtClean="0">
                <a:solidFill>
                  <a:schemeClr val="bg2"/>
                </a:solidFill>
              </a:rPr>
              <a:t>походження</a:t>
            </a:r>
            <a:r>
              <a:rPr lang="ru-RU" dirty="0" smtClean="0">
                <a:solidFill>
                  <a:schemeClr val="bg2"/>
                </a:solidFill>
              </a:rPr>
              <a:t>, </a:t>
            </a:r>
            <a:r>
              <a:rPr lang="ru-RU" dirty="0" err="1" smtClean="0">
                <a:solidFill>
                  <a:schemeClr val="bg2"/>
                </a:solidFill>
              </a:rPr>
              <a:t>які</a:t>
            </a:r>
            <a:r>
              <a:rPr lang="ru-RU" dirty="0" smtClean="0">
                <a:solidFill>
                  <a:schemeClr val="bg2"/>
                </a:solidFill>
              </a:rPr>
              <a:t> у </a:t>
            </a:r>
            <a:r>
              <a:rPr lang="ru-RU" dirty="0" err="1" smtClean="0">
                <a:solidFill>
                  <a:schemeClr val="bg2"/>
                </a:solidFill>
              </a:rPr>
              <a:t>вигляді</a:t>
            </a:r>
            <a:r>
              <a:rPr lang="ru-RU" dirty="0" smtClean="0">
                <a:solidFill>
                  <a:schemeClr val="bg2"/>
                </a:solidFill>
              </a:rPr>
              <a:t> </a:t>
            </a:r>
            <a:r>
              <a:rPr lang="ru-RU" dirty="0" err="1" smtClean="0">
                <a:solidFill>
                  <a:schemeClr val="bg2"/>
                </a:solidFill>
              </a:rPr>
              <a:t>майже</a:t>
            </a:r>
            <a:r>
              <a:rPr lang="ru-RU" dirty="0" smtClean="0">
                <a:solidFill>
                  <a:schemeClr val="bg2"/>
                </a:solidFill>
              </a:rPr>
              <a:t> </a:t>
            </a:r>
            <a:r>
              <a:rPr lang="ru-RU" dirty="0" err="1" smtClean="0">
                <a:solidFill>
                  <a:schemeClr val="bg2"/>
                </a:solidFill>
              </a:rPr>
              <a:t>логарифмічної</a:t>
            </a:r>
            <a:r>
              <a:rPr lang="ru-RU" dirty="0" smtClean="0">
                <a:solidFill>
                  <a:schemeClr val="bg2"/>
                </a:solidFill>
              </a:rPr>
              <a:t> </a:t>
            </a:r>
            <a:r>
              <a:rPr lang="ru-RU" dirty="0" err="1" smtClean="0">
                <a:solidFill>
                  <a:schemeClr val="bg2"/>
                </a:solidFill>
              </a:rPr>
              <a:t>спіралі</a:t>
            </a:r>
            <a:r>
              <a:rPr lang="ru-RU" dirty="0" smtClean="0">
                <a:solidFill>
                  <a:schemeClr val="bg2"/>
                </a:solidFill>
              </a:rPr>
              <a:t>. </a:t>
            </a:r>
            <a:endParaRPr lang="ru-RU" dirty="0">
              <a:solidFill>
                <a:schemeClr val="bg2"/>
              </a:solidFill>
            </a:endParaRPr>
          </a:p>
        </p:txBody>
      </p:sp>
    </p:spTree>
  </p:cSld>
  <p:clrMapOvr>
    <a:masterClrMapping/>
  </p:clrMapOvr>
  <p:transition spd="slow">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57166"/>
            <a:ext cx="8229600" cy="4525963"/>
          </a:xfrm>
        </p:spPr>
        <p:txBody>
          <a:bodyPr/>
          <a:lstStyle/>
          <a:p>
            <a:r>
              <a:rPr lang="ru-RU"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Еліптичні</a:t>
            </a:r>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галактики (</a:t>
            </a:r>
            <a:r>
              <a:rPr lang="ru-RU"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позначається</a:t>
            </a:r>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ru-RU"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літерою</a:t>
            </a:r>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 — </a:t>
            </a:r>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галактики, </a:t>
            </a:r>
            <a:r>
              <a:rPr lang="ru-RU"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що</a:t>
            </a:r>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ru-RU"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мають</a:t>
            </a:r>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ru-RU"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еліпсоподібну</a:t>
            </a:r>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форму. </a:t>
            </a:r>
            <a:r>
              <a:rPr lang="ru-RU"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Їх</a:t>
            </a:r>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ru-RU"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яскравість</a:t>
            </a:r>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плавно </a:t>
            </a:r>
            <a:r>
              <a:rPr lang="ru-RU"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зменшується</a:t>
            </a:r>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ru-RU"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від</a:t>
            </a:r>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центра до </a:t>
            </a:r>
            <a:r>
              <a:rPr lang="ru-RU"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периферії</a:t>
            </a:r>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endPar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ransition spd="slow">
    <p:wheel spokes="8"/>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92</Words>
  <Application>Microsoft Office PowerPoint</Application>
  <PresentationFormat>Екран (4:3)</PresentationFormat>
  <Paragraphs>26</Paragraphs>
  <Slides>23</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23</vt:i4>
      </vt:variant>
    </vt:vector>
  </HeadingPairs>
  <TitlesOfParts>
    <vt:vector size="27" baseType="lpstr">
      <vt:lpstr>Arial</vt:lpstr>
      <vt:lpstr>Calibri</vt:lpstr>
      <vt:lpstr>Times New Roman</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Неправильна галактика</vt:lpstr>
      <vt:lpstr>Походження назви</vt:lpstr>
      <vt:lpstr>Презентація PowerPoint</vt:lpstr>
      <vt:lpstr>Найдальша від Землі галактика</vt:lpstr>
      <vt:lpstr>Презентація PowerPoint</vt:lpstr>
      <vt:lpstr>Презентація PowerPoint</vt:lpstr>
      <vt:lpstr>Основні спостережувані складові галактик включають:</vt:lpstr>
      <vt:lpstr>Презентація PowerPoint</vt:lpstr>
      <vt:lpstr>Чумацький Шлях </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dc:title>
  <dc:creator>Оля</dc:creator>
  <cp:lastModifiedBy>RePack by Diakov</cp:lastModifiedBy>
  <cp:revision>12</cp:revision>
  <dcterms:created xsi:type="dcterms:W3CDTF">2013-12-05T15:01:56Z</dcterms:created>
  <dcterms:modified xsi:type="dcterms:W3CDTF">2020-04-14T14:00:00Z</dcterms:modified>
</cp:coreProperties>
</file>