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58" r:id="rId3"/>
    <p:sldId id="260" r:id="rId4"/>
    <p:sldId id="261" r:id="rId5"/>
    <p:sldId id="28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8" r:id="rId14"/>
    <p:sldId id="280" r:id="rId15"/>
    <p:sldId id="270" r:id="rId16"/>
    <p:sldId id="271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FFFF66"/>
    <a:srgbClr val="FFFF99"/>
    <a:srgbClr val="FFCC00"/>
    <a:srgbClr val="56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684215-F065-47D3-9505-91645BD85117}" type="datetimeFigureOut">
              <a:rPr lang="uk-UA"/>
              <a:pPr>
                <a:defRPr/>
              </a:pPr>
              <a:t>25.10.2021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7130C3-79C8-4B7E-A556-DB9453BED0B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9126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9F6CBE-A040-4367-B32F-42F4CE1738E0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6CE4-11A6-4D51-93F6-FF4C82FE7973}" type="datetimeFigureOut">
              <a:rPr lang="uk-UA"/>
              <a:pPr>
                <a:defRPr/>
              </a:pPr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D7B3-380D-4F0C-BB82-37824020F1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8BCB-67A7-4EC1-8AFD-86AB73B95589}" type="datetimeFigureOut">
              <a:rPr lang="uk-UA"/>
              <a:pPr>
                <a:defRPr/>
              </a:pPr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515E-0892-4ABE-ABA4-9E24392750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59A7D-CD61-41EF-9DF4-EFA219446263}" type="datetimeFigureOut">
              <a:rPr lang="uk-UA"/>
              <a:pPr>
                <a:defRPr/>
              </a:pPr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73FA-F4D0-43F7-AD66-7A2DED7E72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19B9-39A3-435D-A0ED-2EF46391DFBA}" type="datetimeFigureOut">
              <a:rPr lang="uk-UA"/>
              <a:pPr>
                <a:defRPr/>
              </a:pPr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23EC-A26D-4EB4-8C63-FE8913E7261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4D9B-9740-4158-A2B0-DF1E2D7F332A}" type="datetimeFigureOut">
              <a:rPr lang="uk-UA"/>
              <a:pPr>
                <a:defRPr/>
              </a:pPr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C877-EC0F-4759-88DF-CB29FE91D6E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4D7-FA29-4183-89A4-380E775A865D}" type="datetimeFigureOut">
              <a:rPr lang="uk-UA"/>
              <a:pPr>
                <a:defRPr/>
              </a:pPr>
              <a:t>25.10.2021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B572A-2620-48F6-A96D-1816E3893BA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07A9F-74CF-4854-89C4-F4A8C1EE42AF}" type="datetimeFigureOut">
              <a:rPr lang="uk-UA"/>
              <a:pPr>
                <a:defRPr/>
              </a:pPr>
              <a:t>25.10.2021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E518-9FC5-4EDB-83C4-55AAD1BE43E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26D7F-9CB5-4593-852E-A9ABE8C837C1}" type="datetimeFigureOut">
              <a:rPr lang="uk-UA"/>
              <a:pPr>
                <a:defRPr/>
              </a:pPr>
              <a:t>25.10.2021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2962-8536-4857-8E25-70DDC367BCF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72F0-14A3-46FF-8F29-498ECB880662}" type="datetimeFigureOut">
              <a:rPr lang="uk-UA"/>
              <a:pPr>
                <a:defRPr/>
              </a:pPr>
              <a:t>25.10.2021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6AB6-E1D7-4315-9AD3-0910183878D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80FE-931E-4640-B6D6-29B7DBFD07F3}" type="datetimeFigureOut">
              <a:rPr lang="uk-UA"/>
              <a:pPr>
                <a:defRPr/>
              </a:pPr>
              <a:t>25.10.2021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E5276-B132-4D8D-9464-AC79495CD3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A18E-2232-42B2-98BA-11862571A20A}" type="datetimeFigureOut">
              <a:rPr lang="uk-UA"/>
              <a:pPr>
                <a:defRPr/>
              </a:pPr>
              <a:t>25.10.2021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2A75-2863-44F9-BC8E-C2E876BE866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01BE7A-F02C-499E-B24D-AA552CB2B32D}" type="datetimeFigureOut">
              <a:rPr lang="uk-UA"/>
              <a:pPr>
                <a:defRPr/>
              </a:pPr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92767E-90F5-4FA9-B63E-17BEFA9EDCC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C:\Users\User\Pictures\548179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black">
          <a:xfrm>
            <a:off x="0" y="1408113"/>
            <a:ext cx="914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Тема.  </a:t>
            </a:r>
            <a:r>
              <a:rPr lang="uk-UA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гості до музичних    </a:t>
            </a:r>
          </a:p>
          <a:p>
            <a:pPr algn="ctr">
              <a:defRPr/>
            </a:pPr>
            <a:r>
              <a:rPr lang="uk-UA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інструментів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6375" y="404813"/>
          <a:ext cx="6096000" cy="68738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19200" algn="l"/>
                        </a:tabLst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6</a:t>
                      </a: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0" y="-657225"/>
            <a:ext cx="8675688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4400" b="1">
                <a:ea typeface="Times New Roman" pitchFamily="18" charset="0"/>
                <a:cs typeface="Arial" charset="0"/>
              </a:rPr>
              <a:t>                      </a:t>
            </a:r>
          </a:p>
          <a:p>
            <a:endParaRPr lang="uk-UA" sz="4400" b="1">
              <a:ea typeface="Times New Roman" pitchFamily="18" charset="0"/>
              <a:cs typeface="Arial" charset="0"/>
            </a:endParaRPr>
          </a:p>
          <a:p>
            <a:pPr algn="ctr"/>
            <a:endParaRPr lang="uk-UA" sz="6600" b="1">
              <a:solidFill>
                <a:srgbClr val="FFC000"/>
              </a:solidFill>
              <a:ea typeface="Times New Roman" pitchFamily="18" charset="0"/>
              <a:cs typeface="Arial" charset="0"/>
            </a:endParaRPr>
          </a:p>
          <a:p>
            <a:endParaRPr lang="uk-UA" sz="6600" b="1">
              <a:solidFill>
                <a:srgbClr val="FFC000"/>
              </a:solidFill>
              <a:ea typeface="Times New Roman" pitchFamily="18" charset="0"/>
              <a:cs typeface="Arial" charset="0"/>
            </a:endParaRPr>
          </a:p>
          <a:p>
            <a:endParaRPr lang="uk-UA" sz="4400">
              <a:solidFill>
                <a:srgbClr val="FFC00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1027" name="Picture 3" descr="C:\Users\User\Picture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149725"/>
            <a:ext cx="6905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C:\Users\User\Pictures\548179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76213"/>
            <a:ext cx="91440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4400" b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uk-UA" sz="4800" b="1" u="sng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Виконання творчого завдання</a:t>
            </a:r>
            <a:endParaRPr lang="uk-UA" sz="4800" u="sng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uk-UA" sz="36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uk-UA" sz="3600" b="1">
                <a:latin typeface="Times New Roman" pitchFamily="18" charset="0"/>
                <a:ea typeface="Times New Roman" pitchFamily="18" charset="0"/>
                <a:cs typeface="Arial" charset="0"/>
              </a:rPr>
              <a:t>    </a:t>
            </a:r>
            <a:r>
              <a:rPr lang="uk-UA" sz="36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Перш ніж виконувати завдання,   </a:t>
            </a:r>
          </a:p>
          <a:p>
            <a:pPr algn="ctr" eaLnBrk="0" hangingPunct="0"/>
            <a:r>
              <a:rPr lang="uk-UA" sz="36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розгляньте малюнки. На кожному з них  </a:t>
            </a:r>
          </a:p>
          <a:p>
            <a:pPr algn="ctr" eaLnBrk="0" hangingPunct="0"/>
            <a:r>
              <a:rPr lang="uk-UA" sz="36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зображені музичні інструменти. </a:t>
            </a:r>
          </a:p>
          <a:p>
            <a:pPr algn="ctr" eaLnBrk="0" hangingPunct="0"/>
            <a:r>
              <a:rPr lang="uk-UA" sz="36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Складіть малюнки так, щоб утворилися  </a:t>
            </a:r>
          </a:p>
          <a:p>
            <a:pPr algn="ctr" eaLnBrk="0" hangingPunct="0"/>
            <a:r>
              <a:rPr lang="uk-UA" sz="36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три групи: струнні, ударні, духові.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User\Pictures\1371823684_uhuce5lltio7gn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20663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4400" b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uk-UA" sz="4800" b="1" u="sng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Виконання творчого завдання</a:t>
            </a:r>
            <a:endParaRPr lang="uk-UA" sz="4800" u="sng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User\Pictures\244654_(www_GdeFon_ru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User\Desktop\малюнки ноти\344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92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4000" b="1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4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Музичне сприймання</a:t>
            </a:r>
            <a:endParaRPr lang="uk-UA" sz="48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uk-UA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П.Чайковський, балет«Лускунчик»: </a:t>
            </a:r>
          </a:p>
          <a:p>
            <a:pPr eaLnBrk="0" hangingPunct="0"/>
            <a:endParaRPr lang="uk-UA" sz="4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sz="4800" b="1">
                <a:solidFill>
                  <a:srgbClr val="560A0F"/>
                </a:solidFill>
                <a:latin typeface="Times New Roman" pitchFamily="18" charset="0"/>
                <a:cs typeface="Times New Roman" pitchFamily="18" charset="0"/>
              </a:rPr>
              <a:t>  Танець феї Драже. </a:t>
            </a:r>
          </a:p>
          <a:p>
            <a:pPr eaLnBrk="0" hangingPunct="0"/>
            <a:endParaRPr lang="uk-UA" sz="400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uk-UA" sz="400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5929313"/>
            <a:ext cx="48736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2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User\Pictures\244654_(www_GdeFon_ru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26035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 b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    </a:t>
            </a:r>
            <a:r>
              <a:rPr lang="uk-UA" sz="4800" b="1" u="sng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Музичне сприймання</a:t>
            </a:r>
            <a:endParaRPr lang="uk-UA" sz="4800" u="sng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9" name="Picture 2" descr="C:\Users\User\Desktop\малюнки ноти\344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3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2684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П. Чайковський, балет«Лускунчик»: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 flipH="1">
            <a:off x="468313" y="2636838"/>
            <a:ext cx="45354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4800" b="1">
                <a:solidFill>
                  <a:srgbClr val="560A0F"/>
                </a:solidFill>
                <a:latin typeface="Times New Roman" pitchFamily="18" charset="0"/>
                <a:cs typeface="Times New Roman" pitchFamily="18" charset="0"/>
              </a:rPr>
              <a:t>Вальс квітів.</a:t>
            </a:r>
            <a:r>
              <a:rPr lang="uk-UA" b="1">
                <a:solidFill>
                  <a:srgbClr val="560A0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5927725"/>
            <a:ext cx="4873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97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User\Pictures\244654_(www_GdeFon_ru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048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 b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       </a:t>
            </a:r>
            <a:r>
              <a:rPr lang="uk-UA" sz="4800" b="1" u="sng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Музичне сприймання </a:t>
            </a:r>
            <a:endParaRPr lang="uk-UA" sz="4800" u="sng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23" name="Picture 2" descr="C:\Users\User\Desktop\малюнки ноти\344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192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4128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П. Чайковський, балет«Лускунчик»: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95288" y="3244850"/>
            <a:ext cx="5251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4800" b="1">
                <a:solidFill>
                  <a:srgbClr val="560A0F"/>
                </a:solidFill>
                <a:latin typeface="Times New Roman" pitchFamily="18" charset="0"/>
                <a:cs typeface="Times New Roman" pitchFamily="18" charset="0"/>
              </a:rPr>
              <a:t>Танець вівчарів.    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5949950"/>
            <a:ext cx="4873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0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C:\Users\User\Pictures\548179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9388" y="209550"/>
            <a:ext cx="8964612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uk-UA" sz="4000" b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  </a:t>
            </a:r>
            <a:r>
              <a:rPr lang="uk-UA" sz="48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Аналіз музичного твору</a:t>
            </a:r>
            <a:endParaRPr lang="uk-UA" sz="480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457200" algn="l"/>
              </a:tabLst>
            </a:pPr>
            <a:endParaRPr lang="uk-UA" sz="32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uk-UA" sz="3200" b="1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uk-UA" sz="32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Звучання яких музичних інструментів вам    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вдалося розпізнати в балеті П.Чайковського?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</a:t>
            </a:r>
            <a:r>
              <a:rPr lang="ru-RU" sz="32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яких регістрах звучать музичні  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32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інструменти в танці феї Драже?</a:t>
            </a:r>
            <a:r>
              <a:rPr lang="ru-RU" sz="32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endParaRPr lang="uk-UA" sz="3200" b="1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Який тембр мають струнні інструменти 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скрипка та арфа? 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Опишіть тембр духових інструментів: 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флейти, труби і валторни. В якому танці  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вони  виконували основну мелодію?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 descr="C:\Users\User\Pictures\548179_(www_GdeFon_ru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23863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4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Виконання пісні </a:t>
            </a:r>
          </a:p>
          <a:p>
            <a:pPr algn="ctr"/>
            <a:endParaRPr lang="uk-UA" sz="4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«Наша шкільна країна».        </a:t>
            </a:r>
            <a:r>
              <a:rPr lang="uk-UA" sz="4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Муз. Ю. Чичкова, сл. К. Ібряєва.</a:t>
            </a:r>
          </a:p>
        </p:txBody>
      </p:sp>
      <p:pic>
        <p:nvPicPr>
          <p:cNvPr id="34819" name="Picture 4" descr="C:\Users\User\Desktop\фото ноти\958835591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292600"/>
            <a:ext cx="3095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5949950"/>
            <a:ext cx="4873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8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C:\Users\User\Pictures\548179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95288" y="-6350"/>
            <a:ext cx="835342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uk-UA" sz="4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Виконання творчого завдання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Оберіть той музичний інструмент, який допоможе звучати пісні ще краще.    Об’</a:t>
            </a: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єднайтесь </a:t>
            </a: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групи:</a:t>
            </a: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перша група буде грати на ударних  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інструментах весь куплет;</a:t>
            </a: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друга група виконує приспів на  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металофонах;</a:t>
            </a: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третя група  - співає пісню.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А тепер обміняйтесь групами.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Хто найкращий?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 descr="C:\Users\User\Pictures\548179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79388" y="-34925"/>
            <a:ext cx="8964612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</a:pPr>
            <a:r>
              <a:rPr lang="uk-UA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Узагальнення вивченого матеріалу. Рефлексія.</a:t>
            </a:r>
          </a:p>
          <a:p>
            <a:pPr eaLnBrk="0" hangingPunct="0">
              <a:tabLst>
                <a:tab pos="685800" algn="l"/>
              </a:tabLst>
            </a:pPr>
            <a:r>
              <a:rPr lang="uk-UA" sz="3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•"/>
              <a:tabLst>
                <a:tab pos="685800" algn="l"/>
              </a:tabLst>
            </a:pPr>
            <a:r>
              <a:rPr lang="uk-UA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які групи поділяються музичні  </a:t>
            </a:r>
          </a:p>
          <a:p>
            <a:pPr eaLnBrk="0" hangingPunct="0">
              <a:tabLst>
                <a:tab pos="6858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інструменти? Чим відрізняються тембри  </a:t>
            </a:r>
          </a:p>
          <a:p>
            <a:pPr eaLnBrk="0" hangingPunct="0">
              <a:tabLst>
                <a:tab pos="6858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інструментів кожної групи?</a:t>
            </a:r>
          </a:p>
          <a:p>
            <a:pPr eaLnBrk="0" hangingPunct="0">
              <a:buFontTx/>
              <a:buChar char="•"/>
              <a:tabLst>
                <a:tab pos="6858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Що таке регістр? Які регістри ви знаєте? </a:t>
            </a:r>
          </a:p>
          <a:p>
            <a:pPr eaLnBrk="0" hangingPunct="0">
              <a:tabLst>
                <a:tab pos="6858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 якому регістрі співають ваші друзі?</a:t>
            </a:r>
          </a:p>
          <a:p>
            <a:pPr eaLnBrk="0" hangingPunct="0">
              <a:buFontTx/>
              <a:buChar char="•"/>
              <a:tabLst>
                <a:tab pos="6858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Який танець із балету П.Чайковського   </a:t>
            </a:r>
          </a:p>
          <a:p>
            <a:pPr eaLnBrk="0" hangingPunct="0">
              <a:tabLst>
                <a:tab pos="6858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«Лускунчик» вас найбільше  вразив?   </a:t>
            </a:r>
          </a:p>
          <a:p>
            <a:pPr eaLnBrk="0" hangingPunct="0">
              <a:tabLst>
                <a:tab pos="685800" algn="l"/>
              </a:tabLst>
            </a:pPr>
            <a:r>
              <a:rPr lang="uk-UA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Розкажіть</a:t>
            </a:r>
            <a:r>
              <a:rPr lang="uk-UA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C:\Users\User\Pictures\548179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79388" y="282575"/>
            <a:ext cx="87852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4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</a:p>
          <a:p>
            <a:pPr eaLnBrk="0" hangingPunct="0"/>
            <a:r>
              <a:rPr lang="uk-UA" sz="40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 eaLnBrk="0" hangingPunct="0"/>
            <a:r>
              <a:rPr lang="uk-UA" sz="4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Послухайте музику, яка лунає у вас вдома. Намалюйте улюблені музичні інструменти.</a:t>
            </a:r>
          </a:p>
        </p:txBody>
      </p:sp>
      <p:pic>
        <p:nvPicPr>
          <p:cNvPr id="1026" name="Picture 2" descr="C:\Users\User\Desktop\фото ноти\596590292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4724400"/>
            <a:ext cx="4464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 descr="C:\Users\User\Pictures\548179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88913"/>
            <a:ext cx="9144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Епіграф до уроку:</a:t>
            </a:r>
          </a:p>
          <a:p>
            <a:pPr algn="ctr"/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Великий талант вимагає    </a:t>
            </a:r>
          </a:p>
          <a:p>
            <a:pPr algn="ctr"/>
            <a:r>
              <a:rPr lang="uk-UA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великої працелюбності”.</a:t>
            </a:r>
          </a:p>
          <a:p>
            <a:pPr algn="ctr"/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uk-UA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Петро Чайковський,                                                                                   </a:t>
            </a:r>
          </a:p>
          <a:p>
            <a:pPr algn="ctr"/>
            <a:r>
              <a:rPr lang="uk-UA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7" descr="C:\Users\User\Pictures\548179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C:\Users\User\Desktop\фото ноти\3035625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49275"/>
            <a:ext cx="7632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547813" y="1087438"/>
            <a:ext cx="56880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4800" b="1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  </a:t>
            </a:r>
          </a:p>
          <a:p>
            <a:r>
              <a:rPr lang="uk-UA" sz="4800" b="1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uk-UA" sz="5400" b="1" u="sng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Урок завершено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C:\Users\User\Pictures\548179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288" y="0"/>
            <a:ext cx="8208962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Актуалізація опорних знань:</a:t>
            </a:r>
          </a:p>
          <a:p>
            <a:pPr algn="ctr"/>
            <a:r>
              <a:rPr lang="uk-UA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виконання творчого завдання в парах.</a:t>
            </a:r>
          </a:p>
          <a:p>
            <a:pPr algn="ctr"/>
            <a:r>
              <a:rPr lang="uk-UA" sz="2800" b="1">
                <a:latin typeface="Times New Roman" pitchFamily="18" charset="0"/>
                <a:cs typeface="Times New Roman" pitchFamily="18" charset="0"/>
              </a:rPr>
              <a:t>До музики Дж. Россіні та Й. Баха підберіть відповідний малюнок, визначте темп музики.</a:t>
            </a:r>
          </a:p>
        </p:txBody>
      </p:sp>
      <p:pic>
        <p:nvPicPr>
          <p:cNvPr id="18435" name="Picture 3" descr="C:\Users\User\Desktop\малюнки ноти\55030455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8275"/>
            <a:ext cx="29876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User\Desktop\малюнки ноти\1290947472_tarantel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708275"/>
            <a:ext cx="29527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User\Desktop\малюнки ноти\5721043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2708275"/>
            <a:ext cx="29876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C:\Users\User\Pictures\548179_(www_GdeFon_ru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Бесіда про музичні інструменти</a:t>
            </a:r>
          </a:p>
          <a:p>
            <a:pPr algn="ctr"/>
            <a:r>
              <a:rPr lang="uk-UA" sz="360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uk-U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Музичні інструменти поділяють на групи   </a:t>
            </a:r>
          </a:p>
          <a:p>
            <a:pPr algn="ctr"/>
            <a:r>
              <a:rPr lang="uk-U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залежно від способу видобування звуків.</a:t>
            </a:r>
          </a:p>
          <a:p>
            <a:pPr algn="ctr"/>
            <a:r>
              <a:rPr lang="uk-U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Існіють струнні, духові, ударні та клавішні  інструменти.</a:t>
            </a:r>
          </a:p>
          <a:p>
            <a:r>
              <a:rPr lang="uk-UA" sz="3600">
                <a:latin typeface="Calibri" pitchFamily="34" charset="0"/>
              </a:rPr>
              <a:t> </a:t>
            </a:r>
          </a:p>
        </p:txBody>
      </p:sp>
      <p:pic>
        <p:nvPicPr>
          <p:cNvPr id="1027" name="Picture 3" descr="C:\Users\User\Pictures\389433_260708_36_ArtFile_r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4508500"/>
            <a:ext cx="21605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User\Pictures\389408_260708_84_ArtFile_r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4508500"/>
            <a:ext cx="27717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Pictures\648228_210712_16_ArtFile_r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4508500"/>
            <a:ext cx="1943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User\Pictures\664503_260912_72_ArtFile_r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08500"/>
            <a:ext cx="22685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C:\Users\User\Pictures\548179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916238" y="1412875"/>
          <a:ext cx="3312368" cy="1726184"/>
        </p:xfrm>
        <a:graphic>
          <a:graphicData uri="http://schemas.openxmlformats.org/drawingml/2006/table">
            <a:tbl>
              <a:tblPr/>
              <a:tblGrid>
                <a:gridCol w="3312368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28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СКРИНЬКА</a:t>
                      </a:r>
                      <a:endParaRPr lang="uk-UA" sz="28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МУЗИЧНИХ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ІНСТРУМЕНТІВ</a:t>
                      </a:r>
                      <a:endParaRPr lang="uk-UA" sz="28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288" y="3429000"/>
          <a:ext cx="8353425" cy="2370328"/>
        </p:xfrm>
        <a:graphic>
          <a:graphicData uri="http://schemas.openxmlformats.org/drawingml/2006/table">
            <a:tbl>
              <a:tblPr/>
              <a:tblGrid>
                <a:gridCol w="2101850"/>
                <a:gridCol w="223837"/>
                <a:gridCol w="1957388"/>
                <a:gridCol w="246062"/>
                <a:gridCol w="1811338"/>
                <a:gridCol w="246062"/>
                <a:gridCol w="1766888"/>
              </a:tblGrid>
              <a:tr h="2232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Струнно-смичкові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арфа, скрипка,                      віолончель</a:t>
                      </a:r>
                    </a:p>
                  </a:txBody>
                  <a:tcPr marL="58757" marR="58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757" marR="58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Дерев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яні          духові </a:t>
                      </a: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флейта,  гобой, фагот, кларнет</a:t>
                      </a:r>
                    </a:p>
                  </a:txBody>
                  <a:tcPr marL="58757" marR="58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757" marR="58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Мідні труби</a:t>
                      </a: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тромбон, туба, труба, валторна</a:t>
                      </a:r>
                    </a:p>
                  </a:txBody>
                  <a:tcPr marL="58757" marR="58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757" marR="58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Ударні</a:t>
                      </a: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барабан, тарілки, трикутник, литаври </a:t>
                      </a:r>
                    </a:p>
                  </a:txBody>
                  <a:tcPr marL="58757" marR="58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0" y="3333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зі схемою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C:\Users\User\Pictures\548179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404813"/>
            <a:ext cx="9144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Бесіда про тембральні характеристики музичних інструментів</a:t>
            </a:r>
          </a:p>
          <a:p>
            <a:r>
              <a:rPr lang="uk-UA" sz="36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Кожен інструмент має своє неповторне  </a:t>
            </a:r>
          </a:p>
          <a:p>
            <a:r>
              <a:rPr lang="uk-U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звучання, свій </a:t>
            </a:r>
            <a:r>
              <a:rPr lang="uk-UA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тембр </a:t>
            </a:r>
            <a:r>
              <a:rPr lang="uk-U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(забарвлення).</a:t>
            </a:r>
          </a:p>
          <a:p>
            <a:r>
              <a:rPr lang="uk-U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Інструменти можуть видавати як</a:t>
            </a:r>
          </a:p>
          <a:p>
            <a:r>
              <a:rPr lang="uk-U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найвищий, так і найнижчий звук. </a:t>
            </a:r>
          </a:p>
          <a:p>
            <a:r>
              <a:rPr lang="uk-U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Цей обсяг звуків називають </a:t>
            </a:r>
            <a:r>
              <a:rPr lang="uk-UA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діапазоном</a:t>
            </a:r>
            <a:r>
              <a:rPr lang="uk-U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Таку частину діапазону інструментів  </a:t>
            </a:r>
          </a:p>
          <a:p>
            <a:r>
              <a:rPr lang="uk-U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називають </a:t>
            </a:r>
            <a:r>
              <a:rPr lang="uk-UA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регістром</a:t>
            </a:r>
            <a:r>
              <a:rPr lang="uk-UA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C:\Users\User\Pictures\548179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9750" y="379413"/>
            <a:ext cx="78851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828800" algn="l"/>
              </a:tabLst>
            </a:pPr>
            <a:r>
              <a:rPr lang="uk-UA" sz="4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Музичний словничок</a:t>
            </a:r>
          </a:p>
          <a:p>
            <a:pPr algn="ctr" eaLnBrk="0" hangingPunct="0">
              <a:tabLst>
                <a:tab pos="1828800" algn="l"/>
              </a:tabLst>
            </a:pPr>
            <a:r>
              <a:rPr lang="uk-UA" sz="4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tabLst>
                <a:tab pos="1828800" algn="l"/>
              </a:tabLst>
            </a:pPr>
            <a:r>
              <a:rPr lang="uk-UA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Тембр</a:t>
            </a:r>
            <a:r>
              <a:rPr lang="uk-UA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«забарвлення» звуку. </a:t>
            </a:r>
          </a:p>
          <a:p>
            <a:pPr algn="ctr" eaLnBrk="0" hangingPunct="0">
              <a:tabLst>
                <a:tab pos="1828800" algn="l"/>
              </a:tabLst>
            </a:pPr>
            <a:r>
              <a:rPr lang="uk-UA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тембром можна розрізняти звуки однакової висоти і сили, виконані на різних інструментах або різними голосами.</a:t>
            </a:r>
            <a:endParaRPr lang="uk-UA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C:\Users\User\Pictures\548179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68313" y="493713"/>
            <a:ext cx="8135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4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Музичний словничок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5288" y="992188"/>
            <a:ext cx="87487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uk-UA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Діапазон</a:t>
            </a:r>
            <a:r>
              <a:rPr lang="uk-UA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обсяг звуків музичного інструмента або голосу.    </a:t>
            </a:r>
          </a:p>
          <a:p>
            <a:pPr algn="ctr"/>
            <a:r>
              <a:rPr lang="uk-UA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Діапазон вимірюється від найнижчого до найвищого звуку.</a:t>
            </a:r>
          </a:p>
        </p:txBody>
      </p:sp>
      <p:pic>
        <p:nvPicPr>
          <p:cNvPr id="24580" name="Picture 2" descr="C:\Users\User\Pictures\Фони для презентацій\4e3f1c5936c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076700"/>
            <a:ext cx="33131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C:\Users\User\Pictures\548179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41116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4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Музичний словничок</a:t>
            </a:r>
            <a:endParaRPr lang="uk-UA" sz="48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79388" y="1322388"/>
            <a:ext cx="87137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4000" b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  </a:t>
            </a:r>
            <a:r>
              <a:rPr lang="uk-UA" sz="40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Регістр</a:t>
            </a:r>
            <a:r>
              <a:rPr lang="uk-UA" sz="40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uk-UA" sz="40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–</a:t>
            </a:r>
            <a:r>
              <a:rPr lang="uk-UA" sz="4000" b="1"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uk-UA" sz="40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ряд звуків певної висоти. </a:t>
            </a:r>
          </a:p>
          <a:p>
            <a:pPr algn="ctr"/>
            <a:r>
              <a:rPr lang="uk-UA" sz="40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Розрізняють високий, середній та низький регістри.</a:t>
            </a:r>
          </a:p>
        </p:txBody>
      </p:sp>
      <p:pic>
        <p:nvPicPr>
          <p:cNvPr id="25604" name="Picture 3" descr="C:\Users\User\Pictures\Фони для презентацій\i259045751_56626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500438"/>
            <a:ext cx="3668712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559</Words>
  <Application>Microsoft Office PowerPoint</Application>
  <PresentationFormat>Экран (4:3)</PresentationFormat>
  <Paragraphs>109</Paragraphs>
  <Slides>20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ACER</cp:lastModifiedBy>
  <cp:revision>105</cp:revision>
  <dcterms:created xsi:type="dcterms:W3CDTF">2013-12-06T11:41:11Z</dcterms:created>
  <dcterms:modified xsi:type="dcterms:W3CDTF">2021-10-25T18:14:59Z</dcterms:modified>
</cp:coreProperties>
</file>