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"/>
  </p:notesMasterIdLst>
  <p:sldIdLst>
    <p:sldId id="271" r:id="rId2"/>
    <p:sldId id="277" r:id="rId3"/>
    <p:sldId id="276" r:id="rId4"/>
    <p:sldId id="279" r:id="rId5"/>
    <p:sldId id="28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30DC1-6014-4E7E-B485-BC6804DC36E4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C5300-E464-43FE-A7D7-B8782EDC3D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17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ACCBF9"/>
                </a:solidFill>
              </a:rPr>
              <a:pPr/>
              <a:t>11.05.2022</a:t>
            </a:fld>
            <a:endParaRPr lang="ru-RU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srgbClr val="ACCBF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629DD1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629D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ACCBF9"/>
                </a:solidFill>
              </a:rPr>
              <a:pPr/>
              <a:t>‹#›</a:t>
            </a:fld>
            <a:endParaRPr lang="ru-RU">
              <a:solidFill>
                <a:srgbClr val="ACCBF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 smtClean="0">
                <a:solidFill>
                  <a:srgbClr val="629DD1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629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8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11.05.2022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11.05.2022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47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11.05.2022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1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11.05.2022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56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11.05.2022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9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11.05.2022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4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11.05.2022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4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11.05.2022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2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11.05.2022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7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11.05.2022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7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11.05.2022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2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n>
                  <a:noFill/>
                </a:ln>
                <a:effectLst/>
              </a:rPr>
              <a:t>ТЕЛЕБАЧЕННЯ</a:t>
            </a:r>
            <a:r>
              <a:rPr lang="ru-RU" sz="4400" dirty="0">
                <a:ln>
                  <a:noFill/>
                </a:ln>
                <a:effectLst/>
                <a:latin typeface="Candara"/>
              </a:rPr>
              <a:t/>
            </a:r>
            <a:br>
              <a:rPr lang="ru-RU" sz="4400" dirty="0">
                <a:ln>
                  <a:noFill/>
                </a:ln>
                <a:effectLst/>
                <a:latin typeface="Candara"/>
              </a:rPr>
            </a:br>
            <a:r>
              <a:rPr lang="ru-RU" sz="2700" b="1" dirty="0" err="1">
                <a:ln>
                  <a:noFill/>
                </a:ln>
                <a:effectLst/>
                <a:latin typeface="Candara"/>
              </a:rPr>
              <a:t>виробництво</a:t>
            </a:r>
            <a:r>
              <a:rPr lang="ru-RU" sz="2700" b="1" dirty="0">
                <a:ln>
                  <a:noFill/>
                </a:ln>
                <a:effectLst/>
                <a:latin typeface="Candara"/>
              </a:rPr>
              <a:t> </a:t>
            </a:r>
            <a:r>
              <a:rPr lang="ru-RU" sz="2700" b="1" dirty="0" err="1">
                <a:ln>
                  <a:noFill/>
                </a:ln>
                <a:effectLst/>
                <a:latin typeface="Candara"/>
              </a:rPr>
              <a:t>аудіовізуальних</a:t>
            </a:r>
            <a:r>
              <a:rPr lang="ru-RU" sz="2700" b="1" dirty="0">
                <a:ln>
                  <a:noFill/>
                </a:ln>
                <a:effectLst/>
                <a:latin typeface="Candara"/>
              </a:rPr>
              <a:t> </a:t>
            </a:r>
            <a:r>
              <a:rPr lang="ru-RU" sz="2700" b="1" dirty="0" err="1">
                <a:ln>
                  <a:noFill/>
                </a:ln>
                <a:effectLst/>
                <a:latin typeface="Candara"/>
              </a:rPr>
              <a:t>програм</a:t>
            </a:r>
            <a:r>
              <a:rPr lang="ru-RU" sz="2700" b="1" dirty="0">
                <a:ln>
                  <a:noFill/>
                </a:ln>
                <a:effectLst/>
                <a:latin typeface="Candara"/>
              </a:rPr>
              <a:t> і передач та </a:t>
            </a:r>
            <a:r>
              <a:rPr lang="ru-RU" sz="2700" b="1" dirty="0" err="1">
                <a:ln>
                  <a:noFill/>
                </a:ln>
                <a:effectLst/>
                <a:latin typeface="Candara"/>
              </a:rPr>
              <a:t>їх</a:t>
            </a:r>
            <a:r>
              <a:rPr lang="ru-RU" sz="2700" b="1" dirty="0">
                <a:ln>
                  <a:noFill/>
                </a:ln>
                <a:effectLst/>
                <a:latin typeface="Candara"/>
              </a:rPr>
              <a:t> </a:t>
            </a:r>
            <a:r>
              <a:rPr lang="ru-RU" sz="2700" b="1" dirty="0" err="1" smtClean="0">
                <a:ln>
                  <a:noFill/>
                </a:ln>
                <a:effectLst/>
                <a:latin typeface="Candara"/>
              </a:rPr>
              <a:t>поширення</a:t>
            </a:r>
            <a:endParaRPr lang="uk-UA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24" y="1628800"/>
            <a:ext cx="9111676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/>
              <a:t>є одним із найбільш масових засобів інформації і зв’язку. Телебачення інколи називають мистецтвом голубого екрана.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172" y="5733256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</a:rPr>
              <a:t>Воно не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</a:rPr>
              <a:t>лише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</a:rPr>
              <a:t>передає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</a:rPr>
              <a:t>інформацію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</a:rPr>
              <a:t>, а й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</a:rPr>
              <a:t>здатне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</a:rPr>
              <a:t>формувати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</a:rPr>
              <a:t>смаки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</a:rPr>
              <a:t> й погляди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</a:rPr>
              <a:t>багатьох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</a:rPr>
              <a:t> людей</a:t>
            </a:r>
            <a:endParaRPr kumimoji="0" lang="uk-UA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7525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2564904"/>
            <a:ext cx="3614832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</a:rPr>
              <a:t>Головна цінність телебачення 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</a:rPr>
              <a:t>як засобу комунікації в тому, що ми не лише отримуємо нову інформацію, але й стаємо безпосередніми співучасниками подій</a:t>
            </a:r>
            <a:endParaRPr lang="uk-UA" sz="2000" kern="0" dirty="0">
              <a:solidFill>
                <a:prstClr val="black"/>
              </a:solidFill>
              <a:latin typeface="Arial Black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5314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/>
              <a:t>Жанрова</a:t>
            </a:r>
            <a:r>
              <a:rPr lang="ru-RU" sz="3600" dirty="0"/>
              <a:t>  система  </a:t>
            </a:r>
            <a:r>
              <a:rPr lang="ru-RU" sz="3600" dirty="0" err="1"/>
              <a:t>сучасного</a:t>
            </a:r>
            <a:r>
              <a:rPr lang="ru-RU" sz="3600" dirty="0"/>
              <a:t>  телебачення  </a:t>
            </a:r>
            <a:r>
              <a:rPr lang="ru-RU" sz="3600" dirty="0" err="1"/>
              <a:t>досить</a:t>
            </a:r>
            <a:r>
              <a:rPr lang="ru-RU" sz="3600" dirty="0"/>
              <a:t>  </a:t>
            </a:r>
            <a:r>
              <a:rPr lang="ru-RU" sz="3600" dirty="0" err="1"/>
              <a:t>різноманітна</a:t>
            </a:r>
            <a:r>
              <a:rPr lang="ru-RU" sz="3600" dirty="0"/>
              <a:t>.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2952328" cy="52292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інтерв’ю, 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новини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репортаж</a:t>
            </a:r>
            <a:r>
              <a:rPr lang="ru-RU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теледебати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телесеріал</a:t>
            </a:r>
            <a:r>
              <a:rPr lang="ru-RU" dirty="0"/>
              <a:t>, 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Телевистава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телефільм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телегра</a:t>
            </a:r>
            <a:r>
              <a:rPr lang="ru-RU" dirty="0"/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dirty="0" err="1" smtClean="0"/>
              <a:t>телевікторина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Музичний</a:t>
            </a:r>
            <a:r>
              <a:rPr lang="ru-RU" dirty="0" smtClean="0"/>
              <a:t> </a:t>
            </a:r>
            <a:r>
              <a:rPr lang="ru-RU" dirty="0" err="1" smtClean="0"/>
              <a:t>відеокліп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 </a:t>
            </a:r>
            <a:r>
              <a:rPr lang="uk-UA" dirty="0" smtClean="0"/>
              <a:t>талант-шоу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трансляції  </a:t>
            </a:r>
            <a:r>
              <a:rPr lang="uk-UA" dirty="0" smtClean="0"/>
              <a:t>концертів </a:t>
            </a:r>
            <a:endParaRPr lang="uk-UA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698613" cy="245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/>
          <a:stretch/>
        </p:blipFill>
        <p:spPr bwMode="auto">
          <a:xfrm>
            <a:off x="5292080" y="4038742"/>
            <a:ext cx="3694838" cy="279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Картинки по запросу телеиг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72024"/>
            <a:ext cx="32385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телеиг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3074676" cy="173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2509210" cy="19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1946788" cy="14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06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253" y="116632"/>
            <a:ext cx="8939336" cy="1111664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Звук </a:t>
            </a:r>
            <a:r>
              <a:rPr lang="ru-RU" sz="4000" dirty="0"/>
              <a:t>на </a:t>
            </a:r>
            <a:r>
              <a:rPr lang="ru-RU" sz="4000" dirty="0" err="1"/>
              <a:t>телебаченні</a:t>
            </a:r>
            <a:r>
              <a:rPr lang="ru-RU" sz="4000" dirty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/>
              <a:t>є </a:t>
            </a:r>
            <a:r>
              <a:rPr lang="ru-RU" sz="3200" dirty="0" err="1"/>
              <a:t>дуже</a:t>
            </a:r>
            <a:r>
              <a:rPr lang="ru-RU" sz="3200" dirty="0"/>
              <a:t> </a:t>
            </a:r>
            <a:r>
              <a:rPr lang="ru-RU" sz="3200" dirty="0" err="1"/>
              <a:t>важливим</a:t>
            </a:r>
            <a:r>
              <a:rPr lang="ru-RU" sz="3200" dirty="0"/>
              <a:t> </a:t>
            </a:r>
            <a:r>
              <a:rPr lang="ru-RU" sz="3200" dirty="0" err="1" smtClean="0"/>
              <a:t>художньо-виразним</a:t>
            </a:r>
            <a:r>
              <a:rPr lang="ru-RU" sz="3200" dirty="0" smtClean="0"/>
              <a:t> </a:t>
            </a:r>
            <a:r>
              <a:rPr lang="ru-RU" sz="3200" dirty="0" err="1" smtClean="0"/>
              <a:t>засобом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3419872" cy="410445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/>
              <a:t>Звук на </a:t>
            </a:r>
            <a:r>
              <a:rPr lang="ru-RU" b="1" dirty="0" err="1"/>
              <a:t>екрані</a:t>
            </a:r>
            <a:r>
              <a:rPr lang="ru-RU" b="1" dirty="0"/>
              <a:t> </a:t>
            </a:r>
            <a:r>
              <a:rPr lang="ru-RU" b="1" dirty="0" err="1"/>
              <a:t>існує</a:t>
            </a:r>
            <a:r>
              <a:rPr lang="ru-RU" b="1" dirty="0"/>
              <a:t> у </a:t>
            </a:r>
            <a:r>
              <a:rPr lang="ru-RU" b="1" dirty="0" err="1"/>
              <a:t>трьох</a:t>
            </a:r>
            <a:r>
              <a:rPr lang="ru-RU" b="1" dirty="0"/>
              <a:t> формах: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слово, </a:t>
            </a:r>
            <a:r>
              <a:rPr lang="ru-RU" b="1" i="1" dirty="0" err="1">
                <a:solidFill>
                  <a:srgbClr val="0070C0"/>
                </a:solidFill>
              </a:rPr>
              <a:t>музика</a:t>
            </a:r>
            <a:r>
              <a:rPr lang="ru-RU" b="1" i="1" dirty="0">
                <a:solidFill>
                  <a:srgbClr val="0070C0"/>
                </a:solidFill>
              </a:rPr>
              <a:t> і </a:t>
            </a:r>
            <a:r>
              <a:rPr lang="ru-RU" b="1" i="1" dirty="0" smtClean="0">
                <a:solidFill>
                  <a:srgbClr val="0070C0"/>
                </a:solidFill>
              </a:rPr>
              <a:t>шуми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 smtClean="0"/>
              <a:t>звучати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кадрі</a:t>
            </a:r>
            <a:r>
              <a:rPr lang="ru-RU" dirty="0"/>
              <a:t> й поза кадром.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Часто </a:t>
            </a:r>
            <a:r>
              <a:rPr lang="ru-RU" dirty="0"/>
              <a:t>за </a:t>
            </a:r>
            <a:r>
              <a:rPr lang="ru-RU" dirty="0" err="1"/>
              <a:t>знайомими</a:t>
            </a:r>
            <a:r>
              <a:rPr lang="ru-RU" dirty="0"/>
              <a:t> </a:t>
            </a:r>
            <a:r>
              <a:rPr lang="ru-RU" dirty="0" err="1"/>
              <a:t>звучаннями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не </a:t>
            </a:r>
            <a:r>
              <a:rPr lang="ru-RU" dirty="0" err="1"/>
              <a:t>дивлячись</a:t>
            </a:r>
            <a:r>
              <a:rPr lang="ru-RU" dirty="0"/>
              <a:t> на </a:t>
            </a:r>
            <a:r>
              <a:rPr lang="ru-RU" dirty="0" err="1"/>
              <a:t>екран</a:t>
            </a:r>
            <a:r>
              <a:rPr lang="ru-RU" dirty="0"/>
              <a:t>, ми </a:t>
            </a:r>
            <a:r>
              <a:rPr lang="ru-RU" dirty="0" err="1" smtClean="0"/>
              <a:t>впізнаємо</a:t>
            </a:r>
            <a:r>
              <a:rPr lang="ru-RU" dirty="0" smtClean="0"/>
              <a:t> </a:t>
            </a:r>
            <a:r>
              <a:rPr lang="ru-RU" dirty="0" err="1"/>
              <a:t>улюблену</a:t>
            </a:r>
            <a:r>
              <a:rPr lang="ru-RU" dirty="0"/>
              <a:t> </a:t>
            </a:r>
            <a:r>
              <a:rPr lang="ru-RU" dirty="0" smtClean="0"/>
              <a:t>телепередачу</a:t>
            </a: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24" y="1628800"/>
            <a:ext cx="55086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445224"/>
            <a:ext cx="871296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629DD1"/>
              </a:buClr>
              <a:buSzPct val="75000"/>
            </a:pPr>
            <a:r>
              <a:rPr lang="uk-UA" sz="2400" dirty="0">
                <a:solidFill>
                  <a:srgbClr val="242852"/>
                </a:solidFill>
              </a:rPr>
              <a:t>Шуми не тільки в житті збагачують сприйняття дійсності, а й на екрані </a:t>
            </a:r>
            <a:r>
              <a:rPr lang="uk-UA" sz="2400" dirty="0" smtClean="0">
                <a:solidFill>
                  <a:srgbClr val="242852"/>
                </a:solidFill>
              </a:rPr>
              <a:t>стають  </a:t>
            </a:r>
            <a:r>
              <a:rPr lang="uk-UA" sz="2400" dirty="0">
                <a:solidFill>
                  <a:srgbClr val="242852"/>
                </a:solidFill>
              </a:rPr>
              <a:t>потужним  виразовим  засобом  у  відтворенні  навколишнього  світу. </a:t>
            </a:r>
          </a:p>
        </p:txBody>
      </p:sp>
    </p:spTree>
    <p:extLst>
      <p:ext uri="{BB962C8B-B14F-4D97-AF65-F5344CB8AC3E}">
        <p14:creationId xmlns:p14="http://schemas.microsoft.com/office/powerpoint/2010/main" val="26057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Відеомистецтво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64" y="1484784"/>
            <a:ext cx="8964488" cy="1972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200" dirty="0"/>
              <a:t>Новий технічний прорив у к. ХХ ст. поєднав кіно і телебачення. В результаті чого з'явилося </a:t>
            </a:r>
            <a:r>
              <a:rPr lang="uk-UA" sz="2200" dirty="0" err="1"/>
              <a:t>відеомистецтво</a:t>
            </a:r>
            <a:r>
              <a:rPr lang="uk-UA" sz="2200" dirty="0"/>
              <a:t>.</a:t>
            </a:r>
          </a:p>
          <a:p>
            <a:pPr marL="0" indent="0" algn="ctr">
              <a:buNone/>
            </a:pPr>
            <a:r>
              <a:rPr lang="uk-UA" sz="2200" dirty="0"/>
              <a:t>Трансляція кіно через кабельні, супутникові телеканали, через відеомагнітофони чи </a:t>
            </a:r>
            <a:r>
              <a:rPr lang="uk-UA" sz="2200" dirty="0" err="1"/>
              <a:t>плеєри</a:t>
            </a:r>
            <a:r>
              <a:rPr lang="uk-UA" sz="2200" dirty="0"/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5"/>
          <a:stretch/>
        </p:blipFill>
        <p:spPr bwMode="auto">
          <a:xfrm>
            <a:off x="3563888" y="3068960"/>
            <a:ext cx="5429250" cy="358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2389652" cy="242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3212712" cy="169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7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estin.ua/static/uploads2/2015/march/02/tina/tina-ukraine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74" y="1556792"/>
            <a:ext cx="653382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Відеокліпи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34035" y="5085184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Тривалість </a:t>
            </a:r>
            <a:r>
              <a:rPr lang="uk-UA" dirty="0" err="1"/>
              <a:t>відеокліпу</a:t>
            </a:r>
            <a:r>
              <a:rPr lang="uk-UA" dirty="0"/>
              <a:t> співставна з тривалістю пісні, що звучить, і, </a:t>
            </a:r>
            <a:r>
              <a:rPr lang="uk-UA" dirty="0" smtClean="0"/>
              <a:t>відповідно</a:t>
            </a:r>
            <a:r>
              <a:rPr lang="uk-UA" dirty="0"/>
              <a:t>, режисер-постановник має «розповісти історію», утілити свою ідею </a:t>
            </a:r>
            <a:r>
              <a:rPr lang="uk-UA" dirty="0" smtClean="0"/>
              <a:t>в </a:t>
            </a:r>
            <a:r>
              <a:rPr lang="uk-UA" dirty="0"/>
              <a:t>зорових образах у межах цього часу.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8" y="1628800"/>
            <a:ext cx="3269048" cy="3600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000" dirty="0" smtClean="0"/>
              <a:t>Різновидом </a:t>
            </a:r>
            <a:r>
              <a:rPr lang="uk-UA" sz="2000" dirty="0" err="1" smtClean="0"/>
              <a:t>відеомистецтва</a:t>
            </a:r>
            <a:r>
              <a:rPr lang="uk-UA" sz="2000" dirty="0" smtClean="0"/>
              <a:t> </a:t>
            </a:r>
            <a:r>
              <a:rPr lang="uk-UA" sz="2000" dirty="0"/>
              <a:t>за лаконізмом і насиченістю </a:t>
            </a:r>
            <a:r>
              <a:rPr lang="uk-UA" sz="2000" dirty="0" err="1"/>
              <a:t>спецефектами</a:t>
            </a:r>
            <a:r>
              <a:rPr lang="uk-UA" sz="2000" dirty="0"/>
              <a:t> вирізняються </a:t>
            </a:r>
            <a:r>
              <a:rPr lang="uk-UA" sz="2000" dirty="0" err="1"/>
              <a:t>відеокліпи</a:t>
            </a:r>
            <a:r>
              <a:rPr lang="uk-UA" sz="2000" dirty="0"/>
              <a:t> </a:t>
            </a:r>
            <a:r>
              <a:rPr lang="uk-UA" sz="2000" dirty="0" smtClean="0"/>
              <a:t>(</a:t>
            </a:r>
            <a:r>
              <a:rPr lang="uk-UA" sz="2000" dirty="0"/>
              <a:t>чи </a:t>
            </a:r>
            <a:r>
              <a:rPr lang="uk-UA" sz="2000" dirty="0" smtClean="0"/>
              <a:t>відеоролики</a:t>
            </a:r>
            <a:r>
              <a:rPr lang="uk-UA" sz="2000" dirty="0"/>
              <a:t>). Їх найчастіше застосовують на телебаченні для політичної </a:t>
            </a:r>
            <a:r>
              <a:rPr lang="uk-UA" sz="2000" dirty="0" smtClean="0"/>
              <a:t>реклами</a:t>
            </a:r>
            <a:r>
              <a:rPr lang="uk-UA" sz="2000" dirty="0"/>
              <a:t>,  реклами  товарів  і  послуг,  для  візуального  супроводу  музичних </a:t>
            </a:r>
            <a:r>
              <a:rPr lang="uk-UA" sz="2000" dirty="0" smtClean="0"/>
              <a:t>композицій </a:t>
            </a:r>
            <a:r>
              <a:rPr lang="uk-UA" sz="2000" dirty="0"/>
              <a:t>(музичні відеокліпи).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6165304"/>
            <a:ext cx="7848872" cy="461665"/>
          </a:xfrm>
          <a:prstGeom prst="rect">
            <a:avLst/>
          </a:prstGeom>
          <a:gradFill rotWithShape="1">
            <a:gsLst>
              <a:gs pos="0">
                <a:srgbClr val="AC6D56">
                  <a:shade val="51000"/>
                  <a:satMod val="130000"/>
                </a:srgbClr>
              </a:gs>
              <a:gs pos="80000">
                <a:srgbClr val="AC6D56">
                  <a:shade val="93000"/>
                  <a:satMod val="130000"/>
                </a:srgbClr>
              </a:gs>
              <a:gs pos="100000">
                <a:srgbClr val="AC6D5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FFFF00"/>
                </a:solidFill>
                <a:latin typeface="Candara"/>
              </a:rPr>
              <a:t>Відеокліп. </a:t>
            </a:r>
            <a:r>
              <a:rPr lang="ru-RU" sz="2400" b="1" i="1" dirty="0" err="1" smtClean="0">
                <a:solidFill>
                  <a:srgbClr val="FFFF00"/>
                </a:solidFill>
                <a:latin typeface="Candara"/>
              </a:rPr>
              <a:t>Тіна</a:t>
            </a:r>
            <a:r>
              <a:rPr lang="ru-RU" sz="2400" b="1" i="1" dirty="0" smtClean="0">
                <a:solidFill>
                  <a:srgbClr val="FFFF00"/>
                </a:solidFill>
                <a:latin typeface="Candara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Candara"/>
              </a:rPr>
              <a:t>Кароль</a:t>
            </a:r>
            <a:r>
              <a:rPr lang="ru-RU" sz="2400" b="1" i="1" dirty="0">
                <a:solidFill>
                  <a:srgbClr val="FFFF00"/>
                </a:solidFill>
                <a:latin typeface="Candara"/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latin typeface="Candara"/>
              </a:rPr>
              <a:t>і </a:t>
            </a:r>
            <a:r>
              <a:rPr lang="ru-RU" sz="2400" b="1" i="1" dirty="0">
                <a:solidFill>
                  <a:srgbClr val="FFFF00"/>
                </a:solidFill>
                <a:latin typeface="Candara"/>
              </a:rPr>
              <a:t>Голос. </a:t>
            </a:r>
            <a:r>
              <a:rPr lang="ru-RU" sz="2400" b="1" i="1" dirty="0" err="1" smtClean="0">
                <a:solidFill>
                  <a:srgbClr val="FFFF00"/>
                </a:solidFill>
                <a:latin typeface="Candara"/>
              </a:rPr>
              <a:t>Діти</a:t>
            </a:r>
            <a:r>
              <a:rPr lang="ru-RU" sz="2400" b="1" i="1" dirty="0" smtClean="0">
                <a:solidFill>
                  <a:srgbClr val="FFFF00"/>
                </a:solidFill>
                <a:latin typeface="Candara"/>
              </a:rPr>
              <a:t> </a:t>
            </a:r>
            <a:r>
              <a:rPr lang="ru-RU" sz="2400" b="1" i="1" dirty="0">
                <a:solidFill>
                  <a:srgbClr val="FFFF00"/>
                </a:solidFill>
                <a:latin typeface="Candara"/>
              </a:rPr>
              <a:t>—  </a:t>
            </a:r>
            <a:r>
              <a:rPr lang="ru-RU" sz="2400" b="1" i="1" dirty="0" smtClean="0">
                <a:solidFill>
                  <a:srgbClr val="FFFF00"/>
                </a:solidFill>
                <a:latin typeface="Candara"/>
              </a:rPr>
              <a:t>«</a:t>
            </a:r>
            <a:r>
              <a:rPr lang="uk-UA" sz="2400" b="1" i="1" dirty="0" smtClean="0">
                <a:solidFill>
                  <a:srgbClr val="FFFF00"/>
                </a:solidFill>
                <a:latin typeface="Candara"/>
              </a:rPr>
              <a:t>Україна – це ти</a:t>
            </a:r>
            <a:r>
              <a:rPr lang="ru-RU" sz="2400" b="1" i="1" dirty="0" smtClean="0">
                <a:solidFill>
                  <a:srgbClr val="FFFF00"/>
                </a:solidFill>
                <a:latin typeface="Candara"/>
              </a:rPr>
              <a:t>»</a:t>
            </a:r>
            <a:endParaRPr lang="uk-UA" sz="1600" kern="0" dirty="0" smtClean="0">
              <a:solidFill>
                <a:schemeClr val="bg1"/>
              </a:solidFill>
              <a:latin typeface="Tahom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941168"/>
            <a:ext cx="1475656" cy="14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263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Decatur</vt:lpstr>
      <vt:lpstr>ТЕЛЕБАЧЕННЯ виробництво аудіовізуальних програм і передач та їх поширення</vt:lpstr>
      <vt:lpstr>Жанрова  система  сучасного  телебачення  досить  різноманітна.</vt:lpstr>
      <vt:lpstr>Звук на телебаченні  є дуже важливим художньо-виразним засобом</vt:lpstr>
      <vt:lpstr>Відеомистецтво</vt:lpstr>
      <vt:lpstr>Відеокліпи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кіно.  Жанри кінематографу.  Відеокліп</dc:title>
  <dc:creator>Vlad</dc:creator>
  <cp:lastModifiedBy>ACER</cp:lastModifiedBy>
  <cp:revision>130</cp:revision>
  <dcterms:created xsi:type="dcterms:W3CDTF">2012-11-16T20:22:30Z</dcterms:created>
  <dcterms:modified xsi:type="dcterms:W3CDTF">2022-05-11T04:06:10Z</dcterms:modified>
</cp:coreProperties>
</file>