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86" r:id="rId2"/>
    <p:sldId id="978" r:id="rId3"/>
    <p:sldId id="1296" r:id="rId4"/>
    <p:sldId id="1378" r:id="rId5"/>
    <p:sldId id="1379" r:id="rId6"/>
    <p:sldId id="1380" r:id="rId7"/>
    <p:sldId id="1381" r:id="rId8"/>
    <p:sldId id="1069" r:id="rId9"/>
    <p:sldId id="1070" r:id="rId10"/>
    <p:sldId id="1071" r:id="rId11"/>
    <p:sldId id="1072" r:id="rId12"/>
    <p:sldId id="1073" r:id="rId13"/>
    <p:sldId id="1074" r:id="rId14"/>
    <p:sldId id="1075" r:id="rId15"/>
    <p:sldId id="1076" r:id="rId16"/>
    <p:sldId id="1077" r:id="rId17"/>
    <p:sldId id="1078" r:id="rId18"/>
    <p:sldId id="1079" r:id="rId19"/>
    <p:sldId id="1080" r:id="rId20"/>
    <p:sldId id="1081" r:id="rId21"/>
    <p:sldId id="1082" r:id="rId22"/>
    <p:sldId id="1083" r:id="rId23"/>
    <p:sldId id="809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23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noProof="0" dirty="0" err="1">
              <a:solidFill>
                <a:schemeClr val="bg1"/>
              </a:solidFill>
            </a:rPr>
            <a:t>StringGrid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noProof="0" dirty="0" err="1">
              <a:solidFill>
                <a:srgbClr val="002060"/>
              </a:solidFill>
            </a:rPr>
            <a:t>Lazarus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1. Опрацювання двовимірних масивів.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2. Використання компонентів </a:t>
          </a:r>
          <a:r>
            <a:rPr lang="en-US" b="1" i="1" dirty="0"/>
            <a:t>Image, Edit, Button.</a:t>
          </a:r>
          <a:endParaRPr lang="uk-UA" b="1" i="1" dirty="0"/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3. Відображення графічних даних у комірках об'єкта </a:t>
          </a:r>
          <a:r>
            <a:rPr lang="uk-UA" b="1" i="1" noProof="0" dirty="0" err="1"/>
            <a:t>StringGrid</a:t>
          </a:r>
          <a:r>
            <a:rPr lang="uk-UA" b="1" i="1" noProof="0" dirty="0"/>
            <a:t>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40184" y="347790"/>
          <a:ext cx="1601226" cy="11208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0" y="668035"/>
        <a:ext cx="1120858" cy="480368"/>
      </dsp:txXfrm>
    </dsp:sp>
    <dsp:sp modelId="{3F244AEF-BD16-4508-9A5A-9640B519654B}">
      <dsp:nvSpPr>
        <dsp:cNvPr id="0" name=""/>
        <dsp:cNvSpPr/>
      </dsp:nvSpPr>
      <dsp:spPr>
        <a:xfrm rot="5400000">
          <a:off x="5962484" y="-4836636"/>
          <a:ext cx="1246032" cy="1092928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sp:txBody>
      <dsp:txXfrm rot="-5400000">
        <a:off x="1120859" y="65815"/>
        <a:ext cx="10868457" cy="1124380"/>
      </dsp:txXfrm>
    </dsp:sp>
    <dsp:sp modelId="{CA699784-EE11-48B7-BD5B-E6C7811778B0}">
      <dsp:nvSpPr>
        <dsp:cNvPr id="0" name=""/>
        <dsp:cNvSpPr/>
      </dsp:nvSpPr>
      <dsp:spPr>
        <a:xfrm rot="5400000">
          <a:off x="-240184" y="1890380"/>
          <a:ext cx="1601226" cy="112085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0" y="2210625"/>
        <a:ext cx="1120858" cy="480368"/>
      </dsp:txXfrm>
    </dsp:sp>
    <dsp:sp modelId="{E5CB376A-E1F5-4E26-86CA-E248F361C893}">
      <dsp:nvSpPr>
        <dsp:cNvPr id="0" name=""/>
        <dsp:cNvSpPr/>
      </dsp:nvSpPr>
      <dsp:spPr>
        <a:xfrm rot="5400000">
          <a:off x="5945004" y="-3294046"/>
          <a:ext cx="1280992" cy="1092928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kern="1200" noProof="0" dirty="0" err="1">
              <a:solidFill>
                <a:schemeClr val="bg1"/>
              </a:solidFill>
            </a:rPr>
            <a:t>StringGrid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1120859" y="1592632"/>
        <a:ext cx="10866750" cy="1155926"/>
      </dsp:txXfrm>
    </dsp:sp>
    <dsp:sp modelId="{D547829D-0660-4ECE-8B9B-4DD150AEB617}">
      <dsp:nvSpPr>
        <dsp:cNvPr id="0" name=""/>
        <dsp:cNvSpPr/>
      </dsp:nvSpPr>
      <dsp:spPr>
        <a:xfrm rot="5400000">
          <a:off x="-240184" y="3432971"/>
          <a:ext cx="1601226" cy="11208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3753216"/>
        <a:ext cx="1120858" cy="480368"/>
      </dsp:txXfrm>
    </dsp:sp>
    <dsp:sp modelId="{9E04A936-A0BD-4697-B593-D6F4E69814DB}">
      <dsp:nvSpPr>
        <dsp:cNvPr id="0" name=""/>
        <dsp:cNvSpPr/>
      </dsp:nvSpPr>
      <dsp:spPr>
        <a:xfrm rot="5400000">
          <a:off x="5945004" y="-1751455"/>
          <a:ext cx="1280992" cy="1092928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kern="1200" noProof="0" dirty="0" err="1">
              <a:solidFill>
                <a:srgbClr val="002060"/>
              </a:solidFill>
            </a:rPr>
            <a:t>Lazarus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1120859" y="3135223"/>
        <a:ext cx="10866750" cy="115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>
              <a:solidFill>
                <a:srgbClr val="002060"/>
              </a:solidFill>
            </a:rPr>
            <a:t>1. Опрацювання двовимірних масивів.</a:t>
          </a:r>
        </a:p>
      </dsp:txBody>
      <dsp:txXfrm>
        <a:off x="40710" y="40710"/>
        <a:ext cx="8593866" cy="1308505"/>
      </dsp:txXfrm>
    </dsp:sp>
    <dsp:sp modelId="{BD948475-3A72-4282-A7E2-E1FA6E7405A3}">
      <dsp:nvSpPr>
        <dsp:cNvPr id="0" name=""/>
        <dsp:cNvSpPr/>
      </dsp:nvSpPr>
      <dsp:spPr>
        <a:xfrm>
          <a:off x="890621" y="1621579"/>
          <a:ext cx="10093705" cy="1389925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/>
            <a:t>2. Використання компонентів </a:t>
          </a:r>
          <a:r>
            <a:rPr lang="en-US" sz="3100" b="1" i="1" kern="1200" dirty="0"/>
            <a:t>Image, Edit, Button.</a:t>
          </a:r>
          <a:endParaRPr lang="uk-UA" sz="3100" b="1" i="1" kern="1200" dirty="0"/>
        </a:p>
      </dsp:txBody>
      <dsp:txXfrm>
        <a:off x="931331" y="1662289"/>
        <a:ext cx="8218213" cy="1308505"/>
      </dsp:txXfrm>
    </dsp:sp>
    <dsp:sp modelId="{1145D2C8-A92A-4865-87E9-A87784D21A56}">
      <dsp:nvSpPr>
        <dsp:cNvPr id="0" name=""/>
        <dsp:cNvSpPr/>
      </dsp:nvSpPr>
      <dsp:spPr>
        <a:xfrm>
          <a:off x="1781242" y="3243159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noProof="0" dirty="0"/>
            <a:t>3. Відображення графічних даних у комірках об'єкта </a:t>
          </a:r>
          <a:r>
            <a:rPr lang="uk-UA" sz="3100" b="1" i="1" kern="1200" noProof="0" dirty="0" err="1"/>
            <a:t>StringGrid</a:t>
          </a:r>
          <a:r>
            <a:rPr lang="uk-UA" sz="3100" b="1" i="1" kern="1200" noProof="0" dirty="0"/>
            <a:t>.</a:t>
          </a:r>
        </a:p>
      </dsp:txBody>
      <dsp:txXfrm>
        <a:off x="1821952" y="3283869"/>
        <a:ext cx="8218213" cy="1308505"/>
      </dsp:txXfrm>
    </dsp:sp>
    <dsp:sp modelId="{DDE98724-F0BF-42B0-9DD4-2E7B480097DD}">
      <dsp:nvSpPr>
        <dsp:cNvPr id="0" name=""/>
        <dsp:cNvSpPr/>
      </dsp:nvSpPr>
      <dsp:spPr>
        <a:xfrm>
          <a:off x="9190254" y="1054026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393530" y="1054026"/>
        <a:ext cx="496899" cy="679847"/>
      </dsp:txXfrm>
    </dsp:sp>
    <dsp:sp modelId="{35679B1A-FF17-4F85-9F41-FE26B7B9FE9C}">
      <dsp:nvSpPr>
        <dsp:cNvPr id="0" name=""/>
        <dsp:cNvSpPr/>
      </dsp:nvSpPr>
      <dsp:spPr>
        <a:xfrm>
          <a:off x="10080875" y="2666340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284151" y="2666340"/>
        <a:ext cx="496899" cy="67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F25D-3854-44D4-BDBA-96F4A6776F9E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2416-A607-479B-A55C-3EE6644A96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82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64A87CA-C8B9-4861-A73E-2F23B3454E34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теми програмного проекту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554" y="5206777"/>
            <a:ext cx="6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18.03.2021      </a:t>
            </a:r>
            <a:r>
              <a:rPr lang="uk-UA" b="1" dirty="0"/>
              <a:t>І – група </a:t>
            </a:r>
            <a:endParaRPr lang="ru-RU" dirty="0"/>
          </a:p>
          <a:p>
            <a:r>
              <a:rPr lang="uk-UA" b="1" dirty="0" smtClean="0"/>
              <a:t>19.03.2021      </a:t>
            </a:r>
            <a:r>
              <a:rPr lang="uk-UA" b="1" dirty="0"/>
              <a:t>ІІ – група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554" y="144475"/>
            <a:ext cx="466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Тема уроку 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D2E7A12-E32B-4BF7-A416-AB59E47E77C6}"/>
              </a:ext>
            </a:extLst>
          </p:cNvPr>
          <p:cNvSpPr/>
          <p:nvPr/>
        </p:nvSpPr>
        <p:spPr>
          <a:xfrm>
            <a:off x="72008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гравець робить три невдалі спроби,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A7A7839-DD2A-4577-AD9E-6D77EF186493}"/>
              </a:ext>
            </a:extLst>
          </p:cNvPr>
          <p:cNvSpPr/>
          <p:nvPr/>
        </p:nvSpPr>
        <p:spPr>
          <a:xfrm>
            <a:off x="6149820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ж значення лічильника влучень зрівняється з кількістю кораблів,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198C9DC-7976-4859-898B-BF6670CB4ADD}"/>
              </a:ext>
            </a:extLst>
          </p:cNvPr>
          <p:cNvSpPr/>
          <p:nvPr/>
        </p:nvSpPr>
        <p:spPr>
          <a:xfrm>
            <a:off x="72008" y="3579719"/>
            <a:ext cx="5972332" cy="83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програв!»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C26EC7C-D561-45B6-8D6C-A2F30816BE1C}"/>
              </a:ext>
            </a:extLst>
          </p:cNvPr>
          <p:cNvSpPr/>
          <p:nvPr/>
        </p:nvSpPr>
        <p:spPr>
          <a:xfrm>
            <a:off x="6149820" y="3579719"/>
            <a:ext cx="5972332" cy="8349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виграв!»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cartoon, loser, people, sad, sport, sportsman, upset icon">
            <a:extLst>
              <a:ext uri="{FF2B5EF4-FFF2-40B4-BE49-F238E27FC236}">
                <a16:creationId xmlns:a16="http://schemas.microsoft.com/office/drawing/2014/main" id="{2E4C4AEC-2011-4BEC-89B2-3FE7C347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5" y="4473677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wards, goblet, success, win icon">
            <a:extLst>
              <a:ext uri="{FF2B5EF4-FFF2-40B4-BE49-F238E27FC236}">
                <a16:creationId xmlns:a16="http://schemas.microsoft.com/office/drawing/2014/main" id="{4D277D89-ADC4-472F-9726-0E828D02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47" y="4473676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9300E94C-EE4C-4482-AECF-FFFB6C4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Побудова інформаційної моделі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330D0BCE-0850-45E2-9426-0F0A58EB24E3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76216"/>
          <a:ext cx="12050142" cy="43891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386624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2663518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Параметри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x, y – координати комірок (позиція корабля)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Sum — кількість кораблів на полі для гри.</a:t>
                      </a:r>
                    </a:p>
                    <a:p>
                      <a:r>
                        <a:rPr lang="uk-UA" sz="2000" b="1" i="1" noProof="0"/>
                        <a:t>К — кількість влучень.</a:t>
                      </a:r>
                    </a:p>
                    <a:p>
                      <a:r>
                        <a:rPr lang="uk-UA" sz="2000" b="1" i="1" noProof="0"/>
                        <a:t>sproba — кількість невлучних пострілів поспіль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Розрахункові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Повідомлення «Ти програв!», «Ти виграв!»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Результати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Якщо А[х,у] = 1, то К := К+1, А[х,у] := 2;</a:t>
                      </a:r>
                    </a:p>
                    <a:p>
                      <a:r>
                        <a:rPr lang="uk-UA" sz="2000" b="1" i="1" noProof="0"/>
                        <a:t>інакше sproba := sproba+1; A[x,y] := 3;</a:t>
                      </a:r>
                    </a:p>
                    <a:p>
                      <a:r>
                        <a:rPr lang="uk-UA" sz="2000" b="1" i="1" noProof="0"/>
                        <a:t>Якщо К = Sum, то виводиться повідомлення «Ти виграв!»;</a:t>
                      </a:r>
                    </a:p>
                    <a:p>
                      <a:r>
                        <a:rPr lang="uk-UA" sz="2000" b="1" i="1" noProof="0"/>
                        <a:t>Якщо sproba = 3, то виводиться повідомлення «Ти програв!»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Зв’язок між величинами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0 &lt;= і &lt;= 5</a:t>
                      </a:r>
                    </a:p>
                    <a:p>
                      <a:r>
                        <a:rPr lang="uk-UA" sz="2000" b="1" i="1" noProof="0"/>
                        <a:t>0 &lt;= j &lt;=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Обмеження на допустимі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976384"/>
                  </a:ext>
                </a:extLst>
              </a:tr>
            </a:tbl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8C57B550-1A42-4B16-9702-436A9E96C1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засобів опрацювання даних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886B4CB-5652-4F42-BEB8-178FE507FF9A}"/>
              </a:ext>
            </a:extLst>
          </p:cNvPr>
          <p:cNvGraphicFramePr/>
          <p:nvPr/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73B29355-4FA9-41D1-A19A-F7F527CEA5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Поетапне виконання задачі засобами ІКТ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B70F-1AAE-4C1E-972F-ADCF72BF225D}"/>
              </a:ext>
            </a:extLst>
          </p:cNvPr>
          <p:cNvSpPr txBox="1"/>
          <p:nvPr/>
        </p:nvSpPr>
        <p:spPr>
          <a:xfrm>
            <a:off x="72008" y="1801824"/>
            <a:ext cx="613214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Підготовка зображень</a:t>
            </a:r>
            <a:r>
              <a:rPr lang="uk-UA" sz="2800" b="1" i="1" kern="0" dirty="0">
                <a:solidFill>
                  <a:schemeClr val="bg1"/>
                </a:solidFill>
              </a:rPr>
              <a:t>. У графічному редакторі підготуйте чотири малюнки (наприклад, як на рисунку) для відображення різних етапів гри.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AAA9593F-F9C2-46CB-87D2-BFBEDAFF8A03}"/>
              </a:ext>
            </a:extLst>
          </p:cNvPr>
          <p:cNvGrpSpPr/>
          <p:nvPr/>
        </p:nvGrpSpPr>
        <p:grpSpPr>
          <a:xfrm>
            <a:off x="6371302" y="1746229"/>
            <a:ext cx="5672191" cy="4864378"/>
            <a:chOff x="6371302" y="1746229"/>
            <a:chExt cx="5672191" cy="4864378"/>
          </a:xfrm>
        </p:grpSpPr>
        <p:grpSp>
          <p:nvGrpSpPr>
            <p:cNvPr id="23" name="Групувати 22">
              <a:extLst>
                <a:ext uri="{FF2B5EF4-FFF2-40B4-BE49-F238E27FC236}">
                  <a16:creationId xmlns:a16="http://schemas.microsoft.com/office/drawing/2014/main" id="{B2342A51-5C18-42C4-BEAF-CD07B59010E4}"/>
                </a:ext>
              </a:extLst>
            </p:cNvPr>
            <p:cNvGrpSpPr/>
            <p:nvPr/>
          </p:nvGrpSpPr>
          <p:grpSpPr>
            <a:xfrm>
              <a:off x="6371302" y="4350179"/>
              <a:ext cx="2086052" cy="2260428"/>
              <a:chOff x="1730152" y="1551039"/>
              <a:chExt cx="3938016" cy="426720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096CC6B5-FBB8-4323-B60E-B7BEBE590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0152" y="1551039"/>
                <a:ext cx="3938016" cy="4267200"/>
              </a:xfrm>
              <a:prstGeom prst="rect">
                <a:avLst/>
              </a:prstGeom>
            </p:spPr>
          </p:pic>
          <p:cxnSp>
            <p:nvCxnSpPr>
              <p:cNvPr id="11" name="Пряма сполучна лінія 10">
                <a:extLst>
                  <a:ext uri="{FF2B5EF4-FFF2-40B4-BE49-F238E27FC236}">
                    <a16:creationId xmlns:a16="http://schemas.microsoft.com/office/drawing/2014/main" id="{3600D617-7B4B-462F-8AEF-21975810F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53" y="1582994"/>
                <a:ext cx="3864403" cy="4191000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>
                <a:extLst>
                  <a:ext uri="{FF2B5EF4-FFF2-40B4-BE49-F238E27FC236}">
                    <a16:creationId xmlns:a16="http://schemas.microsoft.com/office/drawing/2014/main" id="{BF837A97-DF0B-4B29-A302-5FF65F1BC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0153" y="1582994"/>
                <a:ext cx="3938015" cy="4159045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увати 21">
              <a:extLst>
                <a:ext uri="{FF2B5EF4-FFF2-40B4-BE49-F238E27FC236}">
                  <a16:creationId xmlns:a16="http://schemas.microsoft.com/office/drawing/2014/main" id="{547DE04E-EEE6-4295-93C6-194AB752A1EB}"/>
                </a:ext>
              </a:extLst>
            </p:cNvPr>
            <p:cNvGrpSpPr/>
            <p:nvPr/>
          </p:nvGrpSpPr>
          <p:grpSpPr>
            <a:xfrm>
              <a:off x="9718372" y="4186992"/>
              <a:ext cx="2325121" cy="2325121"/>
              <a:chOff x="7602882" y="4154553"/>
              <a:chExt cx="2275719" cy="227571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A35E3EA5-ABD9-44D9-AB2E-E0DFC00D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2882" y="4154553"/>
                <a:ext cx="2275719" cy="2275719"/>
              </a:xfrm>
              <a:prstGeom prst="rect">
                <a:avLst/>
              </a:prstGeom>
            </p:spPr>
          </p:pic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93FD4BC4-F23D-40F9-878F-071DBD9D240D}"/>
                  </a:ext>
                </a:extLst>
              </p:cNvPr>
              <p:cNvSpPr/>
              <p:nvPr/>
            </p:nvSpPr>
            <p:spPr>
              <a:xfrm>
                <a:off x="8239619" y="4788858"/>
                <a:ext cx="1007107" cy="1007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39F80-BC1A-4B01-8C59-F0C2C6C2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302" y="1801824"/>
              <a:ext cx="2321985" cy="232198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E641007-B788-4F47-921D-463FD8782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906" y="1746229"/>
              <a:ext cx="2086052" cy="2260428"/>
            </a:xfrm>
            <a:prstGeom prst="rect">
              <a:avLst/>
            </a:prstGeom>
          </p:spPr>
        </p:pic>
      </p:grpSp>
      <p:sp>
        <p:nvSpPr>
          <p:cNvPr id="17" name="AutoShape 61">
            <a:extLst>
              <a:ext uri="{FF2B5EF4-FFF2-40B4-BE49-F238E27FC236}">
                <a16:creationId xmlns:a16="http://schemas.microsoft.com/office/drawing/2014/main" id="{9102A8E0-7E6C-4F24-A66E-E9A1A61665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і повторення матеріалу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042A32B-1F5E-4D56-8297-9EF32A97B497}"/>
              </a:ext>
            </a:extLst>
          </p:cNvPr>
          <p:cNvGraphicFramePr/>
          <p:nvPr/>
        </p:nvGraphicFramePr>
        <p:xfrm>
          <a:off x="247202" y="1892084"/>
          <a:ext cx="11874948" cy="463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4E8C7CB8-1FA8-48D5-8618-8C5D9184FA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програми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46BAE-44B7-46EE-9739-89B41B7C0EA9}"/>
              </a:ext>
            </a:extLst>
          </p:cNvPr>
          <p:cNvSpPr txBox="1"/>
          <p:nvPr/>
        </p:nvSpPr>
        <p:spPr>
          <a:xfrm>
            <a:off x="72008" y="18429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Розробіть інтерфейс програми. Можливий вигляд вікна програми наведено на рисунку.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CB1BD-C0DD-4A95-9A48-E7680CD58B8F}"/>
              </a:ext>
            </a:extLst>
          </p:cNvPr>
          <p:cNvSpPr txBox="1"/>
          <p:nvPr/>
        </p:nvSpPr>
        <p:spPr>
          <a:xfrm>
            <a:off x="72008" y="2916735"/>
            <a:ext cx="694822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Опишіть як глобальні такі змінні: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3D82E-A841-4545-9BFF-8F688B0DC9BE}"/>
              </a:ext>
            </a:extLst>
          </p:cNvPr>
          <p:cNvSpPr txBox="1"/>
          <p:nvPr/>
        </p:nvSpPr>
        <p:spPr>
          <a:xfrm>
            <a:off x="72008" y="3990546"/>
            <a:ext cx="694822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А: </a:t>
            </a:r>
            <a:r>
              <a:rPr lang="en-US" sz="2800" b="1" i="1" kern="0" dirty="0">
                <a:solidFill>
                  <a:schemeClr val="bg1"/>
                </a:solidFill>
              </a:rPr>
              <a:t>array[0..5, 0..5] of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k, sum,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3C73D8-24ED-4A2A-B41A-1C2CF65E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79" y="2916735"/>
            <a:ext cx="4952071" cy="385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90522C83-0BE7-40C2-8752-4C85ABF142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процедурі обробки події </a:t>
            </a:r>
            <a:r>
              <a:rPr lang="uk-UA" sz="2800" b="1" i="1" kern="0" dirty="0" err="1">
                <a:solidFill>
                  <a:srgbClr val="FFFF00"/>
                </a:solidFill>
              </a:rPr>
              <a:t>OnCreate</a:t>
            </a:r>
            <a:r>
              <a:rPr lang="uk-UA" sz="2800" b="1" i="1" kern="0" dirty="0">
                <a:solidFill>
                  <a:schemeClr val="bg1"/>
                </a:solidFill>
              </a:rPr>
              <a:t> для форми запрограмуйте заповнення випадковим чином нулями та одиницями масиву А і відображення значень </a:t>
            </a:r>
            <a:r>
              <a:rPr lang="uk-UA" sz="2800" b="1" i="1" kern="0" dirty="0">
                <a:solidFill>
                  <a:srgbClr val="FFFF00"/>
                </a:solidFill>
              </a:rPr>
              <a:t>A[</a:t>
            </a:r>
            <a:r>
              <a:rPr lang="uk-UA" sz="2800" b="1" i="1" kern="0" dirty="0" err="1">
                <a:solidFill>
                  <a:srgbClr val="FFFF00"/>
                </a:solidFill>
              </a:rPr>
              <a:t>i,j</a:t>
            </a:r>
            <a:r>
              <a:rPr lang="uk-UA" sz="2800" b="1" i="1" kern="0" dirty="0">
                <a:solidFill>
                  <a:srgbClr val="FFFF00"/>
                </a:solidFill>
              </a:rPr>
              <a:t>]</a:t>
            </a:r>
            <a:r>
              <a:rPr lang="uk-UA" sz="2800" b="1" i="1" kern="0" dirty="0">
                <a:solidFill>
                  <a:schemeClr val="bg1"/>
                </a:solidFill>
              </a:rPr>
              <a:t> у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2DC9B-78D0-4B36-BF68-51601F16C0EB}"/>
              </a:ext>
            </a:extLst>
          </p:cNvPr>
          <p:cNvSpPr txBox="1"/>
          <p:nvPr/>
        </p:nvSpPr>
        <p:spPr>
          <a:xfrm>
            <a:off x="72008" y="3172755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TForm1.FormCreate(Sender: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 := 0; sum := 0;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0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5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StringGrid1.ColWidths[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StringGrid1.RowHeights[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9" name="AutoShape 61">
            <a:extLst>
              <a:ext uri="{FF2B5EF4-FFF2-40B4-BE49-F238E27FC236}">
                <a16:creationId xmlns:a16="http://schemas.microsoft.com/office/drawing/2014/main" id="{E8E5CFCA-C50E-43C5-9270-B753DFFAA8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826029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Randomize;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j:=0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 := Random(2);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sum+A</a:t>
            </a:r>
            <a:r>
              <a:rPr lang="en-US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StringGrid1.Cells[</a:t>
            </a:r>
            <a:r>
              <a:rPr lang="en-US" sz="3200" b="1" i="1" kern="0" dirty="0" err="1">
                <a:solidFill>
                  <a:schemeClr val="bg1"/>
                </a:solidFill>
              </a:rPr>
              <a:t>j,i</a:t>
            </a:r>
            <a:r>
              <a:rPr lang="en-US" sz="3200" b="1" i="1" kern="0" dirty="0">
                <a:solidFill>
                  <a:schemeClr val="bg1"/>
                </a:solidFill>
              </a:rPr>
              <a:t>]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D45CF-9C11-41E9-8C99-E2A9FF50628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9" name="AutoShape 61">
            <a:extLst>
              <a:ext uri="{FF2B5EF4-FFF2-40B4-BE49-F238E27FC236}">
                <a16:creationId xmlns:a16="http://schemas.microsoft.com/office/drawing/2014/main" id="{90DCDEFA-A5B6-4459-8E53-225AFCA306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малюнків у комірки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створіть для цього об'єкта обробник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OnDrawCelL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Процедура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 err="1">
                <a:solidFill>
                  <a:srgbClr val="FFFF00"/>
                </a:solidFill>
              </a:rPr>
              <a:t>DrawCell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викликається під час кожного звернення до комірки </a:t>
            </a:r>
            <a:r>
              <a:rPr lang="en-US" sz="2800" b="1" i="1" kern="0" dirty="0">
                <a:solidFill>
                  <a:srgbClr val="FFFF00"/>
                </a:solidFill>
              </a:rPr>
              <a:t>StringGrid1.Cells[</a:t>
            </a:r>
            <a:r>
              <a:rPr lang="en-US" sz="2800" b="1" i="1" kern="0" dirty="0" err="1">
                <a:solidFill>
                  <a:srgbClr val="FFFF00"/>
                </a:solidFill>
              </a:rPr>
              <a:t>j,i</a:t>
            </a:r>
            <a:r>
              <a:rPr lang="en-US" sz="2800" b="1" i="1" kern="0" dirty="0">
                <a:solidFill>
                  <a:srgbClr val="FFFF00"/>
                </a:solidFill>
              </a:rPr>
              <a:t>]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індексів комірки (</a:t>
            </a:r>
            <a:r>
              <a:rPr lang="en-US" sz="2800" b="1" i="1" kern="0" dirty="0" err="1">
                <a:solidFill>
                  <a:schemeClr val="bg1"/>
                </a:solidFill>
              </a:rPr>
              <a:t>j,i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надаються параметрам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Залежно від текстового значення </a:t>
            </a:r>
            <a:r>
              <a:rPr lang="en-US" sz="28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.Cells[j,</a:t>
            </a:r>
            <a:r>
              <a:rPr lang="uk-UA" sz="2800" b="1" i="1" kern="0" dirty="0">
                <a:solidFill>
                  <a:schemeClr val="bg1"/>
                </a:solidFill>
              </a:rPr>
              <a:t>і] до комірки виводиться малюнок з одного з об'єктів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Запишіть програмний код: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3813E-32AA-4862-A3C9-C514C5F5F1C4}"/>
              </a:ext>
            </a:extLst>
          </p:cNvPr>
          <p:cNvSpPr txBox="1"/>
          <p:nvPr/>
        </p:nvSpPr>
        <p:spPr>
          <a:xfrm>
            <a:off x="72008" y="481011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TForm1.StringGrid1DrawCell(Sender: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aRect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TRect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aState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TGridDrawState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id="{DFE3ED50-F35D-4374-BCC5-B026081968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83FA4-241F-4341-9C13-1015D05B5803}"/>
              </a:ext>
            </a:extLst>
          </p:cNvPr>
          <p:cNvSpPr txBox="1"/>
          <p:nvPr/>
        </p:nvSpPr>
        <p:spPr>
          <a:xfrm>
            <a:off x="72008" y="1816197"/>
            <a:ext cx="12050142" cy="43396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‘1’   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   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&lt; 3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гру не закінчено, малюнок «Хвилі»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Else StringGrid1.Canvas.StretchDraw</a:t>
            </a:r>
            <a:r>
              <a:rPr lang="uk-UA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>
                <a:solidFill>
                  <a:schemeClr val="bg1"/>
                </a:solidFill>
              </a:rPr>
              <a:t>aRect,Image3.Picture.Graphic);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'2'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Image2.Picture.Graphic);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'0'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 .</a:t>
            </a:r>
            <a:r>
              <a:rPr lang="en-US" sz="2300" b="1" i="1" kern="0" dirty="0" err="1">
                <a:solidFill>
                  <a:schemeClr val="bg1"/>
                </a:solidFill>
              </a:rPr>
              <a:t>Canvas.StretchDraw</a:t>
            </a:r>
            <a:r>
              <a:rPr lang="en-US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‘3'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не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Image4.Picture.Graphic);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8E1C9-46E5-4F37-85CE-2A4BE7A7CCF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A2E45DCF-E0AA-42E0-906E-DF9B180188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можна застосувати для розв'язування задач незалежно від їхньої складності та предметних галузей застосування?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6" y="2677046"/>
            <a:ext cx="1205014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Які етапи реалізації проектів ви знаєте?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6" y="3295555"/>
            <a:ext cx="5295124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 якими засобами пошуку, опрацювання та подання відомостей ви ознайомилися в 9-му класі?</a:t>
            </a:r>
          </a:p>
        </p:txBody>
      </p:sp>
      <p:pic>
        <p:nvPicPr>
          <p:cNvPr id="10" name="Picture 2" descr="configuration, plan, settings, task icon">
            <a:extLst>
              <a:ext uri="{FF2B5EF4-FFF2-40B4-BE49-F238E27FC236}">
                <a16:creationId xmlns:a16="http://schemas.microsoft.com/office/drawing/2014/main" id="{88D021BB-D59B-415D-8352-4E7D0F6E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2" y="3295554"/>
            <a:ext cx="3290931" cy="32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Реалізація алгоритму гри здійснюється в обробнику події для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Стріляй!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257E6-1AF6-4733-828C-B9F9FB2F7F58}"/>
              </a:ext>
            </a:extLst>
          </p:cNvPr>
          <p:cNvSpPr txBox="1"/>
          <p:nvPr/>
        </p:nvSpPr>
        <p:spPr>
          <a:xfrm>
            <a:off x="72008" y="2278314"/>
            <a:ext cx="12050142" cy="398570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procedure</a:t>
            </a:r>
            <a:r>
              <a:rPr lang="en-US" sz="2300" b="1" i="1" kern="0" dirty="0">
                <a:solidFill>
                  <a:schemeClr val="bg1"/>
                </a:solidFill>
              </a:rPr>
              <a:t> TForm1.Button1Click(Sender: </a:t>
            </a:r>
            <a:r>
              <a:rPr lang="en-US" sz="23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300" b="1" i="1" kern="0" dirty="0">
                <a:solidFill>
                  <a:schemeClr val="bg1"/>
                </a:solidFill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rgbClr val="FFFF00"/>
                </a:solidFill>
              </a:rPr>
              <a:t>var</a:t>
            </a:r>
            <a:r>
              <a:rPr lang="en-US" sz="2300" b="1" i="1" kern="0" dirty="0">
                <a:solidFill>
                  <a:schemeClr val="bg1"/>
                </a:solidFill>
              </a:rPr>
              <a:t> x, </a:t>
            </a:r>
            <a:r>
              <a:rPr lang="uk-UA" sz="2300" b="1" i="1" kern="0" dirty="0">
                <a:solidFill>
                  <a:schemeClr val="bg1"/>
                </a:solidFill>
              </a:rPr>
              <a:t>у, і, </a:t>
            </a:r>
            <a:r>
              <a:rPr lang="en-US" sz="2300" b="1" i="1" kern="0" dirty="0">
                <a:solidFill>
                  <a:schemeClr val="bg1"/>
                </a:solidFill>
              </a:rPr>
              <a:t>j: Integer;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x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(Edit1.Text);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введення координат корабля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у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(Edit2.Text);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1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0; </a:t>
            </a:r>
            <a:r>
              <a:rPr lang="uk-UA" sz="2300" b="1" i="1" kern="0" dirty="0">
                <a:solidFill>
                  <a:schemeClr val="bg1"/>
                </a:solidFill>
              </a:rPr>
              <a:t>к := </a:t>
            </a:r>
            <a:r>
              <a:rPr lang="en-US" sz="2300" b="1" i="1" kern="0" dirty="0">
                <a:solidFill>
                  <a:schemeClr val="bg1"/>
                </a:solidFill>
              </a:rPr>
              <a:t>k+1;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2; 	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endParaRPr lang="en-US" sz="2300" b="1" i="1" kern="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Else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0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sproba+1;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Label2.Caption := '</a:t>
            </a:r>
            <a:r>
              <a:rPr lang="uk-UA" sz="2300" b="1" i="1" kern="0" dirty="0">
                <a:solidFill>
                  <a:schemeClr val="bg1"/>
                </a:solidFill>
              </a:rPr>
              <a:t>Мимо!';          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id="{984FE7BA-47F2-4180-89C9-09527FE180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 3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</a:t>
            </a:r>
            <a:r>
              <a:rPr lang="uk-UA" sz="2400" b="1" i="1" kern="0" dirty="0">
                <a:solidFill>
                  <a:schemeClr val="bg1"/>
                </a:solidFill>
              </a:rPr>
              <a:t>Ти програв!’;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Edit2.Visible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якщо гру програно, виводяться кораблі, в які не влучили }</a:t>
            </a:r>
            <a:endParaRPr lang="en-US" sz="24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j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400" b="1" i="1" kern="0" dirty="0" err="1">
                <a:solidFill>
                  <a:schemeClr val="bg1"/>
                </a:solidFill>
              </a:rPr>
              <a:t>j,i</a:t>
            </a:r>
            <a:r>
              <a:rPr lang="en-US" sz="2400" b="1" i="1" kern="0" dirty="0">
                <a:solidFill>
                  <a:schemeClr val="bg1"/>
                </a:solidFill>
              </a:rPr>
              <a:t>] :=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(A[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 = </a:t>
            </a:r>
            <a:r>
              <a:rPr lang="en-US" sz="2400" b="1" i="1" kern="0" dirty="0">
                <a:solidFill>
                  <a:schemeClr val="bg1"/>
                </a:solidFill>
              </a:rPr>
              <a:t>sum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‘</a:t>
            </a:r>
            <a:r>
              <a:rPr lang="uk-UA" sz="2400" b="1" i="1" kern="0" dirty="0">
                <a:solidFill>
                  <a:schemeClr val="bg1"/>
                </a:solidFill>
              </a:rPr>
              <a:t>Ти виграв!’;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       Edit2.Visible: 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=- 3;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кінець гри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    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AutoShape 61">
            <a:extLst>
              <a:ext uri="{FF2B5EF4-FFF2-40B4-BE49-F238E27FC236}">
                <a16:creationId xmlns:a16="http://schemas.microsoft.com/office/drawing/2014/main" id="{33298163-4177-4A90-A196-4BF791B551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99160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Аналіз результатів</a:t>
            </a:r>
            <a:r>
              <a:rPr lang="uk-UA" sz="2800" b="1" i="1" kern="0" dirty="0">
                <a:solidFill>
                  <a:schemeClr val="bg1"/>
                </a:solidFill>
              </a:rPr>
              <a:t>. Перевірте роботу програми. Оцініть повноту і вірогідність результатів розв'язання задачі.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D10AE-A258-4AAE-9A99-5E87605A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2" y="1196762"/>
            <a:ext cx="6930718" cy="531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Результат пошуку зображень за запитом &quot;Аналіз результатів&quot;">
            <a:extLst>
              <a:ext uri="{FF2B5EF4-FFF2-40B4-BE49-F238E27FC236}">
                <a16:creationId xmlns:a16="http://schemas.microsoft.com/office/drawing/2014/main" id="{9428C17D-289C-48C3-9CD7-651C377A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8412"/>
          <a:stretch/>
        </p:blipFill>
        <p:spPr bwMode="auto">
          <a:xfrm>
            <a:off x="72007" y="4275007"/>
            <a:ext cx="4991605" cy="21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id="{5BC080D9-CDF0-41EA-B90E-0C6A3EC778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67" y="1511878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8475" y="1205916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Проаналізувати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i="1" kern="0" dirty="0">
                <a:solidFill>
                  <a:srgbClr val="FFFFFF"/>
                </a:solidFill>
              </a:rPr>
              <a:t>§ 10.1, ст. </a:t>
            </a:r>
            <a:r>
              <a:rPr lang="en-US" sz="3200" i="1" kern="0" dirty="0">
                <a:solidFill>
                  <a:srgbClr val="FFFFFF"/>
                </a:solidFill>
              </a:rPr>
              <a:t>2</a:t>
            </a:r>
            <a:r>
              <a:rPr lang="uk-UA" sz="3200" i="1" kern="0" dirty="0">
                <a:solidFill>
                  <a:srgbClr val="FFFFFF"/>
                </a:solidFill>
              </a:rPr>
              <a:t>72-</a:t>
            </a:r>
            <a:r>
              <a:rPr lang="en-US" sz="3200" i="1" kern="0" dirty="0">
                <a:solidFill>
                  <a:srgbClr val="FFFFFF"/>
                </a:solidFill>
              </a:rPr>
              <a:t>2</a:t>
            </a:r>
            <a:r>
              <a:rPr lang="uk-UA" sz="3200" i="1" kern="0" dirty="0">
                <a:solidFill>
                  <a:srgbClr val="FFFFFF"/>
                </a:solidFill>
              </a:rPr>
              <a:t>75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04056" y="570785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3991" y="3354848"/>
            <a:ext cx="3233804" cy="1191816"/>
          </a:xfrm>
          <a:prstGeom prst="wedgeRoundRectCallout">
            <a:avLst>
              <a:gd name="adj1" fmla="val -61396"/>
              <a:gd name="adj2" fmla="val 17413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</a:t>
            </a:r>
            <a:r>
              <a:rPr lang="uk-UA" dirty="0"/>
              <a:t>74</a:t>
            </a:r>
            <a:r>
              <a:rPr lang="en-US" dirty="0"/>
              <a:t>-2</a:t>
            </a:r>
            <a:r>
              <a:rPr lang="uk-UA" dirty="0"/>
              <a:t>75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0BD9C-F9C2-4216-91D7-EA6E9C5D2A2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8 класі ви розв'язували задачі, які називають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B0210-B208-4616-95D2-E52D1C822A21}"/>
              </a:ext>
            </a:extLst>
          </p:cNvPr>
          <p:cNvSpPr txBox="1"/>
          <p:nvPr/>
        </p:nvSpPr>
        <p:spPr>
          <a:xfrm>
            <a:off x="1403648" y="2227267"/>
            <a:ext cx="10718502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шо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задачі з різних галузей діяльності людини, які потребують від людини вміння використовувати набуті знання на практиці. їх розв'язок полягає у вирішенні деякої життєвої проблеми із застосуванням знань, умінь та навичок, які ви отримали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з різних предметів.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3B553526-EE2F-47CE-AF55-33266561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655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88FFF2-52F7-449C-BFC7-2F451025823A}"/>
              </a:ext>
            </a:extLst>
          </p:cNvPr>
          <p:cNvSpPr txBox="1"/>
          <p:nvPr/>
        </p:nvSpPr>
        <p:spPr>
          <a:xfrm>
            <a:off x="72008" y="543932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Значна частина таких задач не обмежуються предметною областю одного навчального предмета, а є міжпредметними.</a:t>
            </a:r>
          </a:p>
        </p:txBody>
      </p:sp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9-му класі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 ви ознайомилися з новими видами програмного забезпечення: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F937AC2-C5F4-4C55-8915-030499F2844C}"/>
              </a:ext>
            </a:extLst>
          </p:cNvPr>
          <p:cNvSpPr/>
          <p:nvPr/>
        </p:nvSpPr>
        <p:spPr>
          <a:xfrm>
            <a:off x="77546" y="2264031"/>
            <a:ext cx="3951825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i="1" kern="0" dirty="0">
                <a:solidFill>
                  <a:srgbClr val="FFFFFF"/>
                </a:solidFill>
              </a:rPr>
              <a:t>програмами для забезпечення обміну даними в комп'ютерних мережах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660E42-EC70-401C-BDE2-4E0F7E06AD7C}"/>
              </a:ext>
            </a:extLst>
          </p:cNvPr>
          <p:cNvSpPr/>
          <p:nvPr/>
        </p:nvSpPr>
        <p:spPr>
          <a:xfrm>
            <a:off x="4110552" y="2264031"/>
            <a:ext cx="1992074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пошуку й захисту даних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DAE41F5-2A68-481E-85D9-9A5F6D5F248F}"/>
              </a:ext>
            </a:extLst>
          </p:cNvPr>
          <p:cNvSpPr/>
          <p:nvPr/>
        </p:nvSpPr>
        <p:spPr>
          <a:xfrm>
            <a:off x="6183806" y="2264031"/>
            <a:ext cx="2887061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створення комп'ютерних моделей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22BDEDC-C37F-4902-9C20-EB986E055044}"/>
              </a:ext>
            </a:extLst>
          </p:cNvPr>
          <p:cNvSpPr/>
          <p:nvPr/>
        </p:nvSpPr>
        <p:spPr>
          <a:xfrm>
            <a:off x="9235089" y="2265949"/>
            <a:ext cx="2887061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комп'ютерних публікацій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F38FE94-CCBE-4D82-83FB-412A681BF910}"/>
              </a:ext>
            </a:extLst>
          </p:cNvPr>
          <p:cNvSpPr/>
          <p:nvPr/>
        </p:nvSpPr>
        <p:spPr>
          <a:xfrm>
            <a:off x="72007" y="4664912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векторних зображень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A4B09E8-B878-4F47-91C9-8A0FDD532FC5}"/>
              </a:ext>
            </a:extLst>
          </p:cNvPr>
          <p:cNvSpPr/>
          <p:nvPr/>
        </p:nvSpPr>
        <p:spPr>
          <a:xfrm>
            <a:off x="4110552" y="4664912"/>
            <a:ext cx="3973050" cy="14874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розміщення різноманітних даних в Інтернеті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BEA7D68-0DB1-4F6C-9CB9-8ACC21277D51}"/>
              </a:ext>
            </a:extLst>
          </p:cNvPr>
          <p:cNvSpPr/>
          <p:nvPr/>
        </p:nvSpPr>
        <p:spPr>
          <a:xfrm>
            <a:off x="8149100" y="4664912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даних у «хмарах» і групах тощо</a:t>
            </a:r>
          </a:p>
        </p:txBody>
      </p:sp>
    </p:spTree>
    <p:extLst>
      <p:ext uri="{BB962C8B-B14F-4D97-AF65-F5344CB8AC3E}">
        <p14:creationId xmlns:p14="http://schemas.microsoft.com/office/powerpoint/2010/main" val="42176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Удосконалили свої знання та вміння: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98C59-01FA-4CA0-8CE9-93AFEF92428C}"/>
              </a:ext>
            </a:extLst>
          </p:cNvPr>
          <p:cNvSpPr txBox="1"/>
          <p:nvPr/>
        </p:nvSpPr>
        <p:spPr>
          <a:xfrm>
            <a:off x="72008" y="516247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розв'язування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00"/>
                </a:solidFill>
              </a:rPr>
              <a:t> задач </a:t>
            </a:r>
            <a:r>
              <a:rPr lang="uk-UA" sz="2800" b="1" i="1" kern="0" dirty="0">
                <a:solidFill>
                  <a:srgbClr val="FFFFFF"/>
                </a:solidFill>
              </a:rPr>
              <a:t>ви повинні продемонструвати вміння застосовувати це програмне забезпечення.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687BB24-2E94-4A2C-9B94-1A4973D7F093}"/>
              </a:ext>
            </a:extLst>
          </p:cNvPr>
          <p:cNvSpPr/>
          <p:nvPr/>
        </p:nvSpPr>
        <p:spPr>
          <a:xfrm>
            <a:off x="72008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програмування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8AFA28F-2C71-478F-AFFB-AF62F4F23D0D}"/>
              </a:ext>
            </a:extLst>
          </p:cNvPr>
          <p:cNvSpPr/>
          <p:nvPr/>
        </p:nvSpPr>
        <p:spPr>
          <a:xfrm>
            <a:off x="4110553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числових даних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98BB326-D853-4341-9269-CB01069B80A3}"/>
              </a:ext>
            </a:extLst>
          </p:cNvPr>
          <p:cNvSpPr/>
          <p:nvPr/>
        </p:nvSpPr>
        <p:spPr>
          <a:xfrm>
            <a:off x="8149101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презентацій</a:t>
            </a:r>
          </a:p>
        </p:txBody>
      </p:sp>
      <p:pic>
        <p:nvPicPr>
          <p:cNvPr id="12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CAAFCD5B-7D5F-4A1E-AAE6-C530D096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1" y="2899818"/>
            <a:ext cx="2172224" cy="21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D6F96A49-5ECA-4E4E-899A-E90A89F6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50" y="2916735"/>
            <a:ext cx="2113393" cy="21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8264302F-D2FC-416D-B4C0-90D1A5DC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29" y="2899818"/>
            <a:ext cx="2113393" cy="21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 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задач, нагадаємо їх та програмне забезпечення, що може бути використано на кожному з них.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7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компетентнісну</a:t>
            </a:r>
            <a:r>
              <a:rPr lang="uk-UA" sz="2800" b="1" i="1" kern="0" dirty="0">
                <a:solidFill>
                  <a:schemeClr val="bg1"/>
                </a:solidFill>
              </a:rPr>
              <a:t> задачу.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36BCF-9A5D-41D4-9405-93AF7E1F73E4}"/>
              </a:ext>
            </a:extLst>
          </p:cNvPr>
          <p:cNvSpPr txBox="1"/>
          <p:nvPr/>
        </p:nvSpPr>
        <p:spPr>
          <a:xfrm>
            <a:off x="72008" y="1806681"/>
            <a:ext cx="34381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chemeClr val="bg1"/>
                </a:solidFill>
              </a:rPr>
              <a:t>. Створити програму, яка реалізує гру «Морський бій».</a:t>
            </a:r>
          </a:p>
        </p:txBody>
      </p:sp>
      <p:pic>
        <p:nvPicPr>
          <p:cNvPr id="5122" name="Picture 2" descr="Результат пошуку зображень за запитом &quot;морской бой&quot;">
            <a:extLst>
              <a:ext uri="{FF2B5EF4-FFF2-40B4-BE49-F238E27FC236}">
                <a16:creationId xmlns:a16="http://schemas.microsoft.com/office/drawing/2014/main" id="{7652702B-2182-4A2F-AB04-9630DE04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5" y="1801824"/>
            <a:ext cx="8444886" cy="47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id="{DB0D6269-BB82-452D-970B-69999C55FD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задачі</a:t>
            </a:r>
            <a:r>
              <a:rPr lang="uk-UA" sz="2800" b="1" i="1" kern="0" dirty="0">
                <a:solidFill>
                  <a:schemeClr val="bg1"/>
                </a:solidFill>
              </a:rPr>
              <a:t>. Двовимірний масив А розмірністю 6</a:t>
            </a:r>
            <a:r>
              <a:rPr lang="en-US" sz="2800" b="1" i="1" kern="0" dirty="0">
                <a:solidFill>
                  <a:schemeClr val="bg1"/>
                </a:solidFill>
              </a:rPr>
              <a:t>x6 </a:t>
            </a:r>
            <a:r>
              <a:rPr lang="uk-UA" sz="2800" b="1" i="1" kern="0" dirty="0">
                <a:solidFill>
                  <a:schemeClr val="bg1"/>
                </a:solidFill>
              </a:rPr>
              <a:t>випадковим чином заповнено нулями та одиницями.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FD4D6-F7A4-4698-A2EA-2DA453AC1847}"/>
              </a:ext>
            </a:extLst>
          </p:cNvPr>
          <p:cNvSpPr txBox="1"/>
          <p:nvPr/>
        </p:nvSpPr>
        <p:spPr>
          <a:xfrm>
            <a:off x="72008" y="267160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</a:t>
            </a:r>
            <a:r>
              <a:rPr lang="en-US" sz="2800" b="1" i="1" kern="0" dirty="0">
                <a:solidFill>
                  <a:schemeClr val="bg1"/>
                </a:solidFill>
              </a:rPr>
              <a:t>A(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r>
              <a:rPr lang="en-US" sz="2800" b="1" i="1" kern="0" dirty="0">
                <a:solidFill>
                  <a:schemeClr val="bg1"/>
                </a:solidFill>
              </a:rPr>
              <a:t>j) = 1, </a:t>
            </a:r>
            <a:r>
              <a:rPr lang="uk-UA" sz="2800" b="1" i="1" kern="0" dirty="0">
                <a:solidFill>
                  <a:schemeClr val="bg1"/>
                </a:solidFill>
              </a:rPr>
              <a:t>то у відповідній позиції знаходиться корабель. Гравець задає координати елементу масиву і «стріляє».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9383E6A-7432-4D50-A593-3ECE27493230}"/>
              </a:ext>
            </a:extLst>
          </p:cNvPr>
          <p:cNvSpPr/>
          <p:nvPr/>
        </p:nvSpPr>
        <p:spPr>
          <a:xfrm>
            <a:off x="72008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елемент з указаними індексами дорівнює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91B4082-0E3E-4DF4-8AD2-7FB99DBE4288}"/>
              </a:ext>
            </a:extLst>
          </p:cNvPr>
          <p:cNvSpPr/>
          <p:nvPr/>
        </p:nvSpPr>
        <p:spPr>
          <a:xfrm>
            <a:off x="6149820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</a:t>
            </a:r>
            <a:r>
              <a:rPr lang="en-US" sz="2400" b="1" i="1" kern="0" dirty="0">
                <a:solidFill>
                  <a:schemeClr val="bg1"/>
                </a:solidFill>
              </a:rPr>
              <a:t>A(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)=0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4A18F4B-A73A-4533-A16F-211A6F059393}"/>
              </a:ext>
            </a:extLst>
          </p:cNvPr>
          <p:cNvSpPr/>
          <p:nvPr/>
        </p:nvSpPr>
        <p:spPr>
          <a:xfrm>
            <a:off x="72008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то виводиться повідомлення «</a:t>
            </a:r>
            <a:r>
              <a:rPr lang="uk-UA" sz="2400" b="1" i="1" kern="0" dirty="0">
                <a:solidFill>
                  <a:srgbClr val="FFFF00"/>
                </a:solidFill>
              </a:rPr>
              <a:t>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значення лічильника влучень збільшується на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C41B694-A0EA-4C96-8E5A-A91F62361400}"/>
              </a:ext>
            </a:extLst>
          </p:cNvPr>
          <p:cNvSpPr/>
          <p:nvPr/>
        </p:nvSpPr>
        <p:spPr>
          <a:xfrm>
            <a:off x="6149820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виводиться повідомлення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«</a:t>
            </a:r>
            <a:r>
              <a:rPr lang="uk-UA" sz="2400" b="1" i="1" kern="0" dirty="0">
                <a:solidFill>
                  <a:srgbClr val="FFFF00"/>
                </a:solidFill>
              </a:rPr>
              <a:t>Не 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місце влучення позначається кружком.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69C07C19-C462-4AAE-806D-6E1AC2D2DC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61525</TotalTime>
  <Words>1146</Words>
  <Application>Microsoft Office PowerPoint</Application>
  <PresentationFormat>Широкоэкранный</PresentationFormat>
  <Paragraphs>192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Презентация PowerPoint</vt:lpstr>
      <vt:lpstr>Запитання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User</cp:lastModifiedBy>
  <cp:revision>277</cp:revision>
  <dcterms:created xsi:type="dcterms:W3CDTF">2016-06-06T19:48:43Z</dcterms:created>
  <dcterms:modified xsi:type="dcterms:W3CDTF">2021-03-17T21:31:01Z</dcterms:modified>
</cp:coreProperties>
</file>