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826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10397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13edfb596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13edfb596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13edfb59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13edfb596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13edfb59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13edfb59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13edfb596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13edfb596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13edfb596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13edfb596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hyperlink" Target="http://www.youtube.com/watch?v=f1tG2Ljg8O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22132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475575" y="1025875"/>
            <a:ext cx="5396700" cy="22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6000" b="1" dirty="0">
                <a:solidFill>
                  <a:srgbClr val="38761D"/>
                </a:solidFill>
              </a:rPr>
              <a:t>ВЕСНА </a:t>
            </a:r>
            <a:r>
              <a:rPr lang="uk" sz="6000" b="1" dirty="0" smtClean="0">
                <a:solidFill>
                  <a:srgbClr val="38761D"/>
                </a:solidFill>
              </a:rPr>
              <a:t>КРАСУНЯ</a:t>
            </a:r>
            <a:endParaRPr sz="6000" b="1"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0" b="1"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3000" b="1" smtClean="0">
                <a:solidFill>
                  <a:schemeClr val="accent3"/>
                </a:solidFill>
              </a:rPr>
              <a:t> </a:t>
            </a:r>
            <a:endParaRPr sz="30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3664825" y="223570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2388637" y="728725"/>
            <a:ext cx="6391469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 b="1" dirty="0">
                <a:solidFill>
                  <a:srgbClr val="0000FF"/>
                </a:solidFill>
              </a:rPr>
              <a:t>Вербові сережки</a:t>
            </a:r>
            <a:endParaRPr sz="2400" b="1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 dirty="0">
                <a:solidFill>
                  <a:srgbClr val="0000FF"/>
                </a:solidFill>
              </a:rPr>
              <a:t> Ліна Костенко</a:t>
            </a:r>
            <a:endParaRPr b="1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b="1" dirty="0">
                <a:solidFill>
                  <a:schemeClr val="dk1"/>
                </a:solidFill>
              </a:rPr>
              <a:t>Біля яру, біля </a:t>
            </a:r>
            <a:r>
              <a:rPr lang="uk" sz="1800" b="1" dirty="0" smtClean="0">
                <a:solidFill>
                  <a:schemeClr val="dk1"/>
                </a:solidFill>
              </a:rPr>
              <a:t>стежки</a:t>
            </a:r>
            <a:r>
              <a:rPr lang="uk" sz="1800" b="1" dirty="0">
                <a:solidFill>
                  <a:schemeClr val="dk1"/>
                </a:solidFill>
              </a:rPr>
              <a:t> </a:t>
            </a:r>
            <a:r>
              <a:rPr lang="uk" sz="1800" b="1" dirty="0" smtClean="0">
                <a:solidFill>
                  <a:schemeClr val="dk1"/>
                </a:solidFill>
              </a:rPr>
              <a:t>одягла верба сережки.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b="1" dirty="0">
                <a:solidFill>
                  <a:schemeClr val="dk1"/>
                </a:solidFill>
              </a:rPr>
              <a:t>Головою </a:t>
            </a:r>
            <a:r>
              <a:rPr lang="uk" sz="1800" b="1" dirty="0" smtClean="0">
                <a:solidFill>
                  <a:schemeClr val="dk1"/>
                </a:solidFill>
              </a:rPr>
              <a:t>хилитала,</a:t>
            </a:r>
            <a:r>
              <a:rPr lang="uk" sz="1800" b="1" dirty="0">
                <a:solidFill>
                  <a:schemeClr val="dk1"/>
                </a:solidFill>
              </a:rPr>
              <a:t> </a:t>
            </a:r>
            <a:r>
              <a:rPr lang="uk" sz="1800" b="1" dirty="0" smtClean="0">
                <a:solidFill>
                  <a:schemeClr val="dk1"/>
                </a:solidFill>
              </a:rPr>
              <a:t>потихесеньку </a:t>
            </a:r>
            <a:r>
              <a:rPr lang="uk" sz="1800" b="1" dirty="0">
                <a:solidFill>
                  <a:schemeClr val="dk1"/>
                </a:solidFill>
              </a:rPr>
              <a:t>питала: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b="1" dirty="0">
                <a:solidFill>
                  <a:schemeClr val="dk1"/>
                </a:solidFill>
              </a:rPr>
              <a:t>– Де ота біленька </a:t>
            </a:r>
            <a:r>
              <a:rPr lang="uk" sz="1800" b="1" dirty="0" smtClean="0">
                <a:solidFill>
                  <a:schemeClr val="dk1"/>
                </a:solidFill>
              </a:rPr>
              <a:t>хатка,</a:t>
            </a:r>
            <a:r>
              <a:rPr lang="uk" sz="1800" b="1" dirty="0">
                <a:solidFill>
                  <a:schemeClr val="dk1"/>
                </a:solidFill>
              </a:rPr>
              <a:t> </a:t>
            </a:r>
            <a:r>
              <a:rPr lang="uk" sz="1800" b="1" dirty="0" smtClean="0">
                <a:solidFill>
                  <a:schemeClr val="dk1"/>
                </a:solidFill>
              </a:rPr>
              <a:t>що </a:t>
            </a:r>
            <a:r>
              <a:rPr lang="uk" sz="1800" b="1" dirty="0">
                <a:solidFill>
                  <a:schemeClr val="dk1"/>
                </a:solidFill>
              </a:rPr>
              <a:t>гарнесенькі дівчатка?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b="1" dirty="0">
                <a:solidFill>
                  <a:schemeClr val="dk1"/>
                </a:solidFill>
              </a:rPr>
              <a:t>Хай би вибігли до </a:t>
            </a:r>
            <a:r>
              <a:rPr lang="uk" sz="1800" b="1" dirty="0" smtClean="0">
                <a:solidFill>
                  <a:schemeClr val="dk1"/>
                </a:solidFill>
              </a:rPr>
              <a:t>стежки,</a:t>
            </a:r>
            <a:r>
              <a:rPr lang="uk" sz="1800" b="1" dirty="0">
                <a:solidFill>
                  <a:schemeClr val="dk1"/>
                </a:solidFill>
              </a:rPr>
              <a:t> </a:t>
            </a:r>
            <a:r>
              <a:rPr lang="uk" sz="1800" b="1" dirty="0" smtClean="0">
                <a:solidFill>
                  <a:schemeClr val="dk1"/>
                </a:solidFill>
              </a:rPr>
              <a:t>подарую </a:t>
            </a:r>
            <a:r>
              <a:rPr lang="uk" sz="1800" b="1" dirty="0">
                <a:solidFill>
                  <a:schemeClr val="dk1"/>
                </a:solidFill>
              </a:rPr>
              <a:t>їм сережки.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167951" y="195125"/>
            <a:ext cx="2704624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 dirty="0" smtClean="0">
                <a:solidFill>
                  <a:srgbClr val="38761D"/>
                </a:solidFill>
              </a:rPr>
              <a:t>Повторне  слухання </a:t>
            </a:r>
            <a:r>
              <a:rPr lang="uk" b="1" dirty="0">
                <a:solidFill>
                  <a:srgbClr val="38761D"/>
                </a:solidFill>
              </a:rPr>
              <a:t>музики</a:t>
            </a:r>
            <a:r>
              <a:rPr lang="uk" b="1" dirty="0" smtClean="0">
                <a:solidFill>
                  <a:srgbClr val="38761D"/>
                </a:solidFill>
              </a:rPr>
              <a:t>. </a:t>
            </a:r>
            <a:r>
              <a:rPr lang="uk" b="1" smtClean="0">
                <a:solidFill>
                  <a:srgbClr val="38761D"/>
                </a:solidFill>
              </a:rPr>
              <a:t>С.Прокоф’єв  «Марш».</a:t>
            </a:r>
            <a:endParaRPr b="1" dirty="0">
              <a:solidFill>
                <a:srgbClr val="38761D"/>
              </a:solidFill>
            </a:endParaRPr>
          </a:p>
        </p:txBody>
      </p:sp>
      <p:pic>
        <p:nvPicPr>
          <p:cNvPr id="75" name="Google Shape;75;p15" descr="Вінницька обласна філармонія 2017" title="П. Чайковський. ПРОЛІСОК. А.Баришевський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72575" y="250694"/>
            <a:ext cx="6097675" cy="4573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162725" y="134425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>
                <a:solidFill>
                  <a:srgbClr val="38761D"/>
                </a:solidFill>
              </a:rPr>
              <a:t>Творча робота.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3181739" y="573075"/>
            <a:ext cx="5810586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3000" b="1" dirty="0">
                <a:solidFill>
                  <a:srgbClr val="1155CC"/>
                </a:solidFill>
              </a:rPr>
              <a:t>Поміркуйте, які кольори </a:t>
            </a:r>
            <a:r>
              <a:rPr lang="uk" sz="3000" b="1" dirty="0" smtClean="0">
                <a:solidFill>
                  <a:srgbClr val="1155CC"/>
                </a:solidFill>
              </a:rPr>
              <a:t>приносить </a:t>
            </a:r>
            <a:r>
              <a:rPr lang="uk" sz="3000" b="1" dirty="0">
                <a:solidFill>
                  <a:srgbClr val="1155CC"/>
                </a:solidFill>
              </a:rPr>
              <a:t>весна?</a:t>
            </a:r>
            <a:endParaRPr sz="3000" b="1" dirty="0">
              <a:solidFill>
                <a:srgbClr val="1155C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3000" b="1" dirty="0" smtClean="0">
                <a:solidFill>
                  <a:srgbClr val="1155CC"/>
                </a:solidFill>
              </a:rPr>
              <a:t>Зобразіть весняний настрій у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000" b="1" dirty="0">
                <a:solidFill>
                  <a:srgbClr val="1155CC"/>
                </a:solidFill>
              </a:rPr>
              <a:t>м</a:t>
            </a:r>
            <a:r>
              <a:rPr lang="uk" sz="3000" b="1" smtClean="0">
                <a:solidFill>
                  <a:srgbClr val="1155CC"/>
                </a:solidFill>
              </a:rPr>
              <a:t>алюнку,</a:t>
            </a:r>
            <a:r>
              <a:rPr lang="uk" sz="3000" b="1">
                <a:solidFill>
                  <a:srgbClr val="1155CC"/>
                </a:solidFill>
              </a:rPr>
              <a:t> </a:t>
            </a:r>
            <a:r>
              <a:rPr lang="uk" sz="3000" b="1" smtClean="0">
                <a:solidFill>
                  <a:srgbClr val="1155CC"/>
                </a:solidFill>
              </a:rPr>
              <a:t>використовуючи потрібні, на вашу думку </a:t>
            </a:r>
            <a:r>
              <a:rPr lang="uk" sz="3000" b="1" dirty="0">
                <a:solidFill>
                  <a:srgbClr val="1155CC"/>
                </a:solidFill>
              </a:rPr>
              <a:t>кольори.</a:t>
            </a:r>
            <a:endParaRPr sz="3000" b="1" dirty="0">
              <a:solidFill>
                <a:srgbClr val="1155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2075" y="0"/>
            <a:ext cx="3851926" cy="5115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5727324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5375" y="0"/>
            <a:ext cx="9179376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8"/>
          <p:cNvSpPr txBox="1"/>
          <p:nvPr/>
        </p:nvSpPr>
        <p:spPr>
          <a:xfrm>
            <a:off x="3360600" y="118860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8"/>
          <p:cNvSpPr txBox="1"/>
          <p:nvPr/>
        </p:nvSpPr>
        <p:spPr>
          <a:xfrm>
            <a:off x="3028075" y="374975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 b="1">
                <a:solidFill>
                  <a:srgbClr val="0000FF"/>
                </a:solidFill>
              </a:rPr>
              <a:t>РИТМІЧНІ КРАПЛИНКИ</a:t>
            </a:r>
            <a:endParaRPr sz="2400" b="1">
              <a:solidFill>
                <a:srgbClr val="0000FF"/>
              </a:solidFill>
            </a:endParaRPr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76325" y="523550"/>
            <a:ext cx="2295674" cy="3445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7688" y="0"/>
            <a:ext cx="9179376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13450" y="1566431"/>
            <a:ext cx="1810825" cy="2717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9499" y="1607925"/>
            <a:ext cx="1895725" cy="267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8325" y="2244999"/>
            <a:ext cx="1287250" cy="1817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61275" y="1523075"/>
            <a:ext cx="1955827" cy="276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90275" y="2211889"/>
            <a:ext cx="1310675" cy="185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8"/>
          <p:cNvSpPr txBox="1"/>
          <p:nvPr/>
        </p:nvSpPr>
        <p:spPr>
          <a:xfrm>
            <a:off x="2879500" y="316150"/>
            <a:ext cx="57255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 b="1" dirty="0" smtClean="0">
                <a:solidFill>
                  <a:srgbClr val="0000FF"/>
                </a:solidFill>
              </a:rPr>
              <a:t>Виконайте ритмічну вправу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 b="1" dirty="0" smtClean="0">
                <a:solidFill>
                  <a:srgbClr val="0000FF"/>
                </a:solidFill>
              </a:rPr>
              <a:t>«Мої ніжки»</a:t>
            </a:r>
            <a:endParaRPr sz="4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85</Words>
  <Application>Microsoft Office PowerPoint</Application>
  <PresentationFormat>Экран (16:9)</PresentationFormat>
  <Paragraphs>18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Андрійович</cp:lastModifiedBy>
  <cp:revision>6</cp:revision>
  <dcterms:modified xsi:type="dcterms:W3CDTF">2021-03-15T06:30:54Z</dcterms:modified>
</cp:coreProperties>
</file>