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2" r:id="rId2"/>
  </p:sldMasterIdLst>
  <p:sldIdLst>
    <p:sldId id="317" r:id="rId3"/>
    <p:sldId id="313" r:id="rId4"/>
    <p:sldId id="286" r:id="rId5"/>
    <p:sldId id="318" r:id="rId6"/>
    <p:sldId id="314" r:id="rId7"/>
    <p:sldId id="315" r:id="rId8"/>
    <p:sldId id="319" r:id="rId9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FF"/>
    <a:srgbClr val="0033CC"/>
    <a:srgbClr val="33CC33"/>
    <a:srgbClr val="FF0066"/>
    <a:srgbClr val="E2F3FE"/>
    <a:srgbClr val="66FF33"/>
    <a:srgbClr val="0F15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53" autoAdjust="0"/>
    <p:restoredTop sz="94660"/>
  </p:normalViewPr>
  <p:slideViewPr>
    <p:cSldViewPr>
      <p:cViewPr varScale="1">
        <p:scale>
          <a:sx n="38" d="100"/>
          <a:sy n="38" d="100"/>
        </p:scale>
        <p:origin x="157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EBB6E-1A19-4FA6-B8C7-ABC165BFE0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D6288-37A7-4677-84C1-33DD81AE6D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C25B8C-A5EF-4FE8-B5EC-D03768DF76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ED4DA496-F7D2-4954-804D-F5EF44CBE3B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2949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4EB0-7AD5-4135-9DCC-D017E29CB21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8221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86278D8-FF84-4FFF-8021-6C35729FE02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9283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C164690-626D-43C1-9927-F8074893130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4989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392BA993-8ACA-491D-A7EB-8357ADC95A4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0937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56E6-1BDE-440E-9596-81325B030AA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5389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F22C-9740-4E87-A599-0AB8A53544E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76906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52833-D6B5-4F4D-A496-4E89E4C2883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0393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65D0E-F361-4A7E-9535-EA0E53B262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BB1D1B1-C6B6-4630-9FAC-7B17A2619F8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127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028AB55-8AEC-4243-9106-E420D0BFF9B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3782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028AB55-8AEC-4243-9106-E420D0BFF9B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22466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028AB55-8AEC-4243-9106-E420D0BFF9B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10209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028AB55-8AEC-4243-9106-E420D0BFF9B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41321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028AB55-8AEC-4243-9106-E420D0BFF9B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79152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0AD2-8933-422B-B579-100E8FAC0A1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51703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E0D90-AE20-4579-86F2-D410B48CF28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4171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C43D8-3F78-41DB-86C5-69B5441D97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4DB5F-EFBB-485D-A5CF-CF7F0B1687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4AFA9-62CF-4F10-9E00-E848429DB5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88DA1-6869-4C86-A249-C3768183F5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87F46-547F-4DF0-B081-7CB17A18E7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A031F2-C1B3-4955-8AA0-15515B8D585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ADEDE-B25F-43B6-8BD2-5FB7248C8A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8BE0E08-B08A-419C-A775-978EEF6E481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028AB55-8AEC-4243-9106-E420D0BFF9B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4495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ілий гриб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24" y="3519012"/>
            <a:ext cx="4202702" cy="32093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424" y="188568"/>
            <a:ext cx="8641152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БІОЛОГІЯ</a:t>
            </a:r>
            <a:endParaRPr lang="ru-RU" sz="2400" dirty="0">
              <a:solidFill>
                <a:srgbClr val="0070C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 </a:t>
            </a:r>
            <a:r>
              <a:rPr lang="uk-UA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клас</a:t>
            </a:r>
            <a:endParaRPr lang="ru-RU" sz="2400" dirty="0">
              <a:solidFill>
                <a:srgbClr val="0070C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09. 05. </a:t>
            </a:r>
            <a:r>
              <a:rPr lang="uk-UA" sz="2400" b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2022р</a:t>
            </a:r>
            <a:r>
              <a:rPr lang="uk-UA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70C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Тема: </a:t>
            </a:r>
            <a:r>
              <a:rPr lang="uk-UA" sz="2400" b="1" dirty="0" smtClean="0">
                <a:solidFill>
                  <a:srgbClr val="00B050"/>
                </a:solidFill>
                <a:latin typeface="a_CopperGothCpsExp" panose="020E0705020203020404" pitchFamily="34" charset="-52"/>
                <a:ea typeface="Times New Roman" panose="02020603050405020304" pitchFamily="18" charset="0"/>
              </a:rPr>
              <a:t>ЗАГАЛЬНА ХАРАКТЕРИСТИКА ГРИБІВ.</a:t>
            </a:r>
            <a:endParaRPr lang="uk-UA" sz="2400" b="1" dirty="0">
              <a:solidFill>
                <a:srgbClr val="00B050"/>
              </a:solidFill>
              <a:effectLst/>
              <a:latin typeface="a_CopperGothCpsExp" panose="020E0705020203020404" pitchFamily="34" charset="-52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400" b="1" dirty="0" smtClean="0">
                <a:solidFill>
                  <a:srgbClr val="0070C0"/>
                </a:solidFill>
                <a:latin typeface="a_CopperGothCpsExp" panose="020E0705020203020404" pitchFamily="34" charset="-52"/>
                <a:ea typeface="Arial" panose="020B0604020202020204" pitchFamily="34" charset="0"/>
              </a:rPr>
              <a:t>Завдання: </a:t>
            </a:r>
          </a:p>
          <a:p>
            <a:pPr marL="457200" indent="-457200" algn="ctr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uk-UA" sz="2400" b="1" dirty="0" smtClean="0">
                <a:solidFill>
                  <a:srgbClr val="00B050"/>
                </a:solidFill>
                <a:effectLst/>
                <a:latin typeface="a_CopperGothCpsExp" panose="020E0705020203020404" pitchFamily="34" charset="-52"/>
                <a:ea typeface="Arial" panose="020B0604020202020204" pitchFamily="34" charset="0"/>
              </a:rPr>
              <a:t>Ознаки, притаманні грибам.</a:t>
            </a:r>
          </a:p>
          <a:p>
            <a:pPr marL="457200" indent="-457200" algn="ctr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uk-UA" sz="2400" dirty="0" smtClean="0">
                <a:solidFill>
                  <a:srgbClr val="00B050"/>
                </a:solidFill>
                <a:effectLst/>
                <a:latin typeface="a_CopperGothCpsExp" panose="020E0705020203020404" pitchFamily="34" charset="-52"/>
                <a:ea typeface="Arial" panose="020B0604020202020204" pitchFamily="34" charset="0"/>
              </a:rPr>
              <a:t>Особливості поширення цих організмів.</a:t>
            </a:r>
            <a:endParaRPr lang="ru-RU" sz="2400" dirty="0">
              <a:solidFill>
                <a:srgbClr val="00B050"/>
              </a:solidFill>
              <a:effectLst/>
              <a:latin typeface="a_CopperGothCpsExp" panose="020E0705020203020404" pitchFamily="34" charset="-52"/>
              <a:ea typeface="Arial" panose="020B0604020202020204" pitchFamily="34" charset="0"/>
            </a:endParaRPr>
          </a:p>
        </p:txBody>
      </p:sp>
      <p:pic>
        <p:nvPicPr>
          <p:cNvPr id="6" name="Рисунок 5" descr="Їстівні &lt;strong&gt;гриби&lt;/strong&gt; — Вікіпедія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036" y="3519013"/>
            <a:ext cx="4050540" cy="320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36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E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2014-11-05 22 42 17"/>
          <p:cNvPicPr>
            <a:picLocks noChangeAspect="1" noChangeArrowheads="1"/>
          </p:cNvPicPr>
          <p:nvPr/>
        </p:nvPicPr>
        <p:blipFill>
          <a:blip r:embed="rId2"/>
          <a:srcRect l="22034"/>
          <a:stretch>
            <a:fillRect/>
          </a:stretch>
        </p:blipFill>
        <p:spPr bwMode="auto">
          <a:xfrm>
            <a:off x="0" y="609600"/>
            <a:ext cx="3505200" cy="4114800"/>
          </a:xfrm>
          <a:prstGeom prst="rect">
            <a:avLst/>
          </a:prstGeom>
          <a:noFill/>
        </p:spPr>
      </p:pic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822325"/>
          </a:xfrm>
          <a:prstGeom prst="rect">
            <a:avLst/>
          </a:prstGeom>
          <a:solidFill>
            <a:srgbClr val="E1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/>
              <a:t>    Гриби  живляться розчиненими </a:t>
            </a:r>
            <a:r>
              <a:rPr lang="uk-UA" sz="2400">
                <a:solidFill>
                  <a:srgbClr val="FF3399"/>
                </a:solidFill>
              </a:rPr>
              <a:t>органічними речовинами</a:t>
            </a:r>
            <a:r>
              <a:rPr lang="uk-UA" sz="2400"/>
              <a:t>, поглинаючи їх шляхом </a:t>
            </a:r>
            <a:r>
              <a:rPr lang="uk-UA" sz="2400">
                <a:solidFill>
                  <a:srgbClr val="FF3399"/>
                </a:solidFill>
              </a:rPr>
              <a:t>всмоктування</a:t>
            </a:r>
            <a:r>
              <a:rPr lang="uk-UA" sz="2400"/>
              <a:t> всією поверхнею тіла</a:t>
            </a:r>
            <a:endParaRPr lang="ru-RU" sz="2400"/>
          </a:p>
        </p:txBody>
      </p:sp>
      <p:sp>
        <p:nvSpPr>
          <p:cNvPr id="66564" name="AutoShape 4"/>
          <p:cNvSpPr>
            <a:spLocks noChangeArrowheads="1"/>
          </p:cNvSpPr>
          <p:nvPr/>
        </p:nvSpPr>
        <p:spPr bwMode="auto">
          <a:xfrm>
            <a:off x="2209800" y="1752600"/>
            <a:ext cx="2133600" cy="838200"/>
          </a:xfrm>
          <a:prstGeom prst="rightArrow">
            <a:avLst>
              <a:gd name="adj1" fmla="val 68185"/>
              <a:gd name="adj2" fmla="val 65263"/>
            </a:avLst>
          </a:prstGeom>
          <a:solidFill>
            <a:srgbClr val="FFD9E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800"/>
              <a:t>ферменти</a:t>
            </a:r>
            <a:endParaRPr lang="ru-RU" sz="2800"/>
          </a:p>
        </p:txBody>
      </p:sp>
      <p:sp>
        <p:nvSpPr>
          <p:cNvPr id="66565" name="AutoShape 5"/>
          <p:cNvSpPr>
            <a:spLocks noChangeArrowheads="1"/>
          </p:cNvSpPr>
          <p:nvPr/>
        </p:nvSpPr>
        <p:spPr bwMode="auto">
          <a:xfrm rot="5400000">
            <a:off x="4267200" y="1447800"/>
            <a:ext cx="1219200" cy="6858000"/>
          </a:xfrm>
          <a:prstGeom prst="curvedLeftArrow">
            <a:avLst>
              <a:gd name="adj1" fmla="val 115625"/>
              <a:gd name="adj2" fmla="val 208281"/>
              <a:gd name="adj3" fmla="val 34769"/>
            </a:avLst>
          </a:prstGeom>
          <a:solidFill>
            <a:srgbClr val="F7A7E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4648200" y="1524000"/>
            <a:ext cx="4114800" cy="822325"/>
          </a:xfrm>
          <a:prstGeom prst="rect">
            <a:avLst/>
          </a:prstGeom>
          <a:solidFill>
            <a:srgbClr val="E1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/>
              <a:t>Складні органічні речовини (складні вуглеводи, білки)</a:t>
            </a:r>
            <a:endParaRPr lang="ru-RU" sz="2400"/>
          </a:p>
        </p:txBody>
      </p:sp>
      <p:sp>
        <p:nvSpPr>
          <p:cNvPr id="66567" name="AutoShape 7"/>
          <p:cNvSpPr>
            <a:spLocks noChangeArrowheads="1"/>
          </p:cNvSpPr>
          <p:nvPr/>
        </p:nvSpPr>
        <p:spPr bwMode="auto">
          <a:xfrm>
            <a:off x="533400" y="3200400"/>
            <a:ext cx="2133600" cy="838200"/>
          </a:xfrm>
          <a:prstGeom prst="upArrowCallout">
            <a:avLst>
              <a:gd name="adj1" fmla="val 63636"/>
              <a:gd name="adj2" fmla="val 63636"/>
              <a:gd name="adj3" fmla="val 16667"/>
              <a:gd name="adj4" fmla="val 66667"/>
            </a:avLst>
          </a:prstGeom>
          <a:solidFill>
            <a:srgbClr val="F8FDB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400"/>
              <a:t>всмоктування</a:t>
            </a:r>
            <a:endParaRPr lang="ru-RU" sz="2400"/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2514600" y="5638800"/>
            <a:ext cx="5334000" cy="884238"/>
          </a:xfrm>
          <a:prstGeom prst="rect">
            <a:avLst/>
          </a:prstGeom>
          <a:solidFill>
            <a:srgbClr val="E1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/>
              <a:t> </a:t>
            </a:r>
            <a:r>
              <a:rPr lang="uk-UA" sz="2400"/>
              <a:t>Розчинені прості органічні сполуки (прості цукри, амінокислоти)</a:t>
            </a:r>
            <a:endParaRPr lang="ru-RU" sz="2400"/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4572000" y="2590800"/>
            <a:ext cx="4191000" cy="1614488"/>
          </a:xfrm>
          <a:prstGeom prst="rect">
            <a:avLst/>
          </a:prstGeom>
          <a:solidFill>
            <a:srgbClr val="E1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>
                <a:solidFill>
                  <a:srgbClr val="FF3399"/>
                </a:solidFill>
              </a:rPr>
              <a:t> </a:t>
            </a:r>
            <a:r>
              <a:rPr lang="uk-UA" sz="2400">
                <a:solidFill>
                  <a:srgbClr val="FF3399"/>
                </a:solidFill>
              </a:rPr>
              <a:t> Ферменти</a:t>
            </a:r>
            <a:r>
              <a:rPr lang="uk-UA" sz="2400"/>
              <a:t> здійснюють </a:t>
            </a:r>
            <a:r>
              <a:rPr lang="uk-UA" sz="2400" i="1">
                <a:solidFill>
                  <a:srgbClr val="FF3399"/>
                </a:solidFill>
              </a:rPr>
              <a:t>позаклітинне травлення</a:t>
            </a:r>
            <a:r>
              <a:rPr lang="uk-UA" sz="2400"/>
              <a:t>: </a:t>
            </a:r>
            <a:br>
              <a:rPr lang="uk-UA" sz="2400"/>
            </a:br>
            <a:r>
              <a:rPr lang="uk-UA" sz="2400"/>
              <a:t>вони розкладають складні органічні сполуки на прості</a:t>
            </a:r>
            <a:endParaRPr lang="ru-RU" sz="240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 animBg="1"/>
      <p:bldP spid="66565" grpId="0" animBg="1"/>
      <p:bldP spid="66566" grpId="0" animBg="1"/>
      <p:bldP spid="66567" grpId="0" animBg="1"/>
      <p:bldP spid="66568" grpId="0" animBg="1"/>
      <p:bldP spid="6656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D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2492990"/>
          </a:xfrm>
          <a:prstGeom prst="rect">
            <a:avLst/>
          </a:prstGeom>
          <a:solidFill>
            <a:srgbClr val="CCFFFF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dirty="0"/>
              <a:t>Гриби вивчає наука – </a:t>
            </a:r>
            <a:r>
              <a:rPr lang="uk-UA" sz="2400" dirty="0">
                <a:solidFill>
                  <a:srgbClr val="FF0000"/>
                </a:solidFill>
              </a:rPr>
              <a:t>МІКОЛОГІЯ</a:t>
            </a:r>
            <a:r>
              <a:rPr lang="uk-UA" sz="2400" dirty="0"/>
              <a:t>. Гриб поглинає поживні речовини довгими  тонесенькими безбарвними розгалуженими нитками —</a:t>
            </a:r>
            <a:r>
              <a:rPr lang="uk-UA" sz="2400" i="1" dirty="0"/>
              <a:t> </a:t>
            </a:r>
            <a:r>
              <a:rPr lang="uk-UA" sz="2400" i="1" dirty="0">
                <a:solidFill>
                  <a:srgbClr val="FF0066"/>
                </a:solidFill>
              </a:rPr>
              <a:t>гіфами</a:t>
            </a:r>
            <a:r>
              <a:rPr lang="ru-RU" sz="2400" i="1" dirty="0">
                <a:solidFill>
                  <a:srgbClr val="FF0066"/>
                </a:solidFill>
              </a:rPr>
              <a:t>.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ru-RU" sz="2400" i="1" dirty="0" err="1" smtClean="0">
                <a:solidFill>
                  <a:srgbClr val="FF0066"/>
                </a:solidFill>
              </a:rPr>
              <a:t>Плодові</a:t>
            </a:r>
            <a:r>
              <a:rPr lang="ru-RU" sz="2400" i="1" dirty="0" smtClean="0">
                <a:solidFill>
                  <a:srgbClr val="FF0066"/>
                </a:solidFill>
              </a:rPr>
              <a:t> </a:t>
            </a:r>
            <a:r>
              <a:rPr lang="ru-RU" sz="2400" i="1" dirty="0" err="1">
                <a:solidFill>
                  <a:srgbClr val="FF0066"/>
                </a:solidFill>
              </a:rPr>
              <a:t>тіла</a:t>
            </a:r>
            <a:r>
              <a:rPr lang="ru-RU" sz="2400" dirty="0">
                <a:solidFill>
                  <a:srgbClr val="260013"/>
                </a:solidFill>
              </a:rPr>
              <a:t> (</a:t>
            </a:r>
            <a:r>
              <a:rPr lang="ru-RU" sz="2400" dirty="0" err="1">
                <a:solidFill>
                  <a:srgbClr val="260013"/>
                </a:solidFill>
              </a:rPr>
              <a:t>надземна</a:t>
            </a:r>
            <a:r>
              <a:rPr lang="ru-RU" sz="2400" dirty="0">
                <a:solidFill>
                  <a:srgbClr val="260013"/>
                </a:solidFill>
              </a:rPr>
              <a:t> </a:t>
            </a:r>
            <a:r>
              <a:rPr lang="ru-RU" sz="2400" dirty="0" err="1">
                <a:solidFill>
                  <a:srgbClr val="260013"/>
                </a:solidFill>
              </a:rPr>
              <a:t>частина</a:t>
            </a:r>
            <a:r>
              <a:rPr lang="ru-RU" sz="2400" dirty="0">
                <a:solidFill>
                  <a:srgbClr val="260013"/>
                </a:solidFill>
              </a:rPr>
              <a:t>), </a:t>
            </a:r>
            <a:r>
              <a:rPr lang="ru-RU" sz="2400" dirty="0" err="1">
                <a:solidFill>
                  <a:srgbClr val="260013"/>
                </a:solidFill>
              </a:rPr>
              <a:t>які</a:t>
            </a:r>
            <a:r>
              <a:rPr lang="ru-RU" sz="2400" dirty="0">
                <a:solidFill>
                  <a:srgbClr val="260013"/>
                </a:solidFill>
              </a:rPr>
              <a:t> в </a:t>
            </a:r>
            <a:r>
              <a:rPr lang="ru-RU" sz="2400" dirty="0" err="1">
                <a:solidFill>
                  <a:srgbClr val="260013"/>
                </a:solidFill>
              </a:rPr>
              <a:t>повсякденному</a:t>
            </a:r>
            <a:r>
              <a:rPr lang="ru-RU" sz="2400" dirty="0">
                <a:solidFill>
                  <a:srgbClr val="260013"/>
                </a:solidFill>
              </a:rPr>
              <a:t> </a:t>
            </a:r>
            <a:r>
              <a:rPr lang="ru-RU" sz="2400" dirty="0" err="1">
                <a:solidFill>
                  <a:srgbClr val="260013"/>
                </a:solidFill>
              </a:rPr>
              <a:t>житті</a:t>
            </a:r>
            <a:r>
              <a:rPr lang="ru-RU" sz="2400" dirty="0">
                <a:solidFill>
                  <a:srgbClr val="260013"/>
                </a:solidFill>
              </a:rPr>
              <a:t> </a:t>
            </a:r>
            <a:r>
              <a:rPr lang="ru-RU" sz="2400" dirty="0" err="1">
                <a:solidFill>
                  <a:srgbClr val="260013"/>
                </a:solidFill>
              </a:rPr>
              <a:t>називаються</a:t>
            </a:r>
            <a:r>
              <a:rPr lang="ru-RU" sz="2400" dirty="0">
                <a:solidFill>
                  <a:srgbClr val="260013"/>
                </a:solidFill>
              </a:rPr>
              <a:t> грибами,─ </a:t>
            </a:r>
            <a:r>
              <a:rPr lang="ru-RU" sz="2400" dirty="0" err="1">
                <a:solidFill>
                  <a:srgbClr val="260013"/>
                </a:solidFill>
              </a:rPr>
              <a:t>це</a:t>
            </a:r>
            <a:r>
              <a:rPr lang="ru-RU" sz="2400" dirty="0">
                <a:solidFill>
                  <a:srgbClr val="260013"/>
                </a:solidFill>
              </a:rPr>
              <a:t> </a:t>
            </a:r>
            <a:r>
              <a:rPr lang="ru-RU" sz="2400" dirty="0" err="1">
                <a:solidFill>
                  <a:srgbClr val="260013"/>
                </a:solidFill>
              </a:rPr>
              <a:t>лише</a:t>
            </a:r>
            <a:r>
              <a:rPr lang="ru-RU" sz="2400" dirty="0">
                <a:solidFill>
                  <a:srgbClr val="260013"/>
                </a:solidFill>
              </a:rPr>
              <a:t> мала видима </a:t>
            </a:r>
            <a:r>
              <a:rPr lang="ru-RU" sz="2400" dirty="0" err="1">
                <a:solidFill>
                  <a:srgbClr val="260013"/>
                </a:solidFill>
              </a:rPr>
              <a:t>частина</a:t>
            </a:r>
            <a:r>
              <a:rPr lang="ru-RU" sz="2400" dirty="0">
                <a:solidFill>
                  <a:srgbClr val="260013"/>
                </a:solidFill>
              </a:rPr>
              <a:t> грибного </a:t>
            </a:r>
            <a:r>
              <a:rPr lang="ru-RU" sz="2400" dirty="0" err="1">
                <a:solidFill>
                  <a:srgbClr val="260013"/>
                </a:solidFill>
              </a:rPr>
              <a:t>організму</a:t>
            </a:r>
            <a:r>
              <a:rPr lang="ru-RU" sz="2400" dirty="0">
                <a:solidFill>
                  <a:srgbClr val="260013"/>
                </a:solidFill>
              </a:rPr>
              <a:t> </a:t>
            </a:r>
            <a:r>
              <a:rPr lang="ru-RU" sz="2400" i="1" dirty="0" err="1">
                <a:solidFill>
                  <a:srgbClr val="FF0066"/>
                </a:solidFill>
              </a:rPr>
              <a:t>грибниця</a:t>
            </a:r>
            <a:r>
              <a:rPr lang="ru-RU" sz="2400" i="1" dirty="0">
                <a:solidFill>
                  <a:srgbClr val="FF0066"/>
                </a:solidFill>
              </a:rPr>
              <a:t>.</a:t>
            </a:r>
            <a:r>
              <a:rPr lang="ru-RU" sz="2400" i="1" dirty="0">
                <a:solidFill>
                  <a:srgbClr val="260013"/>
                </a:solidFill>
              </a:rPr>
              <a:t>  Вона  </a:t>
            </a:r>
            <a:r>
              <a:rPr lang="ru-RU" sz="2400" dirty="0" err="1">
                <a:solidFill>
                  <a:srgbClr val="260013"/>
                </a:solidFill>
              </a:rPr>
              <a:t>схована</a:t>
            </a:r>
            <a:r>
              <a:rPr lang="ru-RU" sz="2400" dirty="0">
                <a:solidFill>
                  <a:srgbClr val="260013"/>
                </a:solidFill>
              </a:rPr>
              <a:t> в </a:t>
            </a:r>
            <a:r>
              <a:rPr lang="ru-RU" sz="2400" dirty="0" err="1" smtClean="0">
                <a:solidFill>
                  <a:srgbClr val="260013"/>
                </a:solidFill>
              </a:rPr>
              <a:t>грунті</a:t>
            </a:r>
            <a:r>
              <a:rPr lang="ru-RU" sz="2400" dirty="0" smtClean="0">
                <a:solidFill>
                  <a:srgbClr val="260013"/>
                </a:solidFill>
              </a:rPr>
              <a:t>.</a:t>
            </a:r>
            <a:endParaRPr lang="ru-RU" sz="2400" dirty="0">
              <a:solidFill>
                <a:srgbClr val="260013"/>
              </a:solidFill>
            </a:endParaRPr>
          </a:p>
        </p:txBody>
      </p:sp>
      <p:pic>
        <p:nvPicPr>
          <p:cNvPr id="34823" name="Picture 7" descr="аптва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18892"/>
            <a:ext cx="7620000" cy="3781908"/>
          </a:xfrm>
          <a:prstGeom prst="rect">
            <a:avLst/>
          </a:prstGeom>
          <a:noFill/>
        </p:spPr>
      </p:pic>
      <p:sp>
        <p:nvSpPr>
          <p:cNvPr id="34824" name="AutoShape 8"/>
          <p:cNvSpPr>
            <a:spLocks noChangeArrowheads="1"/>
          </p:cNvSpPr>
          <p:nvPr/>
        </p:nvSpPr>
        <p:spPr bwMode="auto">
          <a:xfrm>
            <a:off x="4114800" y="2618892"/>
            <a:ext cx="2819400" cy="1710228"/>
          </a:xfrm>
          <a:prstGeom prst="leftArrow">
            <a:avLst>
              <a:gd name="adj1" fmla="val 50000"/>
              <a:gd name="adj2" fmla="val 71154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800" dirty="0"/>
              <a:t>Плодове тіло</a:t>
            </a:r>
            <a:endParaRPr lang="ru-RU" sz="2800" dirty="0"/>
          </a:p>
        </p:txBody>
      </p:sp>
      <p:sp>
        <p:nvSpPr>
          <p:cNvPr id="34825" name="AutoShape 9"/>
          <p:cNvSpPr>
            <a:spLocks noChangeArrowheads="1"/>
          </p:cNvSpPr>
          <p:nvPr/>
        </p:nvSpPr>
        <p:spPr bwMode="auto">
          <a:xfrm>
            <a:off x="6477000" y="5410200"/>
            <a:ext cx="2286000" cy="990600"/>
          </a:xfrm>
          <a:prstGeom prst="leftArrow">
            <a:avLst>
              <a:gd name="adj1" fmla="val 50000"/>
              <a:gd name="adj2" fmla="val 57692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800"/>
              <a:t> Грибниця</a:t>
            </a:r>
            <a:endParaRPr lang="ru-RU" sz="280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448" y="188568"/>
            <a:ext cx="84611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_CopperGothCpsExp" panose="020E0705020203020404" pitchFamily="34" charset="-52"/>
              </a:rPr>
              <a:t>В плодовому </a:t>
            </a:r>
            <a:r>
              <a:rPr lang="uk-U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_CopperGothCpsExp" panose="020E0705020203020404" pitchFamily="34" charset="-52"/>
              </a:rPr>
              <a:t>тілі грибів </a:t>
            </a:r>
            <a:r>
              <a:rPr lang="uk-UA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_CopperGothCpsExp" panose="020E0705020203020404" pitchFamily="34" charset="-52"/>
              </a:rPr>
              <a:t>утворюються спори. При дозріванні вони </a:t>
            </a:r>
            <a:r>
              <a:rPr lang="uk-UA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_CopperGothCpsExp" panose="020E0705020203020404" pitchFamily="34" charset="-52"/>
              </a:rPr>
              <a:t>висипаються</a:t>
            </a:r>
            <a:r>
              <a:rPr lang="uk-UA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_CopperGothCpsExp" panose="020E0705020203020404" pitchFamily="34" charset="-52"/>
              </a:rPr>
              <a:t>. Їх підхоплює вітер і розносить по лісі. Потрапивши  в сприятливі </a:t>
            </a:r>
            <a:r>
              <a:rPr lang="uk-U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_CopperGothCpsExp" panose="020E0705020203020404" pitchFamily="34" charset="-52"/>
              </a:rPr>
              <a:t>умови, </a:t>
            </a:r>
            <a:r>
              <a:rPr lang="uk-UA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_CopperGothCpsExp" panose="020E0705020203020404" pitchFamily="34" charset="-52"/>
              </a:rPr>
              <a:t>спора проростає в грибницю. Через деякий час з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’</a:t>
            </a:r>
            <a:r>
              <a:rPr lang="uk-U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_CopperGothCpsExp" panose="020E0705020203020404" pitchFamily="34" charset="-52"/>
              </a:rPr>
              <a:t>являються </a:t>
            </a:r>
            <a:r>
              <a:rPr lang="uk-UA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_CopperGothCpsExp" panose="020E0705020203020404" pitchFamily="34" charset="-52"/>
              </a:rPr>
              <a:t>плодові тіла.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_CopperGothCpsExp" panose="020E0705020203020404" pitchFamily="34" charset="-52"/>
            </a:endParaRPr>
          </a:p>
        </p:txBody>
      </p:sp>
      <p:sp>
        <p:nvSpPr>
          <p:cNvPr id="4" name="Rectangle 7" descr="2014-11-05 18 34 24"/>
          <p:cNvSpPr>
            <a:spLocks noChangeArrowheads="1"/>
          </p:cNvSpPr>
          <p:nvPr/>
        </p:nvSpPr>
        <p:spPr bwMode="auto">
          <a:xfrm>
            <a:off x="791496" y="2708904"/>
            <a:ext cx="7651020" cy="396177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none" anchor="ctr">
            <a:flatTx/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644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1460" y="278580"/>
            <a:ext cx="83711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800" b="1" dirty="0">
                <a:solidFill>
                  <a:srgbClr val="FF0000"/>
                </a:solidFill>
              </a:rPr>
              <a:t>Ознаки грибів, властиві  рослинам:</a:t>
            </a: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151544" y="1295400"/>
            <a:ext cx="7611456" cy="685800"/>
            <a:chOff x="1296" y="1680"/>
            <a:chExt cx="2928" cy="432"/>
          </a:xfrm>
        </p:grpSpPr>
        <p:sp>
          <p:nvSpPr>
            <p:cNvPr id="5" name="AutoShape 14"/>
            <p:cNvSpPr>
              <a:spLocks noChangeArrowheads="1"/>
            </p:cNvSpPr>
            <p:nvPr/>
          </p:nvSpPr>
          <p:spPr bwMode="gray">
            <a:xfrm>
              <a:off x="1510" y="170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/>
                </a:gs>
                <a:gs pos="100000">
                  <a:srgbClr val="E0FADA"/>
                </a:gs>
              </a:gsLst>
              <a:lin ang="0" scaled="1"/>
            </a:gradFill>
            <a:ln w="38100" algn="ctr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uk-UA"/>
            </a:p>
          </p:txBody>
        </p:sp>
        <p:sp>
          <p:nvSpPr>
            <p:cNvPr id="6" name="Text Box 15"/>
            <p:cNvSpPr txBox="1">
              <a:spLocks noChangeArrowheads="1"/>
            </p:cNvSpPr>
            <p:nvPr/>
          </p:nvSpPr>
          <p:spPr bwMode="gray">
            <a:xfrm>
              <a:off x="1776" y="1728"/>
              <a:ext cx="2160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uk-UA" sz="2800" dirty="0"/>
                <a:t>необмежений </a:t>
              </a:r>
              <a:r>
                <a:rPr lang="uk-UA" sz="2800" dirty="0" smtClean="0"/>
                <a:t>ріст</a:t>
              </a:r>
              <a:r>
                <a:rPr lang="uk-UA" sz="2800" b="1" dirty="0" smtClean="0">
                  <a:solidFill>
                    <a:srgbClr val="000000"/>
                  </a:solidFill>
                </a:rPr>
                <a:t> </a:t>
              </a:r>
              <a:endParaRPr lang="en-US" sz="28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1296" y="1680"/>
              <a:ext cx="528" cy="432"/>
              <a:chOff x="1296" y="1680"/>
              <a:chExt cx="528" cy="432"/>
            </a:xfrm>
          </p:grpSpPr>
          <p:sp>
            <p:nvSpPr>
              <p:cNvPr id="9" name="Oval 17"/>
              <p:cNvSpPr>
                <a:spLocks noChangeArrowheads="1"/>
              </p:cNvSpPr>
              <p:nvPr/>
            </p:nvSpPr>
            <p:spPr bwMode="gray">
              <a:xfrm rot="1758052">
                <a:off x="1310" y="1695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6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" name="Oval 18"/>
              <p:cNvSpPr>
                <a:spLocks noChangeArrowheads="1"/>
              </p:cNvSpPr>
              <p:nvPr/>
            </p:nvSpPr>
            <p:spPr bwMode="gray">
              <a:xfrm rot="1758052">
                <a:off x="1296" y="1680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74A731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pic>
            <p:nvPicPr>
              <p:cNvPr id="11" name="Picture 19" descr="Picture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344" y="1704"/>
                <a:ext cx="239" cy="243"/>
              </a:xfrm>
              <a:prstGeom prst="rect">
                <a:avLst/>
              </a:prstGeom>
              <a:noFill/>
            </p:spPr>
          </p:pic>
        </p:grpSp>
        <p:sp>
          <p:nvSpPr>
            <p:cNvPr id="8" name="Text Box 20"/>
            <p:cNvSpPr txBox="1">
              <a:spLocks noChangeArrowheads="1"/>
            </p:cNvSpPr>
            <p:nvPr/>
          </p:nvSpPr>
          <p:spPr bwMode="gray">
            <a:xfrm>
              <a:off x="1440" y="1698"/>
              <a:ext cx="258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uk-UA" sz="3200" b="1" dirty="0">
                  <a:solidFill>
                    <a:srgbClr val="FFFFFF"/>
                  </a:solidFill>
                </a:rPr>
                <a:t>1</a:t>
              </a:r>
              <a:endParaRPr lang="en-US" sz="32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Group 21"/>
          <p:cNvGrpSpPr>
            <a:grpSpLocks/>
          </p:cNvGrpSpPr>
          <p:nvPr/>
        </p:nvGrpSpPr>
        <p:grpSpPr bwMode="auto">
          <a:xfrm>
            <a:off x="521460" y="2590800"/>
            <a:ext cx="8317740" cy="685800"/>
            <a:chOff x="1296" y="1680"/>
            <a:chExt cx="2928" cy="432"/>
          </a:xfrm>
        </p:grpSpPr>
        <p:sp>
          <p:nvSpPr>
            <p:cNvPr id="13" name="AutoShape 22"/>
            <p:cNvSpPr>
              <a:spLocks noChangeArrowheads="1"/>
            </p:cNvSpPr>
            <p:nvPr/>
          </p:nvSpPr>
          <p:spPr bwMode="gray">
            <a:xfrm>
              <a:off x="1510" y="170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uk-UA"/>
            </a:p>
          </p:txBody>
        </p:sp>
        <p:sp>
          <p:nvSpPr>
            <p:cNvPr id="14" name="Text Box 23"/>
            <p:cNvSpPr txBox="1">
              <a:spLocks noChangeArrowheads="1"/>
            </p:cNvSpPr>
            <p:nvPr/>
          </p:nvSpPr>
          <p:spPr bwMode="gray">
            <a:xfrm>
              <a:off x="1776" y="1728"/>
              <a:ext cx="2160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uk-UA" sz="2400" b="1" dirty="0">
                  <a:solidFill>
                    <a:srgbClr val="000000"/>
                  </a:solidFill>
                </a:rPr>
                <a:t> </a:t>
              </a:r>
              <a:r>
                <a:rPr lang="uk-UA" sz="2800" dirty="0"/>
                <a:t>живлення </a:t>
              </a:r>
              <a:r>
                <a:rPr lang="uk-UA" sz="2800" dirty="0" smtClean="0"/>
                <a:t>всмоктуванням</a:t>
              </a:r>
              <a:endParaRPr lang="en-US" dirty="0"/>
            </a:p>
          </p:txBody>
        </p:sp>
        <p:grpSp>
          <p:nvGrpSpPr>
            <p:cNvPr id="15" name="Group 24"/>
            <p:cNvGrpSpPr>
              <a:grpSpLocks/>
            </p:cNvGrpSpPr>
            <p:nvPr/>
          </p:nvGrpSpPr>
          <p:grpSpPr bwMode="auto">
            <a:xfrm>
              <a:off x="1296" y="1680"/>
              <a:ext cx="528" cy="432"/>
              <a:chOff x="1296" y="1680"/>
              <a:chExt cx="528" cy="432"/>
            </a:xfrm>
          </p:grpSpPr>
          <p:sp>
            <p:nvSpPr>
              <p:cNvPr id="17" name="Oval 25"/>
              <p:cNvSpPr>
                <a:spLocks noChangeArrowheads="1"/>
              </p:cNvSpPr>
              <p:nvPr/>
            </p:nvSpPr>
            <p:spPr bwMode="gray">
              <a:xfrm rot="1758052">
                <a:off x="1310" y="1695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6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8" name="Oval 26"/>
              <p:cNvSpPr>
                <a:spLocks noChangeArrowheads="1"/>
              </p:cNvSpPr>
              <p:nvPr/>
            </p:nvSpPr>
            <p:spPr bwMode="gray">
              <a:xfrm rot="1758052">
                <a:off x="1296" y="1680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74A731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pic>
            <p:nvPicPr>
              <p:cNvPr id="19" name="Picture 27" descr="Picture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344" y="1704"/>
                <a:ext cx="239" cy="243"/>
              </a:xfrm>
              <a:prstGeom prst="rect">
                <a:avLst/>
              </a:prstGeom>
              <a:noFill/>
            </p:spPr>
          </p:pic>
        </p:grpSp>
        <p:sp>
          <p:nvSpPr>
            <p:cNvPr id="16" name="Text Box 28"/>
            <p:cNvSpPr txBox="1">
              <a:spLocks noChangeArrowheads="1"/>
            </p:cNvSpPr>
            <p:nvPr/>
          </p:nvSpPr>
          <p:spPr bwMode="gray">
            <a:xfrm>
              <a:off x="1477" y="1698"/>
              <a:ext cx="183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20" name="Group 5"/>
          <p:cNvGrpSpPr>
            <a:grpSpLocks/>
          </p:cNvGrpSpPr>
          <p:nvPr/>
        </p:nvGrpSpPr>
        <p:grpSpPr bwMode="auto">
          <a:xfrm>
            <a:off x="1936566" y="3886200"/>
            <a:ext cx="6521633" cy="685800"/>
            <a:chOff x="1296" y="1680"/>
            <a:chExt cx="2928" cy="432"/>
          </a:xfrm>
        </p:grpSpPr>
        <p:sp>
          <p:nvSpPr>
            <p:cNvPr id="21" name="AutoShape 6"/>
            <p:cNvSpPr>
              <a:spLocks noChangeArrowheads="1"/>
            </p:cNvSpPr>
            <p:nvPr/>
          </p:nvSpPr>
          <p:spPr bwMode="gray">
            <a:xfrm>
              <a:off x="1510" y="170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uk-UA"/>
            </a:p>
          </p:txBody>
        </p:sp>
        <p:sp>
          <p:nvSpPr>
            <p:cNvPr id="22" name="Text Box 7"/>
            <p:cNvSpPr txBox="1">
              <a:spLocks noChangeArrowheads="1"/>
            </p:cNvSpPr>
            <p:nvPr/>
          </p:nvSpPr>
          <p:spPr bwMode="gray">
            <a:xfrm>
              <a:off x="1776" y="1728"/>
              <a:ext cx="2160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uk-UA" sz="2800" dirty="0"/>
                <a:t>прикріплений спосіб </a:t>
              </a:r>
              <a:r>
                <a:rPr lang="uk-UA" sz="2800" dirty="0" smtClean="0"/>
                <a:t>життя</a:t>
              </a:r>
              <a:r>
                <a:rPr lang="uk-UA" sz="2400" b="1" dirty="0" smtClean="0">
                  <a:solidFill>
                    <a:srgbClr val="000000"/>
                  </a:solidFill>
                </a:rPr>
                <a:t> 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23" name="Group 8"/>
            <p:cNvGrpSpPr>
              <a:grpSpLocks/>
            </p:cNvGrpSpPr>
            <p:nvPr/>
          </p:nvGrpSpPr>
          <p:grpSpPr bwMode="auto">
            <a:xfrm>
              <a:off x="1296" y="1680"/>
              <a:ext cx="528" cy="432"/>
              <a:chOff x="1296" y="1680"/>
              <a:chExt cx="528" cy="432"/>
            </a:xfrm>
          </p:grpSpPr>
          <p:sp>
            <p:nvSpPr>
              <p:cNvPr id="25" name="Oval 9"/>
              <p:cNvSpPr>
                <a:spLocks noChangeArrowheads="1"/>
              </p:cNvSpPr>
              <p:nvPr/>
            </p:nvSpPr>
            <p:spPr bwMode="gray">
              <a:xfrm rot="1758052">
                <a:off x="1310" y="1695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6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6" name="Oval 10"/>
              <p:cNvSpPr>
                <a:spLocks noChangeArrowheads="1"/>
              </p:cNvSpPr>
              <p:nvPr/>
            </p:nvSpPr>
            <p:spPr bwMode="gray">
              <a:xfrm rot="1758052">
                <a:off x="1296" y="1680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74A731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pic>
            <p:nvPicPr>
              <p:cNvPr id="27" name="Picture 11" descr="Picture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344" y="1704"/>
                <a:ext cx="239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4" name="Text Box 12"/>
            <p:cNvSpPr txBox="1">
              <a:spLocks noChangeArrowheads="1"/>
            </p:cNvSpPr>
            <p:nvPr/>
          </p:nvSpPr>
          <p:spPr bwMode="gray">
            <a:xfrm>
              <a:off x="1475" y="1698"/>
              <a:ext cx="186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uk-UA" sz="3200" b="1">
                  <a:solidFill>
                    <a:srgbClr val="FFFFFF"/>
                  </a:solidFill>
                </a:rPr>
                <a:t>3</a:t>
              </a:r>
              <a:endParaRPr lang="en-US" sz="3200" b="1">
                <a:solidFill>
                  <a:srgbClr val="FFFFFF"/>
                </a:solidFill>
              </a:endParaRPr>
            </a:p>
          </p:txBody>
        </p:sp>
      </p:grpSp>
      <p:grpSp>
        <p:nvGrpSpPr>
          <p:cNvPr id="28" name="Group 37"/>
          <p:cNvGrpSpPr>
            <a:grpSpLocks/>
          </p:cNvGrpSpPr>
          <p:nvPr/>
        </p:nvGrpSpPr>
        <p:grpSpPr bwMode="auto">
          <a:xfrm>
            <a:off x="657816" y="5105400"/>
            <a:ext cx="7800384" cy="685800"/>
            <a:chOff x="1296" y="1680"/>
            <a:chExt cx="2928" cy="432"/>
          </a:xfrm>
        </p:grpSpPr>
        <p:sp>
          <p:nvSpPr>
            <p:cNvPr id="29" name="AutoShape 38"/>
            <p:cNvSpPr>
              <a:spLocks noChangeArrowheads="1"/>
            </p:cNvSpPr>
            <p:nvPr/>
          </p:nvSpPr>
          <p:spPr bwMode="gray">
            <a:xfrm>
              <a:off x="1510" y="170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uk-UA"/>
            </a:p>
          </p:txBody>
        </p:sp>
        <p:sp>
          <p:nvSpPr>
            <p:cNvPr id="30" name="Text Box 39"/>
            <p:cNvSpPr txBox="1">
              <a:spLocks noChangeArrowheads="1"/>
            </p:cNvSpPr>
            <p:nvPr/>
          </p:nvSpPr>
          <p:spPr bwMode="gray">
            <a:xfrm>
              <a:off x="1776" y="1728"/>
              <a:ext cx="2160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uk-UA" sz="2800" dirty="0"/>
                <a:t> розмноження </a:t>
              </a:r>
              <a:r>
                <a:rPr lang="uk-UA" sz="2800" dirty="0" smtClean="0"/>
                <a:t>спорами</a:t>
              </a:r>
              <a:r>
                <a:rPr lang="uk-UA" sz="2800" b="1" dirty="0" smtClean="0">
                  <a:solidFill>
                    <a:srgbClr val="000000"/>
                  </a:solidFill>
                </a:rPr>
                <a:t> </a:t>
              </a:r>
              <a:endParaRPr lang="en-US" sz="28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31" name="Group 40"/>
            <p:cNvGrpSpPr>
              <a:grpSpLocks/>
            </p:cNvGrpSpPr>
            <p:nvPr/>
          </p:nvGrpSpPr>
          <p:grpSpPr bwMode="auto">
            <a:xfrm>
              <a:off x="1296" y="1680"/>
              <a:ext cx="528" cy="432"/>
              <a:chOff x="1296" y="1680"/>
              <a:chExt cx="528" cy="432"/>
            </a:xfrm>
          </p:grpSpPr>
          <p:sp>
            <p:nvSpPr>
              <p:cNvPr id="33" name="Oval 41"/>
              <p:cNvSpPr>
                <a:spLocks noChangeArrowheads="1"/>
              </p:cNvSpPr>
              <p:nvPr/>
            </p:nvSpPr>
            <p:spPr bwMode="gray">
              <a:xfrm rot="1758052">
                <a:off x="1310" y="1695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6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4" name="Oval 42"/>
              <p:cNvSpPr>
                <a:spLocks noChangeArrowheads="1"/>
              </p:cNvSpPr>
              <p:nvPr/>
            </p:nvSpPr>
            <p:spPr bwMode="gray">
              <a:xfrm rot="1758052">
                <a:off x="1296" y="1680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74A731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pic>
            <p:nvPicPr>
              <p:cNvPr id="35" name="Picture 43" descr="Picture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344" y="1704"/>
                <a:ext cx="239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2" name="Text Box 44"/>
            <p:cNvSpPr txBox="1">
              <a:spLocks noChangeArrowheads="1"/>
            </p:cNvSpPr>
            <p:nvPr/>
          </p:nvSpPr>
          <p:spPr bwMode="gray">
            <a:xfrm>
              <a:off x="1475" y="1698"/>
              <a:ext cx="186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uk-UA" sz="3200" b="1">
                  <a:solidFill>
                    <a:srgbClr val="FFFFFF"/>
                  </a:solidFill>
                </a:rPr>
                <a:t>4</a:t>
              </a:r>
              <a:endParaRPr lang="en-US" sz="3200" b="1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374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472" y="188567"/>
            <a:ext cx="8532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b="1" dirty="0">
                <a:solidFill>
                  <a:srgbClr val="FF0000"/>
                </a:solidFill>
              </a:rPr>
              <a:t>Ознаки грибів, що властиві також тваринам:</a:t>
            </a:r>
          </a:p>
        </p:txBody>
      </p:sp>
      <p:grpSp>
        <p:nvGrpSpPr>
          <p:cNvPr id="18" name="Group 4"/>
          <p:cNvGrpSpPr>
            <a:grpSpLocks/>
          </p:cNvGrpSpPr>
          <p:nvPr/>
        </p:nvGrpSpPr>
        <p:grpSpPr bwMode="auto">
          <a:xfrm>
            <a:off x="648929" y="1066799"/>
            <a:ext cx="6971071" cy="1101213"/>
            <a:chOff x="1296" y="1200"/>
            <a:chExt cx="2928" cy="432"/>
          </a:xfrm>
        </p:grpSpPr>
        <p:sp>
          <p:nvSpPr>
            <p:cNvPr id="19" name="AutoShape 5"/>
            <p:cNvSpPr>
              <a:spLocks noChangeArrowheads="1"/>
            </p:cNvSpPr>
            <p:nvPr/>
          </p:nvSpPr>
          <p:spPr bwMode="gray">
            <a:xfrm>
              <a:off x="1510" y="122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uk-UA"/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gray">
            <a:xfrm>
              <a:off x="1776" y="1248"/>
              <a:ext cx="2160" cy="3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uk-UA" sz="2000" b="1" dirty="0"/>
                <a:t>гетеротрофне живлення — живлення готовими </a:t>
              </a:r>
              <a:r>
                <a:rPr lang="uk-UA" sz="2000" b="1" dirty="0">
                  <a:solidFill>
                    <a:srgbClr val="FF0066"/>
                  </a:solidFill>
                </a:rPr>
                <a:t>органічними речовинами</a:t>
              </a:r>
              <a:r>
                <a:rPr lang="uk-UA" sz="2000" b="1" dirty="0"/>
                <a:t>;</a:t>
              </a:r>
              <a:endParaRPr lang="en-US" sz="2000" b="1" dirty="0"/>
            </a:p>
          </p:txBody>
        </p:sp>
        <p:grpSp>
          <p:nvGrpSpPr>
            <p:cNvPr id="21" name="Group 7"/>
            <p:cNvGrpSpPr>
              <a:grpSpLocks/>
            </p:cNvGrpSpPr>
            <p:nvPr/>
          </p:nvGrpSpPr>
          <p:grpSpPr bwMode="auto">
            <a:xfrm>
              <a:off x="1296" y="1200"/>
              <a:ext cx="528" cy="432"/>
              <a:chOff x="1296" y="1200"/>
              <a:chExt cx="528" cy="432"/>
            </a:xfrm>
          </p:grpSpPr>
          <p:sp>
            <p:nvSpPr>
              <p:cNvPr id="23" name="Oval 8"/>
              <p:cNvSpPr>
                <a:spLocks noChangeArrowheads="1"/>
              </p:cNvSpPr>
              <p:nvPr/>
            </p:nvSpPr>
            <p:spPr bwMode="gray">
              <a:xfrm rot="1758052">
                <a:off x="1310" y="1215"/>
                <a:ext cx="514" cy="417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4" name="Oval 9"/>
              <p:cNvSpPr>
                <a:spLocks noChangeArrowheads="1"/>
              </p:cNvSpPr>
              <p:nvPr/>
            </p:nvSpPr>
            <p:spPr bwMode="gray">
              <a:xfrm rot="1758052">
                <a:off x="1296" y="1200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A67A32"/>
                  </a:gs>
                  <a:gs pos="100000">
                    <a:srgbClr val="A67A3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pic>
            <p:nvPicPr>
              <p:cNvPr id="25" name="Picture 10" descr="Picture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344" y="1224"/>
                <a:ext cx="239" cy="243"/>
              </a:xfrm>
              <a:prstGeom prst="rect">
                <a:avLst/>
              </a:prstGeom>
              <a:noFill/>
            </p:spPr>
          </p:pic>
        </p:grpSp>
        <p:sp>
          <p:nvSpPr>
            <p:cNvPr id="22" name="Text Box 11"/>
            <p:cNvSpPr txBox="1">
              <a:spLocks noChangeArrowheads="1"/>
            </p:cNvSpPr>
            <p:nvPr/>
          </p:nvSpPr>
          <p:spPr bwMode="gray">
            <a:xfrm>
              <a:off x="1482" y="1218"/>
              <a:ext cx="175" cy="2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26" name="Group 41"/>
          <p:cNvGrpSpPr>
            <a:grpSpLocks/>
          </p:cNvGrpSpPr>
          <p:nvPr/>
        </p:nvGrpSpPr>
        <p:grpSpPr bwMode="auto">
          <a:xfrm>
            <a:off x="1508409" y="2438400"/>
            <a:ext cx="7635592" cy="985838"/>
            <a:chOff x="1296" y="1200"/>
            <a:chExt cx="2928" cy="432"/>
          </a:xfrm>
        </p:grpSpPr>
        <p:sp>
          <p:nvSpPr>
            <p:cNvPr id="27" name="AutoShape 42"/>
            <p:cNvSpPr>
              <a:spLocks noChangeArrowheads="1"/>
            </p:cNvSpPr>
            <p:nvPr/>
          </p:nvSpPr>
          <p:spPr bwMode="gray">
            <a:xfrm>
              <a:off x="1510" y="122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ru-RU"/>
            </a:p>
          </p:txBody>
        </p:sp>
        <p:sp>
          <p:nvSpPr>
            <p:cNvPr id="28" name="Text Box 43"/>
            <p:cNvSpPr txBox="1">
              <a:spLocks noChangeArrowheads="1"/>
            </p:cNvSpPr>
            <p:nvPr/>
          </p:nvSpPr>
          <p:spPr bwMode="gray">
            <a:xfrm>
              <a:off x="1776" y="1248"/>
              <a:ext cx="2160" cy="3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uk-UA" sz="2000" b="1" dirty="0"/>
                <a:t> У клітинних стінках </a:t>
              </a:r>
              <a:r>
                <a:rPr lang="uk-UA" sz="2000" b="1" dirty="0">
                  <a:solidFill>
                    <a:srgbClr val="FF0066"/>
                  </a:solidFill>
                </a:rPr>
                <a:t>хітин </a:t>
              </a:r>
              <a:r>
                <a:rPr lang="uk-UA" sz="2000" b="1" dirty="0"/>
                <a:t>— речовина притаманна тваринним організмам;</a:t>
              </a:r>
              <a:endParaRPr lang="en-US" sz="2000" b="1" dirty="0"/>
            </a:p>
          </p:txBody>
        </p:sp>
        <p:grpSp>
          <p:nvGrpSpPr>
            <p:cNvPr id="29" name="Group 44"/>
            <p:cNvGrpSpPr>
              <a:grpSpLocks/>
            </p:cNvGrpSpPr>
            <p:nvPr/>
          </p:nvGrpSpPr>
          <p:grpSpPr bwMode="auto">
            <a:xfrm>
              <a:off x="1296" y="1200"/>
              <a:ext cx="528" cy="432"/>
              <a:chOff x="1296" y="1200"/>
              <a:chExt cx="528" cy="432"/>
            </a:xfrm>
          </p:grpSpPr>
          <p:sp>
            <p:nvSpPr>
              <p:cNvPr id="31" name="Oval 45"/>
              <p:cNvSpPr>
                <a:spLocks noChangeArrowheads="1"/>
              </p:cNvSpPr>
              <p:nvPr/>
            </p:nvSpPr>
            <p:spPr bwMode="gray">
              <a:xfrm rot="1758052">
                <a:off x="1310" y="1215"/>
                <a:ext cx="514" cy="417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2" name="Oval 46"/>
              <p:cNvSpPr>
                <a:spLocks noChangeArrowheads="1"/>
              </p:cNvSpPr>
              <p:nvPr/>
            </p:nvSpPr>
            <p:spPr bwMode="gray">
              <a:xfrm rot="1758052">
                <a:off x="1296" y="1200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A67A32"/>
                  </a:gs>
                  <a:gs pos="100000">
                    <a:srgbClr val="A67A3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pic>
            <p:nvPicPr>
              <p:cNvPr id="33" name="Picture 47" descr="Picture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344" y="1224"/>
                <a:ext cx="239" cy="243"/>
              </a:xfrm>
              <a:prstGeom prst="rect">
                <a:avLst/>
              </a:prstGeom>
              <a:noFill/>
            </p:spPr>
          </p:pic>
        </p:grpSp>
        <p:sp>
          <p:nvSpPr>
            <p:cNvPr id="30" name="Text Box 48"/>
            <p:cNvSpPr txBox="1">
              <a:spLocks noChangeArrowheads="1"/>
            </p:cNvSpPr>
            <p:nvPr/>
          </p:nvSpPr>
          <p:spPr bwMode="gray">
            <a:xfrm>
              <a:off x="1482" y="1218"/>
              <a:ext cx="175" cy="2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uk-UA" sz="3200" b="1">
                  <a:solidFill>
                    <a:srgbClr val="FFFFFF"/>
                  </a:solidFill>
                </a:rPr>
                <a:t>2</a:t>
              </a:r>
              <a:endParaRPr lang="en-US" sz="3200" b="1">
                <a:solidFill>
                  <a:srgbClr val="FFFFFF"/>
                </a:solidFill>
              </a:endParaRPr>
            </a:p>
          </p:txBody>
        </p:sp>
      </p:grpSp>
      <p:grpSp>
        <p:nvGrpSpPr>
          <p:cNvPr id="34" name="Group 49"/>
          <p:cNvGrpSpPr>
            <a:grpSpLocks/>
          </p:cNvGrpSpPr>
          <p:nvPr/>
        </p:nvGrpSpPr>
        <p:grpSpPr bwMode="auto">
          <a:xfrm>
            <a:off x="1743028" y="3962400"/>
            <a:ext cx="7019972" cy="985838"/>
            <a:chOff x="1296" y="1200"/>
            <a:chExt cx="2928" cy="432"/>
          </a:xfrm>
        </p:grpSpPr>
        <p:sp>
          <p:nvSpPr>
            <p:cNvPr id="35" name="AutoShape 50"/>
            <p:cNvSpPr>
              <a:spLocks noChangeArrowheads="1"/>
            </p:cNvSpPr>
            <p:nvPr/>
          </p:nvSpPr>
          <p:spPr bwMode="gray">
            <a:xfrm>
              <a:off x="1510" y="122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ru-RU"/>
            </a:p>
          </p:txBody>
        </p:sp>
        <p:sp>
          <p:nvSpPr>
            <p:cNvPr id="36" name="Text Box 51"/>
            <p:cNvSpPr txBox="1">
              <a:spLocks noChangeArrowheads="1"/>
            </p:cNvSpPr>
            <p:nvPr/>
          </p:nvSpPr>
          <p:spPr bwMode="gray">
            <a:xfrm>
              <a:off x="1776" y="1248"/>
              <a:ext cx="2160" cy="3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uk-UA" sz="2000" b="1" dirty="0"/>
                <a:t>  Запас поживних речовин у вигляді </a:t>
              </a:r>
              <a:r>
                <a:rPr lang="uk-UA" sz="2000" b="1" dirty="0">
                  <a:solidFill>
                    <a:srgbClr val="FF0066"/>
                  </a:solidFill>
                </a:rPr>
                <a:t>глікогену</a:t>
              </a:r>
              <a:r>
                <a:rPr lang="uk-UA" sz="2000" b="1" dirty="0"/>
                <a:t> —тваринного білка;</a:t>
              </a:r>
              <a:endParaRPr lang="en-US" sz="2000" b="1" dirty="0"/>
            </a:p>
          </p:txBody>
        </p:sp>
        <p:grpSp>
          <p:nvGrpSpPr>
            <p:cNvPr id="37" name="Group 52"/>
            <p:cNvGrpSpPr>
              <a:grpSpLocks/>
            </p:cNvGrpSpPr>
            <p:nvPr/>
          </p:nvGrpSpPr>
          <p:grpSpPr bwMode="auto">
            <a:xfrm>
              <a:off x="1296" y="1200"/>
              <a:ext cx="528" cy="432"/>
              <a:chOff x="1296" y="1200"/>
              <a:chExt cx="528" cy="432"/>
            </a:xfrm>
          </p:grpSpPr>
          <p:sp>
            <p:nvSpPr>
              <p:cNvPr id="39" name="Oval 53"/>
              <p:cNvSpPr>
                <a:spLocks noChangeArrowheads="1"/>
              </p:cNvSpPr>
              <p:nvPr/>
            </p:nvSpPr>
            <p:spPr bwMode="gray">
              <a:xfrm rot="1758052">
                <a:off x="1310" y="1215"/>
                <a:ext cx="514" cy="417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0" name="Oval 54"/>
              <p:cNvSpPr>
                <a:spLocks noChangeArrowheads="1"/>
              </p:cNvSpPr>
              <p:nvPr/>
            </p:nvSpPr>
            <p:spPr bwMode="gray">
              <a:xfrm rot="1758052">
                <a:off x="1296" y="1200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A67A32"/>
                  </a:gs>
                  <a:gs pos="100000">
                    <a:srgbClr val="A67A3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pic>
            <p:nvPicPr>
              <p:cNvPr id="41" name="Picture 55" descr="Picture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344" y="1224"/>
                <a:ext cx="239" cy="243"/>
              </a:xfrm>
              <a:prstGeom prst="rect">
                <a:avLst/>
              </a:prstGeom>
              <a:noFill/>
            </p:spPr>
          </p:pic>
        </p:grpSp>
        <p:sp>
          <p:nvSpPr>
            <p:cNvPr id="38" name="Text Box 56"/>
            <p:cNvSpPr txBox="1">
              <a:spLocks noChangeArrowheads="1"/>
            </p:cNvSpPr>
            <p:nvPr/>
          </p:nvSpPr>
          <p:spPr bwMode="gray">
            <a:xfrm>
              <a:off x="1480" y="1218"/>
              <a:ext cx="179" cy="2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uk-UA" sz="3200" b="1">
                  <a:solidFill>
                    <a:srgbClr val="FFFFFF"/>
                  </a:solidFill>
                </a:rPr>
                <a:t>3</a:t>
              </a:r>
              <a:endParaRPr lang="en-US" sz="3200" b="1">
                <a:solidFill>
                  <a:srgbClr val="FFFFFF"/>
                </a:solidFill>
              </a:endParaRPr>
            </a:p>
          </p:txBody>
        </p:sp>
      </p:grpSp>
      <p:grpSp>
        <p:nvGrpSpPr>
          <p:cNvPr id="42" name="Group 23"/>
          <p:cNvGrpSpPr>
            <a:grpSpLocks/>
          </p:cNvGrpSpPr>
          <p:nvPr/>
        </p:nvGrpSpPr>
        <p:grpSpPr bwMode="auto">
          <a:xfrm>
            <a:off x="685800" y="5334000"/>
            <a:ext cx="6858000" cy="985838"/>
            <a:chOff x="1296" y="1200"/>
            <a:chExt cx="2928" cy="432"/>
          </a:xfrm>
        </p:grpSpPr>
        <p:sp>
          <p:nvSpPr>
            <p:cNvPr id="43" name="AutoShape 24"/>
            <p:cNvSpPr>
              <a:spLocks noChangeArrowheads="1"/>
            </p:cNvSpPr>
            <p:nvPr/>
          </p:nvSpPr>
          <p:spPr bwMode="gray">
            <a:xfrm>
              <a:off x="1510" y="122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ru-RU"/>
            </a:p>
          </p:txBody>
        </p:sp>
        <p:sp>
          <p:nvSpPr>
            <p:cNvPr id="44" name="Text Box 25"/>
            <p:cNvSpPr txBox="1">
              <a:spLocks noChangeArrowheads="1"/>
            </p:cNvSpPr>
            <p:nvPr/>
          </p:nvSpPr>
          <p:spPr bwMode="gray">
            <a:xfrm>
              <a:off x="1797" y="1248"/>
              <a:ext cx="2139" cy="3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uk-UA" sz="2000" b="1" dirty="0"/>
                <a:t> Відсутність у клітинах пластид з хлорофілом</a:t>
              </a:r>
              <a:r>
                <a:rPr lang="uk-UA" sz="2000" dirty="0"/>
                <a:t> </a:t>
              </a:r>
              <a:r>
                <a:rPr lang="uk-UA" sz="2000" b="1" dirty="0"/>
                <a:t> </a:t>
              </a:r>
              <a:endParaRPr lang="en-US" sz="2000" b="1" dirty="0"/>
            </a:p>
          </p:txBody>
        </p:sp>
        <p:grpSp>
          <p:nvGrpSpPr>
            <p:cNvPr id="45" name="Group 26"/>
            <p:cNvGrpSpPr>
              <a:grpSpLocks/>
            </p:cNvGrpSpPr>
            <p:nvPr/>
          </p:nvGrpSpPr>
          <p:grpSpPr bwMode="auto">
            <a:xfrm>
              <a:off x="1296" y="1200"/>
              <a:ext cx="528" cy="432"/>
              <a:chOff x="1296" y="1200"/>
              <a:chExt cx="528" cy="432"/>
            </a:xfrm>
          </p:grpSpPr>
          <p:sp>
            <p:nvSpPr>
              <p:cNvPr id="47" name="Oval 27"/>
              <p:cNvSpPr>
                <a:spLocks noChangeArrowheads="1"/>
              </p:cNvSpPr>
              <p:nvPr/>
            </p:nvSpPr>
            <p:spPr bwMode="gray">
              <a:xfrm rot="1758052">
                <a:off x="1310" y="1215"/>
                <a:ext cx="514" cy="417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8" name="Oval 28"/>
              <p:cNvSpPr>
                <a:spLocks noChangeArrowheads="1"/>
              </p:cNvSpPr>
              <p:nvPr/>
            </p:nvSpPr>
            <p:spPr bwMode="gray">
              <a:xfrm rot="1758052">
                <a:off x="1296" y="1200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A67A32"/>
                  </a:gs>
                  <a:gs pos="100000">
                    <a:srgbClr val="A67A3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pic>
            <p:nvPicPr>
              <p:cNvPr id="49" name="Picture 29" descr="Picture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344" y="1224"/>
                <a:ext cx="239" cy="243"/>
              </a:xfrm>
              <a:prstGeom prst="rect">
                <a:avLst/>
              </a:prstGeom>
              <a:noFill/>
            </p:spPr>
          </p:pic>
        </p:grpSp>
        <p:sp>
          <p:nvSpPr>
            <p:cNvPr id="46" name="Text Box 30"/>
            <p:cNvSpPr txBox="1">
              <a:spLocks noChangeArrowheads="1"/>
            </p:cNvSpPr>
            <p:nvPr/>
          </p:nvSpPr>
          <p:spPr bwMode="gray">
            <a:xfrm>
              <a:off x="1482" y="1218"/>
              <a:ext cx="175" cy="2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uk-UA" sz="3200" b="1" dirty="0">
                  <a:solidFill>
                    <a:srgbClr val="FFFFFF"/>
                  </a:solidFill>
                </a:rPr>
                <a:t>4</a:t>
              </a:r>
              <a:endParaRPr lang="en-US" sz="320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649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568" y="458604"/>
            <a:ext cx="72909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a_CopperGothCpsExp" panose="020E0705020203020404" pitchFamily="34" charset="-52"/>
              </a:rPr>
              <a:t>Отже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_CopperGothCpsExp" panose="020E0705020203020404" pitchFamily="34" charset="-52"/>
              </a:rPr>
              <a:t>,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a_CopperGothCpsExp" panose="020E0705020203020404" pitchFamily="34" charset="-52"/>
              </a:rPr>
              <a:t>г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a_CopperGothCpsExp" panose="020E0705020203020404" pitchFamily="34" charset="-52"/>
              </a:rPr>
              <a:t>риби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_CopperGothCpsExp" panose="020E0705020203020404" pitchFamily="34" charset="-52"/>
              </a:rPr>
              <a:t>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_CopperGothCpsExp" panose="020E0705020203020404" pitchFamily="34" charset="-52"/>
              </a:rPr>
              <a:t>-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a_CopperGothCpsExp" panose="020E0705020203020404" pitchFamily="34" charset="-52"/>
              </a:rPr>
              <a:t>різноманітна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_CopperGothCpsExp" panose="020E0705020203020404" pitchFamily="34" charset="-52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a_CopperGothCpsExp" panose="020E0705020203020404" pitchFamily="34" charset="-52"/>
              </a:rPr>
              <a:t>група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_CopperGothCpsExp" panose="020E0705020203020404" pitchFamily="34" charset="-52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a_CopperGothCpsExp" panose="020E0705020203020404" pitchFamily="34" charset="-52"/>
              </a:rPr>
              <a:t>організмів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_CopperGothCpsExp" panose="020E0705020203020404" pitchFamily="34" charset="-52"/>
              </a:rPr>
              <a:t>,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a_CopperGothCpsExp" panose="020E0705020203020404" pitchFamily="34" charset="-52"/>
              </a:rPr>
              <a:t>які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_CopperGothCpsExp" panose="020E0705020203020404" pitchFamily="34" charset="-52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a_CopperGothCpsExp" panose="020E0705020203020404" pitchFamily="34" charset="-52"/>
              </a:rPr>
              <a:t>живляться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_CopperGothCpsExp" panose="020E0705020203020404" pitchFamily="34" charset="-52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a_CopperGothCpsExp" panose="020E0705020203020404" pitchFamily="34" charset="-52"/>
              </a:rPr>
              <a:t>розчинами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_CopperGothCpsExp" panose="020E0705020203020404" pitchFamily="34" charset="-52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a_CopperGothCpsExp" panose="020E0705020203020404" pitchFamily="34" charset="-52"/>
              </a:rPr>
              <a:t>готових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_CopperGothCpsExp" panose="020E0705020203020404" pitchFamily="34" charset="-52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a_CopperGothCpsExp" panose="020E0705020203020404" pitchFamily="34" charset="-52"/>
              </a:rPr>
              <a:t>органічни­х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_CopperGothCpsExp" panose="020E0705020203020404" pitchFamily="34" charset="-52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a_CopperGothCpsExp" panose="020E0705020203020404" pitchFamily="34" charset="-52"/>
              </a:rPr>
              <a:t>речовин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_CopperGothCpsExp" panose="020E0705020203020404" pitchFamily="34" charset="-52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a_CopperGothCpsExp" panose="020E0705020203020404" pitchFamily="34" charset="-52"/>
              </a:rPr>
              <a:t>своєю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_CopperGothCpsExp" panose="020E0705020203020404" pitchFamily="34" charset="-52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a_CopperGothCpsExp" panose="020E0705020203020404" pitchFamily="34" charset="-52"/>
              </a:rPr>
              <a:t>поверхнею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_CopperGothCpsExp" panose="020E0705020203020404" pitchFamily="34" charset="-52"/>
              </a:rPr>
              <a:t>,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a_CopperGothCpsExp" panose="020E0705020203020404" pitchFamily="34" charset="-52"/>
              </a:rPr>
              <a:t>тверді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_CopperGothCpsExp" panose="020E0705020203020404" pitchFamily="34" charset="-52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a_CopperGothCpsExp" panose="020E0705020203020404" pitchFamily="34" charset="-52"/>
              </a:rPr>
              <a:t>частинки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_CopperGothCpsExp" panose="020E0705020203020404" pitchFamily="34" charset="-52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a_CopperGothCpsExp" panose="020E0705020203020404" pitchFamily="34" charset="-52"/>
              </a:rPr>
              <a:t>спочатку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_CopperGothCpsExp" panose="020E0705020203020404" pitchFamily="34" charset="-52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a_CopperGothCpsExp" panose="020E0705020203020404" pitchFamily="34" charset="-52"/>
              </a:rPr>
              <a:t>розкладають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_CopperGothCpsExp" panose="020E0705020203020404" pitchFamily="34" charset="-52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a_CopperGothCpsExp" panose="020E0705020203020404" pitchFamily="34" charset="-52"/>
              </a:rPr>
              <a:t>особливими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_CopperGothCpsExp" panose="020E0705020203020404" pitchFamily="34" charset="-52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a_CopperGothCpsExp" panose="020E0705020203020404" pitchFamily="34" charset="-52"/>
              </a:rPr>
              <a:t>речовинами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_CopperGothCpsExp" panose="020E0705020203020404" pitchFamily="34" charset="-52"/>
              </a:rPr>
              <a:t>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_CopperGothCpsExp" panose="020E0705020203020404" pitchFamily="34" charset="-52"/>
              </a:rPr>
              <a:t>У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a_CopperGothCpsExp" panose="020E0705020203020404" pitchFamily="34" charset="-52"/>
              </a:rPr>
              <a:t>їхніх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_CopperGothCpsExp" panose="020E0705020203020404" pitchFamily="34" charset="-52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a_CopperGothCpsExp" panose="020E0705020203020404" pitchFamily="34" charset="-52"/>
              </a:rPr>
              <a:t>клітинах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_CopperGothCpsExp" panose="020E0705020203020404" pitchFamily="34" charset="-52"/>
              </a:rPr>
              <a:t>, як і в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a_CopperGothCpsExp" panose="020E0705020203020404" pitchFamily="34" charset="-52"/>
              </a:rPr>
              <a:t>клітинах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_CopperGothCpsExp" panose="020E0705020203020404" pitchFamily="34" charset="-52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a_CopperGothCpsExp" panose="020E0705020203020404" pitchFamily="34" charset="-52"/>
              </a:rPr>
              <a:t>тварин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_CopperGothCpsExp" panose="020E0705020203020404" pitchFamily="34" charset="-52"/>
              </a:rPr>
              <a:t>,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a_CopperGothCpsExp" panose="020E0705020203020404" pitchFamily="34" charset="-52"/>
              </a:rPr>
              <a:t>відкладається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_CopperGothCpsExp" panose="020E0705020203020404" pitchFamily="34" charset="-52"/>
              </a:rPr>
              <a:t> не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a_CopperGothCpsExp" panose="020E0705020203020404" pitchFamily="34" charset="-52"/>
              </a:rPr>
              <a:t>крох­маль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_CopperGothCpsExp" panose="020E0705020203020404" pitchFamily="34" charset="-52"/>
              </a:rPr>
              <a:t>, як у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a_CopperGothCpsExp" panose="020E0705020203020404" pitchFamily="34" charset="-52"/>
              </a:rPr>
              <a:t>рослин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_CopperGothCpsExp" panose="020E0705020203020404" pitchFamily="34" charset="-52"/>
              </a:rPr>
              <a:t>, а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a_CopperGothCpsExp" panose="020E0705020203020404" pitchFamily="34" charset="-52"/>
              </a:rPr>
              <a:t>інший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_CopperGothCpsExp" panose="020E0705020203020404" pitchFamily="34" charset="-52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a_CopperGothCpsExp" panose="020E0705020203020404" pitchFamily="34" charset="-52"/>
              </a:rPr>
              <a:t>вуглевод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_CopperGothCpsExp" panose="020E0705020203020404" pitchFamily="34" charset="-52"/>
              </a:rPr>
              <a:t> -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a_CopperGothCpsExp" panose="020E0705020203020404" pitchFamily="34" charset="-52"/>
              </a:rPr>
              <a:t>глікоген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_CopperGothCpsExp" panose="020E0705020203020404" pitchFamily="34" charset="-52"/>
              </a:rPr>
              <a:t>.</a:t>
            </a:r>
          </a:p>
          <a:p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a_CopperGothCpsExp" panose="020E0705020203020404" pitchFamily="34" charset="-52"/>
              </a:rPr>
              <a:t>Мабуть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_CopperGothCpsExp" panose="020E0705020203020404" pitchFamily="34" charset="-52"/>
              </a:rPr>
              <a:t>, на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a_CopperGothCpsExp" panose="020E0705020203020404" pitchFamily="34" charset="-52"/>
              </a:rPr>
              <a:t>нашій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_CopperGothCpsExp" panose="020E0705020203020404" pitchFamily="34" charset="-52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a_CopperGothCpsExp" panose="020E0705020203020404" pitchFamily="34" charset="-52"/>
              </a:rPr>
              <a:t>планеті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_CopperGothCpsExp" panose="020E0705020203020404" pitchFamily="34" charset="-52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a_CopperGothCpsExp" panose="020E0705020203020404" pitchFamily="34" charset="-52"/>
              </a:rPr>
              <a:t>немає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_CopperGothCpsExp" panose="020E0705020203020404" pitchFamily="34" charset="-52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a_CopperGothCpsExp" panose="020E0705020203020404" pitchFamily="34" charset="-52"/>
              </a:rPr>
              <a:t>жодної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_CopperGothCpsExp" panose="020E0705020203020404" pitchFamily="34" charset="-52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a_CopperGothCpsExp" panose="020E0705020203020404" pitchFamily="34" charset="-52"/>
              </a:rPr>
              <a:t>органіч­ної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_CopperGothCpsExp" panose="020E0705020203020404" pitchFamily="34" charset="-52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a_CopperGothCpsExp" panose="020E0705020203020404" pitchFamily="34" charset="-52"/>
              </a:rPr>
              <a:t>речовини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_CopperGothCpsExp" panose="020E0705020203020404" pitchFamily="34" charset="-52"/>
              </a:rPr>
              <a:t>, яку б не могли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a_CopperGothCpsExp" panose="020E0705020203020404" pitchFamily="34" charset="-52"/>
              </a:rPr>
              <a:t>розкласти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_CopperGothCpsExp" panose="020E0705020203020404" pitchFamily="34" charset="-52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a_CopperGothCpsExp" panose="020E0705020203020404" pitchFamily="34" charset="-52"/>
              </a:rPr>
              <a:t>гриби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_CopperGothCpsExp" panose="020E0705020203020404" pitchFamily="34" charset="-52"/>
              </a:rPr>
              <a:t>.</a:t>
            </a:r>
          </a:p>
          <a:p>
            <a:r>
              <a:rPr lang="uk-UA" sz="2000" b="0" i="0" dirty="0" smtClean="0">
                <a:solidFill>
                  <a:srgbClr val="FF0000"/>
                </a:solidFill>
                <a:effectLst/>
                <a:latin typeface="a_CopperGothCpsExp" panose="020E0705020203020404" pitchFamily="34" charset="-52"/>
              </a:rPr>
              <a:t>Домашнє завдання:</a:t>
            </a:r>
            <a:r>
              <a:rPr lang="uk-UA" sz="2000" b="0" i="0" dirty="0" smtClean="0">
                <a:solidFill>
                  <a:schemeClr val="accent6">
                    <a:lumMod val="75000"/>
                  </a:schemeClr>
                </a:solidFill>
                <a:effectLst/>
                <a:latin typeface="a_CopperGothCpsExp" panose="020E0705020203020404" pitchFamily="34" charset="-52"/>
              </a:rPr>
              <a:t> прочитати параграф 51, тести на сторінці 195.</a:t>
            </a:r>
            <a:endParaRPr lang="ru-RU" sz="2000" b="0" i="0" dirty="0">
              <a:solidFill>
                <a:schemeClr val="accent6">
                  <a:lumMod val="75000"/>
                </a:schemeClr>
              </a:solidFill>
              <a:effectLst/>
              <a:latin typeface="a_CopperGothCpsExp" panose="020E0705020203020404" pitchFamily="34" charset="-52"/>
            </a:endParaRPr>
          </a:p>
        </p:txBody>
      </p:sp>
      <p:pic>
        <p:nvPicPr>
          <p:cNvPr id="3" name="Рисунок 2" descr="картинки : природа, растение, Осень, Закрыть, Флора, Фауна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52" y="4419132"/>
            <a:ext cx="4932048" cy="2340312"/>
          </a:xfrm>
          <a:prstGeom prst="rect">
            <a:avLst/>
          </a:prstGeom>
        </p:spPr>
      </p:pic>
      <p:pic>
        <p:nvPicPr>
          <p:cNvPr id="4" name="Рисунок 3" descr="Базидіомікотові — Вікіпедія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36" y="4419132"/>
            <a:ext cx="3715072" cy="225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01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</TotalTime>
  <Words>305</Words>
  <Application>Microsoft Office PowerPoint</Application>
  <PresentationFormat>Экран (4:3)</PresentationFormat>
  <Paragraphs>39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a_CopperGothCpsExp</vt:lpstr>
      <vt:lpstr>Arial</vt:lpstr>
      <vt:lpstr>Century Gothic</vt:lpstr>
      <vt:lpstr>Times New Roman</vt:lpstr>
      <vt:lpstr>Wingdings 3</vt:lpstr>
      <vt:lpstr>1_Оформление по умолчанию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</dc:creator>
  <cp:lastModifiedBy>Пользователь Windows</cp:lastModifiedBy>
  <cp:revision>54</cp:revision>
  <cp:lastPrinted>1601-01-01T00:00:00Z</cp:lastPrinted>
  <dcterms:created xsi:type="dcterms:W3CDTF">2012-02-29T05:15:59Z</dcterms:created>
  <dcterms:modified xsi:type="dcterms:W3CDTF">2022-05-08T16:55:33Z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