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6724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568952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Біологія і Екологія. 11 клас. 22.04.2020.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про екологічне мислення. Необхідність міжнародної взаємодії у справі охорони довкілля.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3"/>
            <a:ext cx="446449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579296" cy="5856312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– участь у регіональних природоохоронних заходах (Чорне море, Дунай, Карпати, Донбас та ін</a:t>
            </a:r>
            <a:r>
              <a:rPr lang="uk-UA" dirty="0" smtClean="0">
                <a:solidFill>
                  <a:srgbClr val="FF0000"/>
                </a:solidFill>
              </a:rPr>
              <a:t>.);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– участь у міжнародних програмах ліквідації наслідків Чорнобильської аварії (проблеми відходів, перенесення забруднень повітряними і водними потоками та ін.).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3925"/>
            <a:ext cx="2664296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94876"/>
            <a:ext cx="2736304" cy="1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94876"/>
            <a:ext cx="269443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58"/>
            <a:ext cx="4608512" cy="17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5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68280"/>
          </a:xfrm>
        </p:spPr>
        <p:txBody>
          <a:bodyPr/>
          <a:lstStyle/>
          <a:p>
            <a:r>
              <a:rPr lang="uk-UA" dirty="0"/>
              <a:t>Беручи участь у міжнародному співробітництві, Україна отримує допомогу в галузі охорони навколишнього природного середовища від міжнародного співтовариства.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3"/>
            <a:ext cx="33843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98294"/>
            <a:ext cx="3744416" cy="19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3376"/>
            <a:ext cx="3384377" cy="16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8294"/>
            <a:ext cx="3888432" cy="19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1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76800"/>
          </a:xfrm>
        </p:spPr>
        <p:txBody>
          <a:bodyPr/>
          <a:lstStyle/>
          <a:p>
            <a:r>
              <a:rPr lang="uk-UA" dirty="0"/>
              <a:t>Необхідно зазначити, що кількість фінансових ресурсів, які виділяються в Україні на охорону навколишнього середовища, відрізняє її від багатьох розвинених держав і, навіть, від деяких країн Центральної та Східної Європи. Це пов'язано з пізнім усвідомленням необхідності та вигідності інвестицій в охорону навколишнього середовища.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9306"/>
            <a:ext cx="3498429" cy="23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09404"/>
            <a:ext cx="30289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Картинки по запросу &quot;украина финансы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50" y="3368070"/>
            <a:ext cx="2985924" cy="20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2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4392488" cy="5544616"/>
          </a:xfrm>
        </p:spPr>
        <p:txBody>
          <a:bodyPr/>
          <a:lstStyle/>
          <a:p>
            <a:r>
              <a:rPr lang="uk-UA" dirty="0"/>
              <a:t>Втім, саме це дає змогу Україні розраховувати на міжнародне співробітництво і можливість отримання фінансової допомоги. Інтерес може становити доступ до ринку з метою залучення екологічно чистих технологій та обладнання для захисту навколишнього природного середовища України.</a:t>
            </a:r>
            <a:endParaRPr lang="ru-RU" dirty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5" y="476673"/>
            <a:ext cx="3358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5" y="2492897"/>
            <a:ext cx="335809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6" y="4509120"/>
            <a:ext cx="3358096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9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Інтеграція незалежної України у світове співтовариство уможливила безпосередньо міжнародну економічну, технічну та експертну допомогу. Головними її напрямами є: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b="1" i="1" dirty="0">
                <a:solidFill>
                  <a:srgbClr val="7030A0"/>
                </a:solidFill>
              </a:rPr>
              <a:t>– гранти (безоплатна допомога) та в майбутньому можливі кредити Програми розвитку ООН, Програми охорони навколишнього природного середовища.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uk-UA" dirty="0">
                <a:solidFill>
                  <a:srgbClr val="7030A0"/>
                </a:solidFill>
              </a:rPr>
              <a:t>Перші гранти було спрямовано на збереження </a:t>
            </a:r>
            <a:r>
              <a:rPr lang="uk-UA" dirty="0" err="1">
                <a:solidFill>
                  <a:srgbClr val="7030A0"/>
                </a:solidFill>
              </a:rPr>
              <a:t>біорізноманіття</a:t>
            </a:r>
            <a:r>
              <a:rPr lang="uk-UA" dirty="0">
                <a:solidFill>
                  <a:srgbClr val="7030A0"/>
                </a:solidFill>
              </a:rPr>
              <a:t> (дельта Дунаю та Східні Карпати), а також регіонально важливий проект – захист Чорного моря від забруднення;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uk-UA" b="1" i="1" dirty="0">
                <a:solidFill>
                  <a:srgbClr val="00B0F0"/>
                </a:solidFill>
              </a:rPr>
              <a:t>– допомога ЄС в рамках технічної допомоги країнам СНД (TACІS), хоча проблеми охорони навколишнього природного середовища не належать до пріоритетних програм TACІS;</a:t>
            </a:r>
            <a:endParaRPr lang="ru-RU" b="1" i="1" dirty="0">
              <a:solidFill>
                <a:srgbClr val="00B0F0"/>
              </a:solidFill>
            </a:endParaRPr>
          </a:p>
          <a:p>
            <a:r>
              <a:rPr lang="uk-UA" b="1" i="1" dirty="0">
                <a:solidFill>
                  <a:srgbClr val="00B050"/>
                </a:solidFill>
              </a:rPr>
              <a:t>– міжнародна допомога окремих розвинених країн (США, Канади, Нідерландів, Німеччини, Данії, Великої Британії) як у рамках багатосторонніх програм, так і на підставі двосторонніх угод.</a:t>
            </a:r>
            <a:endParaRPr lang="ru-RU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20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712296"/>
          </a:xfrm>
        </p:spPr>
        <p:txBody>
          <a:bodyPr/>
          <a:lstStyle/>
          <a:p>
            <a:r>
              <a:rPr lang="uk-UA" dirty="0"/>
              <a:t>Міжнародна допомога насамперед повинна використовуватися згідно з внутрішніми регіональними пріоритетами для розв'язання проблем Дніпра та інших річок України, проблем якості питної води, проблем Донецько-придніпровського регіону, Полісся, Чорного та Азовського морів, ліквідації наслідків Чорнобильської аварії тощо.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7006"/>
            <a:ext cx="2655738" cy="26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59" y="3140968"/>
            <a:ext cx="2886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39" y="4974875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9216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8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6724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8568952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Прочитати параграф 54. Запитання 10, сторінка 212.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3"/>
            <a:ext cx="446449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29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76800"/>
          </a:xfrm>
        </p:spPr>
        <p:txBody>
          <a:bodyPr/>
          <a:lstStyle/>
          <a:p>
            <a:r>
              <a:rPr lang="uk-UA" dirty="0"/>
              <a:t>Правова діяльність міжнародного співтовариства у сфері охорони навколишнього середовища на сучасному етапі здійснюється в рамках Програми ООН з навколишнього середовища (ЮНЕП).</a:t>
            </a:r>
            <a:endParaRPr lang="ru-RU" dirty="0"/>
          </a:p>
          <a:p>
            <a:r>
              <a:rPr lang="uk-UA" dirty="0" smtClean="0"/>
              <a:t>Ця </a:t>
            </a:r>
            <a:r>
              <a:rPr lang="uk-UA" dirty="0"/>
              <a:t>програма була ухвалена в грудні 1972 р. на 27 сесії Генеральної асамблеї ООН. Відповідно до неї під егідою ООН засновані Рада керуючих Програмою, Фонд навколишнього середовища, Рада з координації природоохоронної діяльності організацій ООН.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6" y="4041188"/>
            <a:ext cx="4264540" cy="25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1188"/>
            <a:ext cx="4095419" cy="25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74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Програма включає розділи: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688632" cy="52565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– "Населені пункти і життєве середовище";</a:t>
            </a:r>
            <a:endParaRPr lang="ru-RU" dirty="0"/>
          </a:p>
          <a:p>
            <a:r>
              <a:rPr lang="uk-UA" dirty="0"/>
              <a:t>– "Здоров'я людини і чистота навколишнього середовища";</a:t>
            </a:r>
            <a:endParaRPr lang="ru-RU" dirty="0"/>
          </a:p>
          <a:p>
            <a:r>
              <a:rPr lang="uk-UA" dirty="0"/>
              <a:t>– "Сухопутні екосистеми й управління ними";</a:t>
            </a:r>
            <a:endParaRPr lang="ru-RU" dirty="0"/>
          </a:p>
          <a:p>
            <a:r>
              <a:rPr lang="uk-UA" dirty="0"/>
              <a:t>– "Навколишнє середовище і його розвиток";</a:t>
            </a:r>
            <a:endParaRPr lang="ru-RU" dirty="0"/>
          </a:p>
          <a:p>
            <a:r>
              <a:rPr lang="uk-UA" dirty="0"/>
              <a:t>– "Океани";</a:t>
            </a:r>
            <a:endParaRPr lang="ru-RU" dirty="0"/>
          </a:p>
          <a:p>
            <a:r>
              <a:rPr lang="uk-UA" dirty="0"/>
              <a:t>– "Міжнародне природоохоронне право";</a:t>
            </a:r>
            <a:endParaRPr lang="ru-RU" dirty="0"/>
          </a:p>
          <a:p>
            <a:r>
              <a:rPr lang="uk-UA" dirty="0"/>
              <a:t>– "Енергія";</a:t>
            </a:r>
            <a:endParaRPr lang="ru-RU" dirty="0"/>
          </a:p>
          <a:p>
            <a:r>
              <a:rPr lang="uk-UA" dirty="0"/>
              <a:t>– "Стихійні лиха";</a:t>
            </a:r>
            <a:endParaRPr lang="ru-RU" dirty="0"/>
          </a:p>
          <a:p>
            <a:r>
              <a:rPr lang="uk-UA" dirty="0"/>
              <a:t>– "Підготовка кадрів у сфері охорони навколишнього середовища".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31163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51" y="3933057"/>
            <a:ext cx="30990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>ЗАГАЛЬНА </a:t>
            </a:r>
            <a:r>
              <a:rPr lang="uk-UA" sz="3100" dirty="0"/>
              <a:t>ХАРАКТЕРИСТИКА МІЖНАРОДНОГО СПІВРОБІТНИЦТВА УКРАЇНИ В ЕКОЛОГІЧНІЙ СФЕРІ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Міжнародне </a:t>
            </a:r>
            <a:r>
              <a:rPr lang="uk-UA" dirty="0"/>
              <a:t>співробітництво України в екологічній сфері визначається Основними напрямами державної екологічної політики, а також міжнародними та міждержавними договорами та угодами.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616004" cy="183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618706" cy="183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7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97666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70C0"/>
                </a:solidFill>
              </a:rPr>
              <a:t>Розв'язання сучасних екологічних проблем в Україні можливе лише в умовах широкого й активного міжнародного співробітництва всіх країн у цій сфері</a:t>
            </a:r>
            <a:r>
              <a:rPr lang="uk-UA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Це </a:t>
            </a:r>
            <a:r>
              <a:rPr lang="uk-UA" b="1" i="1" dirty="0" smtClean="0">
                <a:solidFill>
                  <a:srgbClr val="FF0000"/>
                </a:solidFill>
              </a:rPr>
              <a:t>зумовлено, насамперед, </a:t>
            </a:r>
            <a:r>
              <a:rPr lang="uk-UA" b="1" i="1" dirty="0">
                <a:solidFill>
                  <a:srgbClr val="FF0000"/>
                </a:solidFill>
              </a:rPr>
              <a:t>такими обставинами</a:t>
            </a:r>
            <a:r>
              <a:rPr lang="uk-UA" b="1" i="1" dirty="0" smtClean="0">
                <a:solidFill>
                  <a:srgbClr val="FF0000"/>
                </a:solidFill>
              </a:rPr>
              <a:t>:</a:t>
            </a:r>
            <a:endParaRPr lang="ru-RU" b="1" i="1" dirty="0"/>
          </a:p>
          <a:p>
            <a:r>
              <a:rPr lang="uk-UA" dirty="0"/>
              <a:t>– глобальним характером екологічних проблем;</a:t>
            </a:r>
            <a:endParaRPr lang="ru-RU" dirty="0"/>
          </a:p>
          <a:p>
            <a:r>
              <a:rPr lang="uk-UA" dirty="0"/>
              <a:t>– транскордонним характером забруднення навколишнього середовища;</a:t>
            </a:r>
            <a:endParaRPr lang="ru-RU" dirty="0"/>
          </a:p>
          <a:p>
            <a:r>
              <a:rPr lang="uk-UA" dirty="0"/>
              <a:t>– міжнародними зобов'язаннями України щодо охорони навколишнього природного середовища;</a:t>
            </a:r>
            <a:endParaRPr lang="ru-RU" dirty="0"/>
          </a:p>
          <a:p>
            <a:r>
              <a:rPr lang="uk-UA" dirty="0"/>
              <a:t>– необхідністю міжнародного обміну досвідом і технологіями, можливістю залучення іноземних інвестицій.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352839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328592" cy="6120680"/>
          </a:xfrm>
        </p:spPr>
        <p:txBody>
          <a:bodyPr/>
          <a:lstStyle/>
          <a:p>
            <a:r>
              <a:rPr lang="uk-UA" dirty="0"/>
              <a:t>Україна є учасником понад 20 міжнародних конвенцій та двосторонніх угод, пов'язаних з охороною навколишнього природного середовища. Міжнародні зобов'язання України щодо навколишнього природного середовища, використання природних ресурсів і забезпечення екологічної безпеки випливають з положень вже ратифікованих а також тих, що знаходяться в стадії розгляду конвенцій та угод.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42" y="260648"/>
            <a:ext cx="2961679" cy="22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42" y="2708920"/>
            <a:ext cx="3140278" cy="208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48" y="494116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876800"/>
          </a:xfrm>
        </p:spPr>
        <p:txBody>
          <a:bodyPr/>
          <a:lstStyle/>
          <a:p>
            <a:r>
              <a:rPr lang="uk-UA" dirty="0"/>
              <a:t>Виконання Україною зобов'язань, що випливають із зазначених багатосторонніх угод, потребує приведення внутрішнього законодавства у відповідність з нормами міжнародного права й урахування існуючої міжнародної практики під час розроблення нових законодавчих актів.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6295"/>
            <a:ext cx="383378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90" y="3138966"/>
            <a:ext cx="3747746" cy="246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43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248472" cy="6120680"/>
          </a:xfrm>
        </p:spPr>
        <p:txBody>
          <a:bodyPr/>
          <a:lstStyle/>
          <a:p>
            <a:r>
              <a:rPr lang="uk-UA" dirty="0"/>
              <a:t>Поряд з виконанням зобов'язань України, що випливають із багатосторонніх договорів у галузі охорони навколишнього природного середовища та екологічної безпеки, в перспективі має важливе значення подальше розширення міжнародного співробітництва за такими напрямами: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6329"/>
            <a:ext cx="3106588" cy="20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106589" cy="210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9199"/>
            <a:ext cx="3334891" cy="1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0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7128792" cy="550071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– співробітництво з міжнародними організаціями системи ООН у галузі охорони навколишнього природного середовища, серед яких можна назвати: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sz="2000" dirty="0"/>
              <a:t>1) ЮНЕП – </a:t>
            </a:r>
            <a:r>
              <a:rPr lang="uk-UA" sz="2000" dirty="0" smtClean="0"/>
              <a:t>програму </a:t>
            </a:r>
            <a:r>
              <a:rPr lang="uk-UA" sz="2000" dirty="0"/>
              <a:t>ООН щодо навколишнього середовища;</a:t>
            </a:r>
            <a:endParaRPr lang="ru-RU" sz="2000" dirty="0"/>
          </a:p>
          <a:p>
            <a:r>
              <a:rPr lang="uk-UA" sz="2000" dirty="0"/>
              <a:t>2) ЄЕК ООН – Європейську Економічну комісію ООН;</a:t>
            </a:r>
            <a:endParaRPr lang="ru-RU" sz="2000" dirty="0"/>
          </a:p>
          <a:p>
            <a:r>
              <a:rPr lang="uk-UA" sz="2000" dirty="0"/>
              <a:t>3) ПРООН – Програму розвитку ООН;</a:t>
            </a:r>
            <a:endParaRPr lang="ru-RU" sz="2000" dirty="0"/>
          </a:p>
          <a:p>
            <a:r>
              <a:rPr lang="uk-UA" sz="2000" dirty="0"/>
              <a:t>4) МАГАТЕ – Міжнародне агентство з атомної енергетики ООН;</a:t>
            </a:r>
            <a:endParaRPr lang="ru-RU" sz="2000" dirty="0"/>
          </a:p>
          <a:p>
            <a:r>
              <a:rPr lang="uk-UA" sz="2000" dirty="0"/>
              <a:t>5) ФАО – Організацію з продовольства й сільського господарства;</a:t>
            </a:r>
            <a:endParaRPr lang="ru-RU" sz="2000" dirty="0"/>
          </a:p>
          <a:p>
            <a:r>
              <a:rPr lang="uk-UA" sz="2000" dirty="0"/>
              <a:t>6) Центр ООН по населених пунктах;</a:t>
            </a:r>
            <a:endParaRPr lang="ru-RU" sz="2000" dirty="0"/>
          </a:p>
          <a:p>
            <a:r>
              <a:rPr lang="uk-UA" sz="2000" dirty="0"/>
              <a:t>7) Комісію сталого розвитку;</a:t>
            </a:r>
            <a:endParaRPr lang="ru-RU" sz="2000" dirty="0"/>
          </a:p>
          <a:p>
            <a:r>
              <a:rPr lang="uk-UA" sz="2000" dirty="0"/>
              <a:t>8) Глобальний екологічний фонд та ін.;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21" y="2924944"/>
            <a:ext cx="1526104" cy="10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28" y="4274791"/>
            <a:ext cx="1368152" cy="13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58" y="5947196"/>
            <a:ext cx="147161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91" y="476672"/>
            <a:ext cx="1948343" cy="10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80" y="1718782"/>
            <a:ext cx="1161767" cy="119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69" y="4968070"/>
            <a:ext cx="1440160" cy="17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67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</TotalTime>
  <Words>773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Ясность</vt:lpstr>
      <vt:lpstr>Презентация PowerPoint</vt:lpstr>
      <vt:lpstr>Презентация PowerPoint</vt:lpstr>
      <vt:lpstr>Програма включає розділи: </vt:lpstr>
      <vt:lpstr>    ЗАГАЛЬНА ХАРАКТЕРИСТИКА МІЖНАРОДНОГО СПІВРОБІТНИЦТВА УКРАЇНИ В ЕКОЛОГІЧНІЙ СФЕРІ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Необхідність міжнародної взаємодії у справі охорони довкілля. </dc:title>
  <dc:creator>Хозяин</dc:creator>
  <cp:lastModifiedBy>Пользователь Windows</cp:lastModifiedBy>
  <cp:revision>7</cp:revision>
  <dcterms:created xsi:type="dcterms:W3CDTF">2020-03-18T15:54:13Z</dcterms:created>
  <dcterms:modified xsi:type="dcterms:W3CDTF">2020-04-20T15:33:43Z</dcterms:modified>
</cp:coreProperties>
</file>