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67" r:id="rId5"/>
    <p:sldId id="257" r:id="rId6"/>
    <p:sldId id="262" r:id="rId7"/>
    <p:sldId id="261" r:id="rId8"/>
    <p:sldId id="266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4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A297B-5434-4DDC-8403-725BE3964B12}" type="doc">
      <dgm:prSet loTypeId="urn:microsoft.com/office/officeart/2008/layout/LinedList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uk-UA"/>
        </a:p>
      </dgm:t>
    </dgm:pt>
    <dgm:pt modelId="{85DF3565-FFE9-4825-BF79-4CE5B2075353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FF0000"/>
              </a:solidFill>
            </a:rPr>
            <a:t>Особливості</a:t>
          </a:r>
          <a:br>
            <a:rPr lang="uk-UA" sz="1600" b="1" dirty="0" smtClean="0">
              <a:solidFill>
                <a:srgbClr val="FF0000"/>
              </a:solidFill>
            </a:rPr>
          </a:br>
          <a:r>
            <a:rPr lang="uk-UA" sz="1600" b="1" dirty="0" smtClean="0">
              <a:solidFill>
                <a:srgbClr val="FF0000"/>
              </a:solidFill>
            </a:rPr>
            <a:t>мейозу</a:t>
          </a:r>
          <a:endParaRPr lang="uk-UA" sz="1600" b="1" dirty="0">
            <a:solidFill>
              <a:srgbClr val="FF0000"/>
            </a:solidFill>
          </a:endParaRPr>
        </a:p>
      </dgm:t>
    </dgm:pt>
    <dgm:pt modelId="{6B05E546-89FD-439C-97E5-98C46C5BAB46}" type="parTrans" cxnId="{E4E47AD3-D853-4C0B-A37B-718E4943B8F2}">
      <dgm:prSet/>
      <dgm:spPr/>
      <dgm:t>
        <a:bodyPr/>
        <a:lstStyle/>
        <a:p>
          <a:endParaRPr lang="uk-UA"/>
        </a:p>
      </dgm:t>
    </dgm:pt>
    <dgm:pt modelId="{E160455C-556D-4985-962C-949FC82D288F}" type="sibTrans" cxnId="{E4E47AD3-D853-4C0B-A37B-718E4943B8F2}">
      <dgm:prSet/>
      <dgm:spPr/>
      <dgm:t>
        <a:bodyPr/>
        <a:lstStyle/>
        <a:p>
          <a:endParaRPr lang="uk-UA"/>
        </a:p>
      </dgm:t>
    </dgm:pt>
    <dgm:pt modelId="{7AB59679-C837-4936-A070-2B3E63287564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chemeClr val="tx1"/>
              </a:solidFill>
            </a:rPr>
            <a:t>1. Відбувається у 2 послідовні етапи — мейоз І та мейоз ІІ, кожний з яких складається з 4 фаз: профази, метафази, анафази і телофази</a:t>
          </a:r>
          <a:endParaRPr lang="uk-UA" dirty="0">
            <a:solidFill>
              <a:schemeClr val="tx1"/>
            </a:solidFill>
          </a:endParaRPr>
        </a:p>
      </dgm:t>
    </dgm:pt>
    <dgm:pt modelId="{E7170865-7C10-41AE-974B-E8930E9D8B28}" type="parTrans" cxnId="{F4015837-2F42-4ABE-8431-5466FA5B4E57}">
      <dgm:prSet/>
      <dgm:spPr/>
      <dgm:t>
        <a:bodyPr/>
        <a:lstStyle/>
        <a:p>
          <a:endParaRPr lang="uk-UA"/>
        </a:p>
      </dgm:t>
    </dgm:pt>
    <dgm:pt modelId="{8492D357-5ECB-4F43-AA0D-8E6AA6D90B0A}" type="sibTrans" cxnId="{F4015837-2F42-4ABE-8431-5466FA5B4E57}">
      <dgm:prSet/>
      <dgm:spPr/>
      <dgm:t>
        <a:bodyPr/>
        <a:lstStyle/>
        <a:p>
          <a:endParaRPr lang="uk-UA"/>
        </a:p>
      </dgm:t>
    </dgm:pt>
    <dgm:pt modelId="{813433E0-870C-4864-936E-DB2F4A430367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chemeClr val="tx1"/>
              </a:solidFill>
            </a:rPr>
            <a:t>2. Н</a:t>
          </a:r>
          <a:r>
            <a:rPr lang="ru-RU" dirty="0" smtClean="0">
              <a:solidFill>
                <a:schemeClr val="tx1"/>
              </a:solidFill>
            </a:rPr>
            <a:t>а </a:t>
          </a:r>
          <a:r>
            <a:rPr lang="ru-RU" dirty="0" err="1" smtClean="0">
              <a:solidFill>
                <a:schemeClr val="tx1"/>
              </a:solidFill>
            </a:rPr>
            <a:t>першому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етапі</a:t>
          </a:r>
          <a:r>
            <a:rPr lang="ru-RU" dirty="0" smtClean="0">
              <a:solidFill>
                <a:schemeClr val="tx1"/>
              </a:solidFill>
            </a:rPr>
            <a:t> мейозу </a:t>
          </a:r>
          <a:r>
            <a:rPr lang="ru-RU" dirty="0" err="1" smtClean="0">
              <a:solidFill>
                <a:schemeClr val="tx1"/>
              </a:solidFill>
            </a:rPr>
            <a:t>розподіляються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гомологічні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хромосоми</a:t>
          </a:r>
          <a:r>
            <a:rPr lang="ru-RU" dirty="0" smtClean="0">
              <a:solidFill>
                <a:schemeClr val="tx1"/>
              </a:solidFill>
            </a:rPr>
            <a:t> з </a:t>
          </a:r>
          <a:r>
            <a:rPr lang="ru-RU" dirty="0" err="1" smtClean="0">
              <a:solidFill>
                <a:schemeClr val="tx1"/>
              </a:solidFill>
            </a:rPr>
            <a:t>утворенням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гаплоїдного</a:t>
          </a:r>
          <a:r>
            <a:rPr lang="ru-RU" dirty="0" smtClean="0">
              <a:solidFill>
                <a:schemeClr val="tx1"/>
              </a:solidFill>
            </a:rPr>
            <a:t> набору хромосом</a:t>
          </a:r>
          <a:endParaRPr lang="uk-UA" dirty="0">
            <a:solidFill>
              <a:schemeClr val="tx1"/>
            </a:solidFill>
          </a:endParaRPr>
        </a:p>
      </dgm:t>
    </dgm:pt>
    <dgm:pt modelId="{5479B928-BB93-48FC-8B00-488BDAFAA469}" type="parTrans" cxnId="{3984E1B9-A7D4-4FF6-B662-5127557524F7}">
      <dgm:prSet/>
      <dgm:spPr/>
      <dgm:t>
        <a:bodyPr/>
        <a:lstStyle/>
        <a:p>
          <a:endParaRPr lang="uk-UA"/>
        </a:p>
      </dgm:t>
    </dgm:pt>
    <dgm:pt modelId="{97067FD1-BDAD-499E-862C-B51BAF1F5068}" type="sibTrans" cxnId="{3984E1B9-A7D4-4FF6-B662-5127557524F7}">
      <dgm:prSet/>
      <dgm:spPr/>
      <dgm:t>
        <a:bodyPr/>
        <a:lstStyle/>
        <a:p>
          <a:endParaRPr lang="uk-UA"/>
        </a:p>
      </dgm:t>
    </dgm:pt>
    <dgm:pt modelId="{3DD183CA-3FBA-4065-BDAF-7EB4B9E5C17B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chemeClr val="tx1"/>
              </a:solidFill>
            </a:rPr>
            <a:t>3. Стан спадкової інформації після першого поділу вже видозмінений завдяки рекомбінації ДНК</a:t>
          </a:r>
          <a:endParaRPr lang="uk-UA" dirty="0">
            <a:solidFill>
              <a:schemeClr val="tx1"/>
            </a:solidFill>
          </a:endParaRPr>
        </a:p>
      </dgm:t>
    </dgm:pt>
    <dgm:pt modelId="{2217837A-BC9B-450C-B542-09E866344D96}" type="parTrans" cxnId="{67896DB7-D668-4211-8151-CA87BD7F6F5C}">
      <dgm:prSet/>
      <dgm:spPr/>
      <dgm:t>
        <a:bodyPr/>
        <a:lstStyle/>
        <a:p>
          <a:endParaRPr lang="uk-UA"/>
        </a:p>
      </dgm:t>
    </dgm:pt>
    <dgm:pt modelId="{854A3A25-510C-4BF4-9951-FA437A2E8B63}" type="sibTrans" cxnId="{67896DB7-D668-4211-8151-CA87BD7F6F5C}">
      <dgm:prSet/>
      <dgm:spPr/>
      <dgm:t>
        <a:bodyPr/>
        <a:lstStyle/>
        <a:p>
          <a:endParaRPr lang="uk-UA"/>
        </a:p>
      </dgm:t>
    </dgm:pt>
    <dgm:pt modelId="{8E8EE259-7B4F-4987-9887-05B817948024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chemeClr val="tx1"/>
              </a:solidFill>
            </a:rPr>
            <a:t>4. Н</a:t>
          </a:r>
          <a:r>
            <a:rPr lang="ru-RU" dirty="0" smtClean="0">
              <a:solidFill>
                <a:schemeClr val="tx1"/>
              </a:solidFill>
            </a:rPr>
            <a:t>а другому </a:t>
          </a:r>
          <a:r>
            <a:rPr lang="ru-RU" dirty="0" err="1" smtClean="0">
              <a:solidFill>
                <a:schemeClr val="tx1"/>
              </a:solidFill>
            </a:rPr>
            <a:t>етапі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розходяться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хроматиди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гомологічних</a:t>
          </a:r>
          <a:r>
            <a:rPr lang="ru-RU" dirty="0" smtClean="0">
              <a:solidFill>
                <a:schemeClr val="tx1"/>
              </a:solidFill>
            </a:rPr>
            <a:t> хромосом</a:t>
          </a:r>
          <a:endParaRPr lang="uk-UA" dirty="0">
            <a:solidFill>
              <a:schemeClr val="tx1"/>
            </a:solidFill>
          </a:endParaRPr>
        </a:p>
      </dgm:t>
    </dgm:pt>
    <dgm:pt modelId="{652DF9B6-A021-479E-B903-A7F779EA858C}" type="parTrans" cxnId="{BF22ECC3-3710-4449-81FC-FC3DDF63BFAF}">
      <dgm:prSet/>
      <dgm:spPr/>
      <dgm:t>
        <a:bodyPr/>
        <a:lstStyle/>
        <a:p>
          <a:endParaRPr lang="ru-RU"/>
        </a:p>
      </dgm:t>
    </dgm:pt>
    <dgm:pt modelId="{06CDCD89-2F96-4DE0-956E-D04CDF2F52B5}" type="sibTrans" cxnId="{BF22ECC3-3710-4449-81FC-FC3DDF63BFAF}">
      <dgm:prSet/>
      <dgm:spPr/>
      <dgm:t>
        <a:bodyPr/>
        <a:lstStyle/>
        <a:p>
          <a:endParaRPr lang="ru-RU"/>
        </a:p>
      </dgm:t>
    </dgm:pt>
    <dgm:pt modelId="{BDB6976B-083F-4077-B24F-1D1146B4978D}">
      <dgm:prSet phldrT="[Текст]"/>
      <dgm:spPr/>
      <dgm:t>
        <a:bodyPr/>
        <a:lstStyle/>
        <a:p>
          <a:pPr algn="just"/>
          <a:r>
            <a:rPr lang="uk-UA" dirty="0" smtClean="0">
              <a:solidFill>
                <a:schemeClr val="tx1"/>
              </a:solidFill>
            </a:rPr>
            <a:t>5. З</a:t>
          </a:r>
          <a:r>
            <a:rPr lang="ru-RU" dirty="0" err="1" smtClean="0">
              <a:solidFill>
                <a:schemeClr val="tx1"/>
              </a:solidFill>
            </a:rPr>
            <a:t>агальним</a:t>
          </a:r>
          <a:r>
            <a:rPr lang="ru-RU" dirty="0" smtClean="0">
              <a:solidFill>
                <a:schemeClr val="tx1"/>
              </a:solidFill>
            </a:rPr>
            <a:t> результатом мейозу є </a:t>
          </a:r>
          <a:r>
            <a:rPr lang="ru-RU" dirty="0" err="1" smtClean="0">
              <a:solidFill>
                <a:schemeClr val="tx1"/>
              </a:solidFill>
            </a:rPr>
            <a:t>утворення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клітин</a:t>
          </a:r>
          <a:r>
            <a:rPr lang="ru-RU" dirty="0" smtClean="0">
              <a:solidFill>
                <a:schemeClr val="tx1"/>
              </a:solidFill>
            </a:rPr>
            <a:t> з </a:t>
          </a:r>
          <a:r>
            <a:rPr lang="ru-RU" dirty="0" err="1" smtClean="0">
              <a:solidFill>
                <a:schemeClr val="tx1"/>
              </a:solidFill>
            </a:rPr>
            <a:t>гаплоїдним</a:t>
          </a:r>
          <a:r>
            <a:rPr lang="ru-RU" dirty="0" smtClean="0">
              <a:solidFill>
                <a:schemeClr val="tx1"/>
              </a:solidFill>
            </a:rPr>
            <a:t> набором хромосом і </a:t>
          </a:r>
          <a:r>
            <a:rPr lang="ru-RU" dirty="0" err="1" smtClean="0">
              <a:solidFill>
                <a:schemeClr val="tx1"/>
              </a:solidFill>
            </a:rPr>
            <a:t>різними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комбінаціями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dirty="0" err="1" smtClean="0">
              <a:solidFill>
                <a:schemeClr val="tx1"/>
              </a:solidFill>
            </a:rPr>
            <a:t>генів</a:t>
          </a:r>
          <a:endParaRPr lang="uk-UA" dirty="0">
            <a:solidFill>
              <a:schemeClr val="tx1"/>
            </a:solidFill>
          </a:endParaRPr>
        </a:p>
      </dgm:t>
    </dgm:pt>
    <dgm:pt modelId="{999DA413-E309-4F01-B9AF-1C818AF6053C}" type="parTrans" cxnId="{693E6051-ED37-4DB2-82DC-61208F9E0DB5}">
      <dgm:prSet/>
      <dgm:spPr/>
      <dgm:t>
        <a:bodyPr/>
        <a:lstStyle/>
        <a:p>
          <a:endParaRPr lang="ru-RU"/>
        </a:p>
      </dgm:t>
    </dgm:pt>
    <dgm:pt modelId="{7B03369B-67DC-4F60-B5AD-400FE7859CC2}" type="sibTrans" cxnId="{693E6051-ED37-4DB2-82DC-61208F9E0DB5}">
      <dgm:prSet/>
      <dgm:spPr/>
      <dgm:t>
        <a:bodyPr/>
        <a:lstStyle/>
        <a:p>
          <a:endParaRPr lang="ru-RU"/>
        </a:p>
      </dgm:t>
    </dgm:pt>
    <dgm:pt modelId="{1F2AF447-2476-4204-B0BA-796F13009BFB}" type="pres">
      <dgm:prSet presAssocID="{B2EA297B-5434-4DDC-8403-725BE3964B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9149C80-6E19-41FC-9477-9F9030D75BA6}" type="pres">
      <dgm:prSet presAssocID="{85DF3565-FFE9-4825-BF79-4CE5B2075353}" presName="thickLine" presStyleLbl="alignNode1" presStyleIdx="0" presStyleCnt="1"/>
      <dgm:spPr/>
    </dgm:pt>
    <dgm:pt modelId="{9F7E0845-CC17-4BB4-AE3D-26A3FCDFA6B6}" type="pres">
      <dgm:prSet presAssocID="{85DF3565-FFE9-4825-BF79-4CE5B2075353}" presName="horz1" presStyleCnt="0"/>
      <dgm:spPr/>
    </dgm:pt>
    <dgm:pt modelId="{27AF5350-0C43-4E76-AEA0-B4D29ED70569}" type="pres">
      <dgm:prSet presAssocID="{85DF3565-FFE9-4825-BF79-4CE5B2075353}" presName="tx1" presStyleLbl="revTx" presStyleIdx="0" presStyleCnt="6"/>
      <dgm:spPr/>
      <dgm:t>
        <a:bodyPr/>
        <a:lstStyle/>
        <a:p>
          <a:endParaRPr lang="ru-RU"/>
        </a:p>
      </dgm:t>
    </dgm:pt>
    <dgm:pt modelId="{E869BF17-ECCE-44F8-BF16-7DAC4D73E02C}" type="pres">
      <dgm:prSet presAssocID="{85DF3565-FFE9-4825-BF79-4CE5B2075353}" presName="vert1" presStyleCnt="0"/>
      <dgm:spPr/>
    </dgm:pt>
    <dgm:pt modelId="{38744EBF-91C9-429D-8CBC-D2281E4F2931}" type="pres">
      <dgm:prSet presAssocID="{7AB59679-C837-4936-A070-2B3E63287564}" presName="vertSpace2a" presStyleCnt="0"/>
      <dgm:spPr/>
    </dgm:pt>
    <dgm:pt modelId="{67592783-C7D4-4C54-8221-AF735D04B722}" type="pres">
      <dgm:prSet presAssocID="{7AB59679-C837-4936-A070-2B3E63287564}" presName="horz2" presStyleCnt="0"/>
      <dgm:spPr/>
    </dgm:pt>
    <dgm:pt modelId="{50E100A6-8B90-4D12-A9C1-9D16F52786EB}" type="pres">
      <dgm:prSet presAssocID="{7AB59679-C837-4936-A070-2B3E63287564}" presName="horzSpace2" presStyleCnt="0"/>
      <dgm:spPr/>
    </dgm:pt>
    <dgm:pt modelId="{E433212E-1296-468E-9F9F-B512B5F42850}" type="pres">
      <dgm:prSet presAssocID="{7AB59679-C837-4936-A070-2B3E63287564}" presName="tx2" presStyleLbl="revTx" presStyleIdx="1" presStyleCnt="6"/>
      <dgm:spPr/>
      <dgm:t>
        <a:bodyPr/>
        <a:lstStyle/>
        <a:p>
          <a:endParaRPr lang="uk-UA"/>
        </a:p>
      </dgm:t>
    </dgm:pt>
    <dgm:pt modelId="{00974688-22D9-493C-B027-BE60FD43C88C}" type="pres">
      <dgm:prSet presAssocID="{7AB59679-C837-4936-A070-2B3E63287564}" presName="vert2" presStyleCnt="0"/>
      <dgm:spPr/>
    </dgm:pt>
    <dgm:pt modelId="{B053162D-20DF-4356-8BDB-95CBCD19ECDF}" type="pres">
      <dgm:prSet presAssocID="{7AB59679-C837-4936-A070-2B3E63287564}" presName="thinLine2b" presStyleLbl="callout" presStyleIdx="0" presStyleCnt="5"/>
      <dgm:spPr/>
    </dgm:pt>
    <dgm:pt modelId="{F025C59F-E39F-4362-8615-636B356A6237}" type="pres">
      <dgm:prSet presAssocID="{7AB59679-C837-4936-A070-2B3E63287564}" presName="vertSpace2b" presStyleCnt="0"/>
      <dgm:spPr/>
    </dgm:pt>
    <dgm:pt modelId="{C10A0571-806B-475F-9341-FFF9E169C5D4}" type="pres">
      <dgm:prSet presAssocID="{813433E0-870C-4864-936E-DB2F4A430367}" presName="horz2" presStyleCnt="0"/>
      <dgm:spPr/>
    </dgm:pt>
    <dgm:pt modelId="{56317B3D-46D4-4197-8288-8BE5B8053AE8}" type="pres">
      <dgm:prSet presAssocID="{813433E0-870C-4864-936E-DB2F4A430367}" presName="horzSpace2" presStyleCnt="0"/>
      <dgm:spPr/>
    </dgm:pt>
    <dgm:pt modelId="{C5949B9D-1ECA-4B33-A617-8320C8530C23}" type="pres">
      <dgm:prSet presAssocID="{813433E0-870C-4864-936E-DB2F4A430367}" presName="tx2" presStyleLbl="revTx" presStyleIdx="2" presStyleCnt="6"/>
      <dgm:spPr/>
      <dgm:t>
        <a:bodyPr/>
        <a:lstStyle/>
        <a:p>
          <a:endParaRPr lang="uk-UA"/>
        </a:p>
      </dgm:t>
    </dgm:pt>
    <dgm:pt modelId="{0C60B943-861A-4D34-91CD-497E24E70651}" type="pres">
      <dgm:prSet presAssocID="{813433E0-870C-4864-936E-DB2F4A430367}" presName="vert2" presStyleCnt="0"/>
      <dgm:spPr/>
    </dgm:pt>
    <dgm:pt modelId="{A1E6FFDD-2C82-48CB-99C1-22464A25516A}" type="pres">
      <dgm:prSet presAssocID="{813433E0-870C-4864-936E-DB2F4A430367}" presName="thinLine2b" presStyleLbl="callout" presStyleIdx="1" presStyleCnt="5"/>
      <dgm:spPr/>
    </dgm:pt>
    <dgm:pt modelId="{17650273-DBA9-4839-8DA2-44FA043D178A}" type="pres">
      <dgm:prSet presAssocID="{813433E0-870C-4864-936E-DB2F4A430367}" presName="vertSpace2b" presStyleCnt="0"/>
      <dgm:spPr/>
    </dgm:pt>
    <dgm:pt modelId="{39C3E923-0EE3-4D76-950A-5C2CE7385B1C}" type="pres">
      <dgm:prSet presAssocID="{3DD183CA-3FBA-4065-BDAF-7EB4B9E5C17B}" presName="horz2" presStyleCnt="0"/>
      <dgm:spPr/>
    </dgm:pt>
    <dgm:pt modelId="{7F296DA5-2BB8-4669-A292-4643633D1E34}" type="pres">
      <dgm:prSet presAssocID="{3DD183CA-3FBA-4065-BDAF-7EB4B9E5C17B}" presName="horzSpace2" presStyleCnt="0"/>
      <dgm:spPr/>
    </dgm:pt>
    <dgm:pt modelId="{396623BE-789A-4FA8-9B3C-6DC3A3113CED}" type="pres">
      <dgm:prSet presAssocID="{3DD183CA-3FBA-4065-BDAF-7EB4B9E5C17B}" presName="tx2" presStyleLbl="revTx" presStyleIdx="3" presStyleCnt="6"/>
      <dgm:spPr/>
      <dgm:t>
        <a:bodyPr/>
        <a:lstStyle/>
        <a:p>
          <a:endParaRPr lang="uk-UA"/>
        </a:p>
      </dgm:t>
    </dgm:pt>
    <dgm:pt modelId="{B6D91C77-0672-4419-91D9-36DE08B187A0}" type="pres">
      <dgm:prSet presAssocID="{3DD183CA-3FBA-4065-BDAF-7EB4B9E5C17B}" presName="vert2" presStyleCnt="0"/>
      <dgm:spPr/>
    </dgm:pt>
    <dgm:pt modelId="{47F10215-0060-4740-A586-2BE53BF940FD}" type="pres">
      <dgm:prSet presAssocID="{3DD183CA-3FBA-4065-BDAF-7EB4B9E5C17B}" presName="thinLine2b" presStyleLbl="callout" presStyleIdx="2" presStyleCnt="5"/>
      <dgm:spPr/>
    </dgm:pt>
    <dgm:pt modelId="{D23B678E-B3D4-4795-8E2C-EAE767CF265F}" type="pres">
      <dgm:prSet presAssocID="{3DD183CA-3FBA-4065-BDAF-7EB4B9E5C17B}" presName="vertSpace2b" presStyleCnt="0"/>
      <dgm:spPr/>
    </dgm:pt>
    <dgm:pt modelId="{CEF672A6-CE5B-443D-9D18-A608BBA7EF59}" type="pres">
      <dgm:prSet presAssocID="{8E8EE259-7B4F-4987-9887-05B817948024}" presName="horz2" presStyleCnt="0"/>
      <dgm:spPr/>
    </dgm:pt>
    <dgm:pt modelId="{FE787B18-2BAD-4029-B822-C8E74B04F3A9}" type="pres">
      <dgm:prSet presAssocID="{8E8EE259-7B4F-4987-9887-05B817948024}" presName="horzSpace2" presStyleCnt="0"/>
      <dgm:spPr/>
    </dgm:pt>
    <dgm:pt modelId="{4C2DAF59-5E2B-4796-8874-13113A044CF1}" type="pres">
      <dgm:prSet presAssocID="{8E8EE259-7B4F-4987-9887-05B817948024}" presName="tx2" presStyleLbl="revTx" presStyleIdx="4" presStyleCnt="6"/>
      <dgm:spPr/>
      <dgm:t>
        <a:bodyPr/>
        <a:lstStyle/>
        <a:p>
          <a:endParaRPr lang="uk-UA"/>
        </a:p>
      </dgm:t>
    </dgm:pt>
    <dgm:pt modelId="{3019C9E3-30F2-4E8B-AE84-A1F4AC008C15}" type="pres">
      <dgm:prSet presAssocID="{8E8EE259-7B4F-4987-9887-05B817948024}" presName="vert2" presStyleCnt="0"/>
      <dgm:spPr/>
    </dgm:pt>
    <dgm:pt modelId="{1AD54A07-89D6-4CB5-B8CE-877CAE0BFA71}" type="pres">
      <dgm:prSet presAssocID="{8E8EE259-7B4F-4987-9887-05B817948024}" presName="thinLine2b" presStyleLbl="callout" presStyleIdx="3" presStyleCnt="5"/>
      <dgm:spPr/>
    </dgm:pt>
    <dgm:pt modelId="{FE2BB33E-2C44-4533-BC8F-2B464A67B742}" type="pres">
      <dgm:prSet presAssocID="{8E8EE259-7B4F-4987-9887-05B817948024}" presName="vertSpace2b" presStyleCnt="0"/>
      <dgm:spPr/>
    </dgm:pt>
    <dgm:pt modelId="{183996A7-7975-4263-9617-77450E7F1E86}" type="pres">
      <dgm:prSet presAssocID="{BDB6976B-083F-4077-B24F-1D1146B4978D}" presName="horz2" presStyleCnt="0"/>
      <dgm:spPr/>
    </dgm:pt>
    <dgm:pt modelId="{B747A5CF-0989-49F2-A0D8-AACE82E750BA}" type="pres">
      <dgm:prSet presAssocID="{BDB6976B-083F-4077-B24F-1D1146B4978D}" presName="horzSpace2" presStyleCnt="0"/>
      <dgm:spPr/>
    </dgm:pt>
    <dgm:pt modelId="{109B5605-B456-4697-8A21-59F123B090D1}" type="pres">
      <dgm:prSet presAssocID="{BDB6976B-083F-4077-B24F-1D1146B4978D}" presName="tx2" presStyleLbl="revTx" presStyleIdx="5" presStyleCnt="6"/>
      <dgm:spPr/>
      <dgm:t>
        <a:bodyPr/>
        <a:lstStyle/>
        <a:p>
          <a:endParaRPr lang="uk-UA"/>
        </a:p>
      </dgm:t>
    </dgm:pt>
    <dgm:pt modelId="{96D5AC7B-A90F-443D-98B7-AE198E569C2D}" type="pres">
      <dgm:prSet presAssocID="{BDB6976B-083F-4077-B24F-1D1146B4978D}" presName="vert2" presStyleCnt="0"/>
      <dgm:spPr/>
    </dgm:pt>
    <dgm:pt modelId="{DE35C9CF-D9F0-4DF1-8D12-D92A209C9B3A}" type="pres">
      <dgm:prSet presAssocID="{BDB6976B-083F-4077-B24F-1D1146B4978D}" presName="thinLine2b" presStyleLbl="callout" presStyleIdx="4" presStyleCnt="5"/>
      <dgm:spPr/>
    </dgm:pt>
    <dgm:pt modelId="{A5313CB6-411E-41F5-A8F7-BBE5F3CEDE12}" type="pres">
      <dgm:prSet presAssocID="{BDB6976B-083F-4077-B24F-1D1146B4978D}" presName="vertSpace2b" presStyleCnt="0"/>
      <dgm:spPr/>
    </dgm:pt>
  </dgm:ptLst>
  <dgm:cxnLst>
    <dgm:cxn modelId="{3984E1B9-A7D4-4FF6-B662-5127557524F7}" srcId="{85DF3565-FFE9-4825-BF79-4CE5B2075353}" destId="{813433E0-870C-4864-936E-DB2F4A430367}" srcOrd="1" destOrd="0" parTransId="{5479B928-BB93-48FC-8B00-488BDAFAA469}" sibTransId="{97067FD1-BDAD-499E-862C-B51BAF1F5068}"/>
    <dgm:cxn modelId="{88C98CC2-21C6-4177-95E6-4973EA7801ED}" type="presOf" srcId="{813433E0-870C-4864-936E-DB2F4A430367}" destId="{C5949B9D-1ECA-4B33-A617-8320C8530C23}" srcOrd="0" destOrd="0" presId="urn:microsoft.com/office/officeart/2008/layout/LinedList"/>
    <dgm:cxn modelId="{DE6F5D7C-5B81-4143-AA2A-7717C243A0BE}" type="presOf" srcId="{8E8EE259-7B4F-4987-9887-05B817948024}" destId="{4C2DAF59-5E2B-4796-8874-13113A044CF1}" srcOrd="0" destOrd="0" presId="urn:microsoft.com/office/officeart/2008/layout/LinedList"/>
    <dgm:cxn modelId="{BF22ECC3-3710-4449-81FC-FC3DDF63BFAF}" srcId="{85DF3565-FFE9-4825-BF79-4CE5B2075353}" destId="{8E8EE259-7B4F-4987-9887-05B817948024}" srcOrd="3" destOrd="0" parTransId="{652DF9B6-A021-479E-B903-A7F779EA858C}" sibTransId="{06CDCD89-2F96-4DE0-956E-D04CDF2F52B5}"/>
    <dgm:cxn modelId="{2AEE9F6D-42A2-4340-B1A2-F5CF3A9B4F61}" type="presOf" srcId="{7AB59679-C837-4936-A070-2B3E63287564}" destId="{E433212E-1296-468E-9F9F-B512B5F42850}" srcOrd="0" destOrd="0" presId="urn:microsoft.com/office/officeart/2008/layout/LinedList"/>
    <dgm:cxn modelId="{48CF0F2B-555B-4D09-9D63-CD6D9098C498}" type="presOf" srcId="{B2EA297B-5434-4DDC-8403-725BE3964B12}" destId="{1F2AF447-2476-4204-B0BA-796F13009BFB}" srcOrd="0" destOrd="0" presId="urn:microsoft.com/office/officeart/2008/layout/LinedList"/>
    <dgm:cxn modelId="{F4015837-2F42-4ABE-8431-5466FA5B4E57}" srcId="{85DF3565-FFE9-4825-BF79-4CE5B2075353}" destId="{7AB59679-C837-4936-A070-2B3E63287564}" srcOrd="0" destOrd="0" parTransId="{E7170865-7C10-41AE-974B-E8930E9D8B28}" sibTransId="{8492D357-5ECB-4F43-AA0D-8E6AA6D90B0A}"/>
    <dgm:cxn modelId="{1FFD6E3D-283F-4FDB-B136-D3671AC56F1B}" type="presOf" srcId="{3DD183CA-3FBA-4065-BDAF-7EB4B9E5C17B}" destId="{396623BE-789A-4FA8-9B3C-6DC3A3113CED}" srcOrd="0" destOrd="0" presId="urn:microsoft.com/office/officeart/2008/layout/LinedList"/>
    <dgm:cxn modelId="{67896DB7-D668-4211-8151-CA87BD7F6F5C}" srcId="{85DF3565-FFE9-4825-BF79-4CE5B2075353}" destId="{3DD183CA-3FBA-4065-BDAF-7EB4B9E5C17B}" srcOrd="2" destOrd="0" parTransId="{2217837A-BC9B-450C-B542-09E866344D96}" sibTransId="{854A3A25-510C-4BF4-9951-FA437A2E8B63}"/>
    <dgm:cxn modelId="{693E6051-ED37-4DB2-82DC-61208F9E0DB5}" srcId="{85DF3565-FFE9-4825-BF79-4CE5B2075353}" destId="{BDB6976B-083F-4077-B24F-1D1146B4978D}" srcOrd="4" destOrd="0" parTransId="{999DA413-E309-4F01-B9AF-1C818AF6053C}" sibTransId="{7B03369B-67DC-4F60-B5AD-400FE7859CC2}"/>
    <dgm:cxn modelId="{E4E47AD3-D853-4C0B-A37B-718E4943B8F2}" srcId="{B2EA297B-5434-4DDC-8403-725BE3964B12}" destId="{85DF3565-FFE9-4825-BF79-4CE5B2075353}" srcOrd="0" destOrd="0" parTransId="{6B05E546-89FD-439C-97E5-98C46C5BAB46}" sibTransId="{E160455C-556D-4985-962C-949FC82D288F}"/>
    <dgm:cxn modelId="{FC0C195D-8138-40E3-A7D3-47BA51ADB6E3}" type="presOf" srcId="{85DF3565-FFE9-4825-BF79-4CE5B2075353}" destId="{27AF5350-0C43-4E76-AEA0-B4D29ED70569}" srcOrd="0" destOrd="0" presId="urn:microsoft.com/office/officeart/2008/layout/LinedList"/>
    <dgm:cxn modelId="{FC6E6325-F5D9-4FFB-8ACD-01CB07E65DF5}" type="presOf" srcId="{BDB6976B-083F-4077-B24F-1D1146B4978D}" destId="{109B5605-B456-4697-8A21-59F123B090D1}" srcOrd="0" destOrd="0" presId="urn:microsoft.com/office/officeart/2008/layout/LinedList"/>
    <dgm:cxn modelId="{FB766F8F-5DC9-4DB1-9772-5C7B7F4DC293}" type="presParOf" srcId="{1F2AF447-2476-4204-B0BA-796F13009BFB}" destId="{29149C80-6E19-41FC-9477-9F9030D75BA6}" srcOrd="0" destOrd="0" presId="urn:microsoft.com/office/officeart/2008/layout/LinedList"/>
    <dgm:cxn modelId="{04370081-393A-413C-B5CE-78EDC0CF57F5}" type="presParOf" srcId="{1F2AF447-2476-4204-B0BA-796F13009BFB}" destId="{9F7E0845-CC17-4BB4-AE3D-26A3FCDFA6B6}" srcOrd="1" destOrd="0" presId="urn:microsoft.com/office/officeart/2008/layout/LinedList"/>
    <dgm:cxn modelId="{830EB564-2B49-4B8F-B251-B6C30420DF2B}" type="presParOf" srcId="{9F7E0845-CC17-4BB4-AE3D-26A3FCDFA6B6}" destId="{27AF5350-0C43-4E76-AEA0-B4D29ED70569}" srcOrd="0" destOrd="0" presId="urn:microsoft.com/office/officeart/2008/layout/LinedList"/>
    <dgm:cxn modelId="{FC8E324F-4D10-4E17-8878-CFF44DDEC5B4}" type="presParOf" srcId="{9F7E0845-CC17-4BB4-AE3D-26A3FCDFA6B6}" destId="{E869BF17-ECCE-44F8-BF16-7DAC4D73E02C}" srcOrd="1" destOrd="0" presId="urn:microsoft.com/office/officeart/2008/layout/LinedList"/>
    <dgm:cxn modelId="{8898D8C4-5536-42E7-80CC-1C57A80935E2}" type="presParOf" srcId="{E869BF17-ECCE-44F8-BF16-7DAC4D73E02C}" destId="{38744EBF-91C9-429D-8CBC-D2281E4F2931}" srcOrd="0" destOrd="0" presId="urn:microsoft.com/office/officeart/2008/layout/LinedList"/>
    <dgm:cxn modelId="{443315D2-0178-4B15-9446-D8FB53329DA7}" type="presParOf" srcId="{E869BF17-ECCE-44F8-BF16-7DAC4D73E02C}" destId="{67592783-C7D4-4C54-8221-AF735D04B722}" srcOrd="1" destOrd="0" presId="urn:microsoft.com/office/officeart/2008/layout/LinedList"/>
    <dgm:cxn modelId="{3E199857-FD1F-41FA-B1AF-85DCDF877D05}" type="presParOf" srcId="{67592783-C7D4-4C54-8221-AF735D04B722}" destId="{50E100A6-8B90-4D12-A9C1-9D16F52786EB}" srcOrd="0" destOrd="0" presId="urn:microsoft.com/office/officeart/2008/layout/LinedList"/>
    <dgm:cxn modelId="{2FF43EEE-51BA-4414-8BC8-9AAF57B0BB33}" type="presParOf" srcId="{67592783-C7D4-4C54-8221-AF735D04B722}" destId="{E433212E-1296-468E-9F9F-B512B5F42850}" srcOrd="1" destOrd="0" presId="urn:microsoft.com/office/officeart/2008/layout/LinedList"/>
    <dgm:cxn modelId="{37849E53-C5B0-4B6C-909B-B2B51BA12B23}" type="presParOf" srcId="{67592783-C7D4-4C54-8221-AF735D04B722}" destId="{00974688-22D9-493C-B027-BE60FD43C88C}" srcOrd="2" destOrd="0" presId="urn:microsoft.com/office/officeart/2008/layout/LinedList"/>
    <dgm:cxn modelId="{7A7CA313-145B-4EEE-ACE6-E22904B967FF}" type="presParOf" srcId="{E869BF17-ECCE-44F8-BF16-7DAC4D73E02C}" destId="{B053162D-20DF-4356-8BDB-95CBCD19ECDF}" srcOrd="2" destOrd="0" presId="urn:microsoft.com/office/officeart/2008/layout/LinedList"/>
    <dgm:cxn modelId="{CE8DB243-25A9-4585-AC06-ED60E5D4E286}" type="presParOf" srcId="{E869BF17-ECCE-44F8-BF16-7DAC4D73E02C}" destId="{F025C59F-E39F-4362-8615-636B356A6237}" srcOrd="3" destOrd="0" presId="urn:microsoft.com/office/officeart/2008/layout/LinedList"/>
    <dgm:cxn modelId="{374D4D2D-B6BA-4D09-A9CE-EB422C35B1FE}" type="presParOf" srcId="{E869BF17-ECCE-44F8-BF16-7DAC4D73E02C}" destId="{C10A0571-806B-475F-9341-FFF9E169C5D4}" srcOrd="4" destOrd="0" presId="urn:microsoft.com/office/officeart/2008/layout/LinedList"/>
    <dgm:cxn modelId="{0F333A7F-26A4-44C3-9D5B-9E729F463EA1}" type="presParOf" srcId="{C10A0571-806B-475F-9341-FFF9E169C5D4}" destId="{56317B3D-46D4-4197-8288-8BE5B8053AE8}" srcOrd="0" destOrd="0" presId="urn:microsoft.com/office/officeart/2008/layout/LinedList"/>
    <dgm:cxn modelId="{74066A68-44A4-4F3A-998F-83C0FAC8A37D}" type="presParOf" srcId="{C10A0571-806B-475F-9341-FFF9E169C5D4}" destId="{C5949B9D-1ECA-4B33-A617-8320C8530C23}" srcOrd="1" destOrd="0" presId="urn:microsoft.com/office/officeart/2008/layout/LinedList"/>
    <dgm:cxn modelId="{2836D565-0058-4119-8A7D-E14CB7902670}" type="presParOf" srcId="{C10A0571-806B-475F-9341-FFF9E169C5D4}" destId="{0C60B943-861A-4D34-91CD-497E24E70651}" srcOrd="2" destOrd="0" presId="urn:microsoft.com/office/officeart/2008/layout/LinedList"/>
    <dgm:cxn modelId="{1818E6E5-7F95-4DF2-B559-634F8D76DB1F}" type="presParOf" srcId="{E869BF17-ECCE-44F8-BF16-7DAC4D73E02C}" destId="{A1E6FFDD-2C82-48CB-99C1-22464A25516A}" srcOrd="5" destOrd="0" presId="urn:microsoft.com/office/officeart/2008/layout/LinedList"/>
    <dgm:cxn modelId="{3BA6B5FF-992F-4E23-8AF6-1F2E41B899E1}" type="presParOf" srcId="{E869BF17-ECCE-44F8-BF16-7DAC4D73E02C}" destId="{17650273-DBA9-4839-8DA2-44FA043D178A}" srcOrd="6" destOrd="0" presId="urn:microsoft.com/office/officeart/2008/layout/LinedList"/>
    <dgm:cxn modelId="{56330BDB-8BDF-4980-BBBB-64AC95660109}" type="presParOf" srcId="{E869BF17-ECCE-44F8-BF16-7DAC4D73E02C}" destId="{39C3E923-0EE3-4D76-950A-5C2CE7385B1C}" srcOrd="7" destOrd="0" presId="urn:microsoft.com/office/officeart/2008/layout/LinedList"/>
    <dgm:cxn modelId="{5A13E024-BEDF-4C57-AF6E-42ABCE5479F4}" type="presParOf" srcId="{39C3E923-0EE3-4D76-950A-5C2CE7385B1C}" destId="{7F296DA5-2BB8-4669-A292-4643633D1E34}" srcOrd="0" destOrd="0" presId="urn:microsoft.com/office/officeart/2008/layout/LinedList"/>
    <dgm:cxn modelId="{AD21E0DD-EC38-4166-8399-B667208DD149}" type="presParOf" srcId="{39C3E923-0EE3-4D76-950A-5C2CE7385B1C}" destId="{396623BE-789A-4FA8-9B3C-6DC3A3113CED}" srcOrd="1" destOrd="0" presId="urn:microsoft.com/office/officeart/2008/layout/LinedList"/>
    <dgm:cxn modelId="{19B6B7B1-0036-40E3-8756-A253522883DB}" type="presParOf" srcId="{39C3E923-0EE3-4D76-950A-5C2CE7385B1C}" destId="{B6D91C77-0672-4419-91D9-36DE08B187A0}" srcOrd="2" destOrd="0" presId="urn:microsoft.com/office/officeart/2008/layout/LinedList"/>
    <dgm:cxn modelId="{CBCF6DDC-AE96-4DF4-93F6-25EAC0CC857B}" type="presParOf" srcId="{E869BF17-ECCE-44F8-BF16-7DAC4D73E02C}" destId="{47F10215-0060-4740-A586-2BE53BF940FD}" srcOrd="8" destOrd="0" presId="urn:microsoft.com/office/officeart/2008/layout/LinedList"/>
    <dgm:cxn modelId="{7056CAA1-7066-4731-B549-F97755F0466D}" type="presParOf" srcId="{E869BF17-ECCE-44F8-BF16-7DAC4D73E02C}" destId="{D23B678E-B3D4-4795-8E2C-EAE767CF265F}" srcOrd="9" destOrd="0" presId="urn:microsoft.com/office/officeart/2008/layout/LinedList"/>
    <dgm:cxn modelId="{16BA297D-6CE3-4D6A-96AE-B55E7DAAACD3}" type="presParOf" srcId="{E869BF17-ECCE-44F8-BF16-7DAC4D73E02C}" destId="{CEF672A6-CE5B-443D-9D18-A608BBA7EF59}" srcOrd="10" destOrd="0" presId="urn:microsoft.com/office/officeart/2008/layout/LinedList"/>
    <dgm:cxn modelId="{68AD48A1-6565-4C31-8E28-B2F7C189A0E3}" type="presParOf" srcId="{CEF672A6-CE5B-443D-9D18-A608BBA7EF59}" destId="{FE787B18-2BAD-4029-B822-C8E74B04F3A9}" srcOrd="0" destOrd="0" presId="urn:microsoft.com/office/officeart/2008/layout/LinedList"/>
    <dgm:cxn modelId="{3C8298D5-E729-4C8E-926B-C0F81FE06523}" type="presParOf" srcId="{CEF672A6-CE5B-443D-9D18-A608BBA7EF59}" destId="{4C2DAF59-5E2B-4796-8874-13113A044CF1}" srcOrd="1" destOrd="0" presId="urn:microsoft.com/office/officeart/2008/layout/LinedList"/>
    <dgm:cxn modelId="{0F097193-0C92-4094-A4C2-0F1488519119}" type="presParOf" srcId="{CEF672A6-CE5B-443D-9D18-A608BBA7EF59}" destId="{3019C9E3-30F2-4E8B-AE84-A1F4AC008C15}" srcOrd="2" destOrd="0" presId="urn:microsoft.com/office/officeart/2008/layout/LinedList"/>
    <dgm:cxn modelId="{114EBB46-7BCD-4E75-8EFD-9667700DFBB4}" type="presParOf" srcId="{E869BF17-ECCE-44F8-BF16-7DAC4D73E02C}" destId="{1AD54A07-89D6-4CB5-B8CE-877CAE0BFA71}" srcOrd="11" destOrd="0" presId="urn:microsoft.com/office/officeart/2008/layout/LinedList"/>
    <dgm:cxn modelId="{E9C9FAC6-9709-4AF9-A075-CDFAEC511E6A}" type="presParOf" srcId="{E869BF17-ECCE-44F8-BF16-7DAC4D73E02C}" destId="{FE2BB33E-2C44-4533-BC8F-2B464A67B742}" srcOrd="12" destOrd="0" presId="urn:microsoft.com/office/officeart/2008/layout/LinedList"/>
    <dgm:cxn modelId="{FE1A625F-2BFB-4293-8FD6-78C1128D66F8}" type="presParOf" srcId="{E869BF17-ECCE-44F8-BF16-7DAC4D73E02C}" destId="{183996A7-7975-4263-9617-77450E7F1E86}" srcOrd="13" destOrd="0" presId="urn:microsoft.com/office/officeart/2008/layout/LinedList"/>
    <dgm:cxn modelId="{25158F40-9E49-416B-81EF-517A6CE0FAB3}" type="presParOf" srcId="{183996A7-7975-4263-9617-77450E7F1E86}" destId="{B747A5CF-0989-49F2-A0D8-AACE82E750BA}" srcOrd="0" destOrd="0" presId="urn:microsoft.com/office/officeart/2008/layout/LinedList"/>
    <dgm:cxn modelId="{E5F71A21-B034-4EF2-9D7E-C0187C559568}" type="presParOf" srcId="{183996A7-7975-4263-9617-77450E7F1E86}" destId="{109B5605-B456-4697-8A21-59F123B090D1}" srcOrd="1" destOrd="0" presId="urn:microsoft.com/office/officeart/2008/layout/LinedList"/>
    <dgm:cxn modelId="{9842A313-C32F-4CC7-AD03-1A56455D1420}" type="presParOf" srcId="{183996A7-7975-4263-9617-77450E7F1E86}" destId="{96D5AC7B-A90F-443D-98B7-AE198E569C2D}" srcOrd="2" destOrd="0" presId="urn:microsoft.com/office/officeart/2008/layout/LinedList"/>
    <dgm:cxn modelId="{F6FDAF99-B60F-450B-A671-D60B521903D5}" type="presParOf" srcId="{E869BF17-ECCE-44F8-BF16-7DAC4D73E02C}" destId="{DE35C9CF-D9F0-4DF1-8D12-D92A209C9B3A}" srcOrd="14" destOrd="0" presId="urn:microsoft.com/office/officeart/2008/layout/LinedList"/>
    <dgm:cxn modelId="{6283CC42-9F1E-48C8-B9AF-A6CD410B541A}" type="presParOf" srcId="{E869BF17-ECCE-44F8-BF16-7DAC4D73E02C}" destId="{A5313CB6-411E-41F5-A8F7-BBE5F3CEDE1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49C80-6E19-41FC-9477-9F9030D75BA6}">
      <dsp:nvSpPr>
        <dsp:cNvPr id="0" name=""/>
        <dsp:cNvSpPr/>
      </dsp:nvSpPr>
      <dsp:spPr>
        <a:xfrm>
          <a:off x="0" y="0"/>
          <a:ext cx="8713788" cy="0"/>
        </a:xfrm>
        <a:prstGeom prst="lin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AF5350-0C43-4E76-AEA0-B4D29ED70569}">
      <dsp:nvSpPr>
        <dsp:cNvPr id="0" name=""/>
        <dsp:cNvSpPr/>
      </dsp:nvSpPr>
      <dsp:spPr>
        <a:xfrm>
          <a:off x="0" y="0"/>
          <a:ext cx="1742757" cy="5818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0000"/>
              </a:solidFill>
            </a:rPr>
            <a:t>Особливості</a:t>
          </a:r>
          <a:br>
            <a:rPr lang="uk-UA" sz="1600" b="1" kern="1200" dirty="0" smtClean="0">
              <a:solidFill>
                <a:srgbClr val="FF0000"/>
              </a:solidFill>
            </a:rPr>
          </a:br>
          <a:r>
            <a:rPr lang="uk-UA" sz="1600" b="1" kern="1200" dirty="0" smtClean="0">
              <a:solidFill>
                <a:srgbClr val="FF0000"/>
              </a:solidFill>
            </a:rPr>
            <a:t>мейозу</a:t>
          </a:r>
          <a:endParaRPr lang="uk-UA" sz="1600" b="1" kern="1200" dirty="0">
            <a:solidFill>
              <a:srgbClr val="FF0000"/>
            </a:solidFill>
          </a:endParaRPr>
        </a:p>
      </dsp:txBody>
      <dsp:txXfrm>
        <a:off x="0" y="0"/>
        <a:ext cx="1742757" cy="5818187"/>
      </dsp:txXfrm>
    </dsp:sp>
    <dsp:sp modelId="{E433212E-1296-468E-9F9F-B512B5F42850}">
      <dsp:nvSpPr>
        <dsp:cNvPr id="0" name=""/>
        <dsp:cNvSpPr/>
      </dsp:nvSpPr>
      <dsp:spPr>
        <a:xfrm>
          <a:off x="1873464" y="54829"/>
          <a:ext cx="6840323" cy="109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1. Відбувається у 2 послідовні етапи — мейоз І та мейоз ІІ, кожний з яких складається з 4 фаз: профази, метафази, анафази і телофази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873464" y="54829"/>
        <a:ext cx="6840323" cy="1096591"/>
      </dsp:txXfrm>
    </dsp:sp>
    <dsp:sp modelId="{B053162D-20DF-4356-8BDB-95CBCD19ECDF}">
      <dsp:nvSpPr>
        <dsp:cNvPr id="0" name=""/>
        <dsp:cNvSpPr/>
      </dsp:nvSpPr>
      <dsp:spPr>
        <a:xfrm>
          <a:off x="1742757" y="1151421"/>
          <a:ext cx="69710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949B9D-1ECA-4B33-A617-8320C8530C23}">
      <dsp:nvSpPr>
        <dsp:cNvPr id="0" name=""/>
        <dsp:cNvSpPr/>
      </dsp:nvSpPr>
      <dsp:spPr>
        <a:xfrm>
          <a:off x="1873464" y="1206251"/>
          <a:ext cx="6840323" cy="109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2. Н</a:t>
          </a:r>
          <a:r>
            <a:rPr lang="ru-RU" sz="2200" kern="1200" dirty="0" smtClean="0">
              <a:solidFill>
                <a:schemeClr val="tx1"/>
              </a:solidFill>
            </a:rPr>
            <a:t>а </a:t>
          </a:r>
          <a:r>
            <a:rPr lang="ru-RU" sz="2200" kern="1200" dirty="0" err="1" smtClean="0">
              <a:solidFill>
                <a:schemeClr val="tx1"/>
              </a:solidFill>
            </a:rPr>
            <a:t>першому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етапі</a:t>
          </a:r>
          <a:r>
            <a:rPr lang="ru-RU" sz="2200" kern="1200" dirty="0" smtClean="0">
              <a:solidFill>
                <a:schemeClr val="tx1"/>
              </a:solidFill>
            </a:rPr>
            <a:t> мейозу </a:t>
          </a:r>
          <a:r>
            <a:rPr lang="ru-RU" sz="2200" kern="1200" dirty="0" err="1" smtClean="0">
              <a:solidFill>
                <a:schemeClr val="tx1"/>
              </a:solidFill>
            </a:rPr>
            <a:t>розподіляються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гомологічні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хромосоми</a:t>
          </a:r>
          <a:r>
            <a:rPr lang="ru-RU" sz="2200" kern="1200" dirty="0" smtClean="0">
              <a:solidFill>
                <a:schemeClr val="tx1"/>
              </a:solidFill>
            </a:rPr>
            <a:t> з </a:t>
          </a:r>
          <a:r>
            <a:rPr lang="ru-RU" sz="2200" kern="1200" dirty="0" err="1" smtClean="0">
              <a:solidFill>
                <a:schemeClr val="tx1"/>
              </a:solidFill>
            </a:rPr>
            <a:t>утворенням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гаплоїдного</a:t>
          </a:r>
          <a:r>
            <a:rPr lang="ru-RU" sz="2200" kern="1200" dirty="0" smtClean="0">
              <a:solidFill>
                <a:schemeClr val="tx1"/>
              </a:solidFill>
            </a:rPr>
            <a:t> набору хромосом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873464" y="1206251"/>
        <a:ext cx="6840323" cy="1096591"/>
      </dsp:txXfrm>
    </dsp:sp>
    <dsp:sp modelId="{A1E6FFDD-2C82-48CB-99C1-22464A25516A}">
      <dsp:nvSpPr>
        <dsp:cNvPr id="0" name=""/>
        <dsp:cNvSpPr/>
      </dsp:nvSpPr>
      <dsp:spPr>
        <a:xfrm>
          <a:off x="1742757" y="2302842"/>
          <a:ext cx="69710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6623BE-789A-4FA8-9B3C-6DC3A3113CED}">
      <dsp:nvSpPr>
        <dsp:cNvPr id="0" name=""/>
        <dsp:cNvSpPr/>
      </dsp:nvSpPr>
      <dsp:spPr>
        <a:xfrm>
          <a:off x="1873464" y="2357672"/>
          <a:ext cx="6840323" cy="109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3. Стан спадкової інформації після першого поділу вже видозмінений завдяки рекомбінації ДНК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873464" y="2357672"/>
        <a:ext cx="6840323" cy="1096591"/>
      </dsp:txXfrm>
    </dsp:sp>
    <dsp:sp modelId="{47F10215-0060-4740-A586-2BE53BF940FD}">
      <dsp:nvSpPr>
        <dsp:cNvPr id="0" name=""/>
        <dsp:cNvSpPr/>
      </dsp:nvSpPr>
      <dsp:spPr>
        <a:xfrm>
          <a:off x="1742757" y="3454264"/>
          <a:ext cx="69710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C2DAF59-5E2B-4796-8874-13113A044CF1}">
      <dsp:nvSpPr>
        <dsp:cNvPr id="0" name=""/>
        <dsp:cNvSpPr/>
      </dsp:nvSpPr>
      <dsp:spPr>
        <a:xfrm>
          <a:off x="1873464" y="3509094"/>
          <a:ext cx="6840323" cy="109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4. Н</a:t>
          </a:r>
          <a:r>
            <a:rPr lang="ru-RU" sz="2200" kern="1200" dirty="0" smtClean="0">
              <a:solidFill>
                <a:schemeClr val="tx1"/>
              </a:solidFill>
            </a:rPr>
            <a:t>а другому </a:t>
          </a:r>
          <a:r>
            <a:rPr lang="ru-RU" sz="2200" kern="1200" dirty="0" err="1" smtClean="0">
              <a:solidFill>
                <a:schemeClr val="tx1"/>
              </a:solidFill>
            </a:rPr>
            <a:t>етапі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розходяться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хроматиди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гомологічних</a:t>
          </a:r>
          <a:r>
            <a:rPr lang="ru-RU" sz="2200" kern="1200" dirty="0" smtClean="0">
              <a:solidFill>
                <a:schemeClr val="tx1"/>
              </a:solidFill>
            </a:rPr>
            <a:t> хромосом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873464" y="3509094"/>
        <a:ext cx="6840323" cy="1096591"/>
      </dsp:txXfrm>
    </dsp:sp>
    <dsp:sp modelId="{1AD54A07-89D6-4CB5-B8CE-877CAE0BFA71}">
      <dsp:nvSpPr>
        <dsp:cNvPr id="0" name=""/>
        <dsp:cNvSpPr/>
      </dsp:nvSpPr>
      <dsp:spPr>
        <a:xfrm>
          <a:off x="1742757" y="4605685"/>
          <a:ext cx="69710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9B5605-B456-4697-8A21-59F123B090D1}">
      <dsp:nvSpPr>
        <dsp:cNvPr id="0" name=""/>
        <dsp:cNvSpPr/>
      </dsp:nvSpPr>
      <dsp:spPr>
        <a:xfrm>
          <a:off x="1873464" y="4660515"/>
          <a:ext cx="6840323" cy="1096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</a:rPr>
            <a:t>5. З</a:t>
          </a:r>
          <a:r>
            <a:rPr lang="ru-RU" sz="2200" kern="1200" dirty="0" err="1" smtClean="0">
              <a:solidFill>
                <a:schemeClr val="tx1"/>
              </a:solidFill>
            </a:rPr>
            <a:t>агальним</a:t>
          </a:r>
          <a:r>
            <a:rPr lang="ru-RU" sz="2200" kern="1200" dirty="0" smtClean="0">
              <a:solidFill>
                <a:schemeClr val="tx1"/>
              </a:solidFill>
            </a:rPr>
            <a:t> результатом мейозу є </a:t>
          </a:r>
          <a:r>
            <a:rPr lang="ru-RU" sz="2200" kern="1200" dirty="0" err="1" smtClean="0">
              <a:solidFill>
                <a:schemeClr val="tx1"/>
              </a:solidFill>
            </a:rPr>
            <a:t>утворення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клітин</a:t>
          </a:r>
          <a:r>
            <a:rPr lang="ru-RU" sz="2200" kern="1200" dirty="0" smtClean="0">
              <a:solidFill>
                <a:schemeClr val="tx1"/>
              </a:solidFill>
            </a:rPr>
            <a:t> з </a:t>
          </a:r>
          <a:r>
            <a:rPr lang="ru-RU" sz="2200" kern="1200" dirty="0" err="1" smtClean="0">
              <a:solidFill>
                <a:schemeClr val="tx1"/>
              </a:solidFill>
            </a:rPr>
            <a:t>гаплоїдним</a:t>
          </a:r>
          <a:r>
            <a:rPr lang="ru-RU" sz="2200" kern="1200" dirty="0" smtClean="0">
              <a:solidFill>
                <a:schemeClr val="tx1"/>
              </a:solidFill>
            </a:rPr>
            <a:t> набором хромосом і </a:t>
          </a:r>
          <a:r>
            <a:rPr lang="ru-RU" sz="2200" kern="1200" dirty="0" err="1" smtClean="0">
              <a:solidFill>
                <a:schemeClr val="tx1"/>
              </a:solidFill>
            </a:rPr>
            <a:t>різними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комбінаціями</a:t>
          </a:r>
          <a:r>
            <a:rPr lang="ru-RU" sz="2200" kern="1200" dirty="0" smtClean="0">
              <a:solidFill>
                <a:schemeClr val="tx1"/>
              </a:solidFill>
            </a:rPr>
            <a:t> </a:t>
          </a:r>
          <a:r>
            <a:rPr lang="ru-RU" sz="2200" kern="1200" dirty="0" err="1" smtClean="0">
              <a:solidFill>
                <a:schemeClr val="tx1"/>
              </a:solidFill>
            </a:rPr>
            <a:t>генів</a:t>
          </a:r>
          <a:endParaRPr lang="uk-UA" sz="2200" kern="1200" dirty="0">
            <a:solidFill>
              <a:schemeClr val="tx1"/>
            </a:solidFill>
          </a:endParaRPr>
        </a:p>
      </dsp:txBody>
      <dsp:txXfrm>
        <a:off x="1873464" y="4660515"/>
        <a:ext cx="6840323" cy="1096591"/>
      </dsp:txXfrm>
    </dsp:sp>
    <dsp:sp modelId="{DE35C9CF-D9F0-4DF1-8D12-D92A209C9B3A}">
      <dsp:nvSpPr>
        <dsp:cNvPr id="0" name=""/>
        <dsp:cNvSpPr/>
      </dsp:nvSpPr>
      <dsp:spPr>
        <a:xfrm>
          <a:off x="1742757" y="5757107"/>
          <a:ext cx="69710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11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6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47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80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6327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6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1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5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79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868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63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1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9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9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2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3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Біологія і Екологія. 10 клас.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16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. 05. 2022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ТЕМА: </a:t>
            </a:r>
            <a:r>
              <a:rPr lang="uk-UA" dirty="0" smtClean="0">
                <a:solidFill>
                  <a:srgbClr val="FF0000"/>
                </a:solidFill>
              </a:rPr>
              <a:t>Мейоз. Особливості гаметогенезу у людини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7849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0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Завдання:  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1. Значення мейозу в збільшенні </a:t>
            </a:r>
            <a:r>
              <a:rPr lang="uk-UA" dirty="0" err="1" smtClean="0">
                <a:solidFill>
                  <a:srgbClr val="FF0000"/>
                </a:solidFill>
              </a:rPr>
              <a:t>біорізноманіття</a:t>
            </a:r>
            <a:r>
              <a:rPr lang="uk-UA" dirty="0" smtClean="0">
                <a:solidFill>
                  <a:srgbClr val="FF0000"/>
                </a:solidFill>
              </a:rPr>
              <a:t> організмів.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2. Особливості гаметогенезу в людини.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7849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5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81865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uk-UA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260648"/>
            <a:ext cx="82809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u="sng" dirty="0">
                <a:solidFill>
                  <a:srgbClr val="FFFF00"/>
                </a:solidFill>
              </a:rPr>
              <a:t>МЕЙОЗ</a:t>
            </a:r>
            <a:r>
              <a:rPr lang="uk-UA" sz="2000" b="1" dirty="0">
                <a:solidFill>
                  <a:srgbClr val="FFFF00"/>
                </a:solidFill>
              </a:rPr>
              <a:t> — </a:t>
            </a:r>
            <a:r>
              <a:rPr lang="uk-UA" sz="2000" b="1" i="1" dirty="0">
                <a:solidFill>
                  <a:srgbClr val="FFFF00"/>
                </a:solidFill>
              </a:rPr>
              <a:t>це поділ </a:t>
            </a:r>
            <a:r>
              <a:rPr lang="uk-UA" sz="2000" b="1" i="1" dirty="0" err="1">
                <a:solidFill>
                  <a:srgbClr val="FFFF00"/>
                </a:solidFill>
              </a:rPr>
              <a:t>еукаріотичних</a:t>
            </a:r>
            <a:r>
              <a:rPr lang="uk-UA" sz="2000" b="1" i="1" dirty="0">
                <a:solidFill>
                  <a:srgbClr val="FFFF00"/>
                </a:solidFill>
              </a:rPr>
              <a:t> клітин, внаслідок якого утворюються дочірні клітини з удвічі меншим набором хромосом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92888" cy="476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2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B050"/>
                </a:solidFill>
              </a:rPr>
              <a:t>Значення</a:t>
            </a:r>
            <a:r>
              <a:rPr lang="ru-RU" sz="3200" b="1" dirty="0">
                <a:solidFill>
                  <a:srgbClr val="00B050"/>
                </a:solidFill>
              </a:rPr>
              <a:t> мейозу </a:t>
            </a:r>
            <a:r>
              <a:rPr lang="ru-RU" sz="3200" b="1" dirty="0" err="1">
                <a:solidFill>
                  <a:srgbClr val="00B050"/>
                </a:solidFill>
              </a:rPr>
              <a:t>полягає</a:t>
            </a:r>
            <a:r>
              <a:rPr lang="ru-RU" sz="3200" b="1" dirty="0">
                <a:solidFill>
                  <a:srgbClr val="00B050"/>
                </a:solidFill>
              </a:rPr>
              <a:t> у </a:t>
            </a:r>
            <a:r>
              <a:rPr lang="ru-RU" sz="3200" b="1" dirty="0" err="1">
                <a:solidFill>
                  <a:srgbClr val="00B050"/>
                </a:solidFill>
              </a:rPr>
              <a:t>підтримці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стабільності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хромосомних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наборів</a:t>
            </a:r>
            <a:r>
              <a:rPr lang="ru-RU" sz="3200" b="1" dirty="0">
                <a:solidFill>
                  <a:srgbClr val="00B050"/>
                </a:solidFill>
              </a:rPr>
              <a:t>, </a:t>
            </a:r>
            <a:r>
              <a:rPr lang="ru-RU" sz="3200" b="1" dirty="0" err="1">
                <a:solidFill>
                  <a:srgbClr val="00B050"/>
                </a:solidFill>
              </a:rPr>
              <a:t>що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забезпечує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спадковість</a:t>
            </a:r>
            <a:r>
              <a:rPr lang="ru-RU" sz="3200" b="1" dirty="0">
                <a:solidFill>
                  <a:srgbClr val="00B050"/>
                </a:solidFill>
              </a:rPr>
              <a:t>, та в </a:t>
            </a:r>
            <a:r>
              <a:rPr lang="ru-RU" sz="3200" b="1" dirty="0" err="1">
                <a:solidFill>
                  <a:srgbClr val="00B050"/>
                </a:solidFill>
              </a:rPr>
              <a:t>створенні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нових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сполучень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батьківських</a:t>
            </a:r>
            <a:r>
              <a:rPr lang="ru-RU" sz="3200" b="1" dirty="0">
                <a:solidFill>
                  <a:srgbClr val="00B050"/>
                </a:solidFill>
              </a:rPr>
              <a:t> й </a:t>
            </a:r>
            <a:r>
              <a:rPr lang="ru-RU" sz="3200" b="1" dirty="0" err="1">
                <a:solidFill>
                  <a:srgbClr val="00B050"/>
                </a:solidFill>
              </a:rPr>
              <a:t>материнських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генів</a:t>
            </a:r>
            <a:r>
              <a:rPr lang="ru-RU" sz="3200" b="1" dirty="0">
                <a:solidFill>
                  <a:srgbClr val="00B050"/>
                </a:solidFill>
              </a:rPr>
              <a:t>, </a:t>
            </a:r>
            <a:r>
              <a:rPr lang="ru-RU" sz="3200" b="1" dirty="0" err="1">
                <a:solidFill>
                  <a:srgbClr val="00B050"/>
                </a:solidFill>
              </a:rPr>
              <a:t>що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сприяє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мінливості</a:t>
            </a:r>
            <a:r>
              <a:rPr lang="ru-RU" sz="3200" b="1" dirty="0" smtClean="0">
                <a:solidFill>
                  <a:srgbClr val="00B050"/>
                </a:solidFill>
              </a:rPr>
              <a:t>.</a:t>
            </a:r>
            <a:endParaRPr lang="uk-UA" sz="32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878497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439471"/>
              </p:ext>
            </p:extLst>
          </p:nvPr>
        </p:nvGraphicFramePr>
        <p:xfrm>
          <a:off x="250825" y="188913"/>
          <a:ext cx="8713788" cy="5818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08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85689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>
                <a:solidFill>
                  <a:srgbClr val="FFC000"/>
                </a:solidFill>
              </a:rPr>
              <a:t>ГАМЕТОГЕНЕЗ</a:t>
            </a:r>
            <a:r>
              <a:rPr lang="ru-RU" sz="2400" b="1" dirty="0">
                <a:solidFill>
                  <a:srgbClr val="FFC000"/>
                </a:solidFill>
              </a:rPr>
              <a:t> — </a:t>
            </a:r>
            <a:r>
              <a:rPr lang="ru-RU" sz="2400" b="1" i="1" dirty="0" err="1">
                <a:solidFill>
                  <a:srgbClr val="FFC000"/>
                </a:solidFill>
              </a:rPr>
              <a:t>процес</a:t>
            </a: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ru-RU" sz="2400" b="1" i="1" dirty="0" err="1">
                <a:solidFill>
                  <a:srgbClr val="FFC000"/>
                </a:solidFill>
              </a:rPr>
              <a:t>утворення</a:t>
            </a:r>
            <a:r>
              <a:rPr lang="ru-RU" sz="2400" b="1" i="1" dirty="0">
                <a:solidFill>
                  <a:srgbClr val="FFC000"/>
                </a:solidFill>
              </a:rPr>
              <a:t> й </a:t>
            </a:r>
            <a:r>
              <a:rPr lang="ru-RU" sz="2400" b="1" i="1" dirty="0" err="1">
                <a:solidFill>
                  <a:srgbClr val="FFC000"/>
                </a:solidFill>
              </a:rPr>
              <a:t>дозрівання</a:t>
            </a: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ru-RU" sz="2400" b="1" i="1" dirty="0" err="1">
                <a:solidFill>
                  <a:srgbClr val="FFC000"/>
                </a:solidFill>
              </a:rPr>
              <a:t>статевих</a:t>
            </a:r>
            <a:r>
              <a:rPr lang="ru-RU" sz="2400" b="1" i="1" dirty="0">
                <a:solidFill>
                  <a:srgbClr val="FFC000"/>
                </a:solidFill>
              </a:rPr>
              <a:t> </a:t>
            </a:r>
            <a:r>
              <a:rPr lang="ru-RU" sz="2400" b="1" i="1" dirty="0" err="1">
                <a:solidFill>
                  <a:srgbClr val="FFC000"/>
                </a:solidFill>
              </a:rPr>
              <a:t>клітин</a:t>
            </a:r>
            <a:endParaRPr lang="uk-UA" sz="2400" b="1" i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8208912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48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581865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1800" b="1" dirty="0">
                <a:solidFill>
                  <a:srgbClr val="C00000"/>
                </a:solidFill>
              </a:rPr>
              <a:t>ПОРІВНЯЛЬНА ХАРАКТЕРИСТИКА РОЗВИТКУ ЧОЛОВІЧИХ </a:t>
            </a:r>
            <a:r>
              <a:rPr lang="ru-RU" sz="1800" b="1" dirty="0" smtClean="0">
                <a:solidFill>
                  <a:srgbClr val="C00000"/>
                </a:solidFill>
              </a:rPr>
              <a:t>І ЖІНОЧИХ </a:t>
            </a:r>
            <a:r>
              <a:rPr lang="ru-RU" sz="1800" b="1" dirty="0">
                <a:solidFill>
                  <a:srgbClr val="C00000"/>
                </a:solidFill>
              </a:rPr>
              <a:t>ГАМЕТ</a:t>
            </a:r>
            <a:endParaRPr lang="uk-UA" sz="1800" b="1" dirty="0">
              <a:solidFill>
                <a:srgbClr val="C00000"/>
              </a:solidFill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89248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94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Висновок:  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B050"/>
                </a:solidFill>
              </a:rPr>
              <a:t>мейоз </a:t>
            </a:r>
            <a:r>
              <a:rPr lang="ru-RU" sz="2200" b="1" dirty="0">
                <a:solidFill>
                  <a:srgbClr val="00B050"/>
                </a:solidFill>
              </a:rPr>
              <a:t>є </a:t>
            </a:r>
            <a:r>
              <a:rPr lang="ru-RU" sz="2200" b="1" dirty="0" err="1">
                <a:solidFill>
                  <a:srgbClr val="00B050"/>
                </a:solidFill>
              </a:rPr>
              <a:t>ключовим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механізмом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спадкової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мінливості</a:t>
            </a:r>
            <a:r>
              <a:rPr lang="ru-RU" sz="2200" b="1" dirty="0">
                <a:solidFill>
                  <a:srgbClr val="00B050"/>
                </a:solidFill>
              </a:rPr>
              <a:t>, </a:t>
            </a:r>
            <a:r>
              <a:rPr lang="ru-RU" sz="2200" b="1" dirty="0" err="1">
                <a:solidFill>
                  <a:srgbClr val="00B050"/>
                </a:solidFill>
              </a:rPr>
              <a:t>що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притаманний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усім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організмам</a:t>
            </a:r>
            <a:r>
              <a:rPr lang="ru-RU" sz="2200" b="1" dirty="0">
                <a:solidFill>
                  <a:srgbClr val="00B050"/>
                </a:solidFill>
              </a:rPr>
              <a:t>, </a:t>
            </a:r>
            <a:r>
              <a:rPr lang="ru-RU" sz="2200" b="1" dirty="0" err="1">
                <a:solidFill>
                  <a:srgbClr val="00B050"/>
                </a:solidFill>
              </a:rPr>
              <a:t>яким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властиве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статеве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розмноження</a:t>
            </a:r>
            <a:r>
              <a:rPr lang="ru-RU" sz="2200" b="1" dirty="0">
                <a:solidFill>
                  <a:srgbClr val="00B050"/>
                </a:solidFill>
              </a:rPr>
              <a:t>;</a:t>
            </a:r>
            <a:br>
              <a:rPr lang="ru-RU" sz="2200" b="1" dirty="0">
                <a:solidFill>
                  <a:srgbClr val="00B050"/>
                </a:solidFill>
              </a:rPr>
            </a:br>
            <a:r>
              <a:rPr lang="ru-RU" sz="2200" b="1" dirty="0" err="1">
                <a:solidFill>
                  <a:srgbClr val="00B050"/>
                </a:solidFill>
              </a:rPr>
              <a:t>п</a:t>
            </a:r>
            <a:r>
              <a:rPr lang="ru-RU" sz="2200" b="1" dirty="0" err="1" smtClean="0">
                <a:solidFill>
                  <a:srgbClr val="00B050"/>
                </a:solidFill>
              </a:rPr>
              <a:t>роцеси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утворення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чоловічих</a:t>
            </a:r>
            <a:r>
              <a:rPr lang="ru-RU" sz="2200" b="1" dirty="0">
                <a:solidFill>
                  <a:srgbClr val="00B050"/>
                </a:solidFill>
              </a:rPr>
              <a:t> й </a:t>
            </a:r>
            <a:r>
              <a:rPr lang="ru-RU" sz="2200" b="1" dirty="0" err="1">
                <a:solidFill>
                  <a:srgbClr val="00B050"/>
                </a:solidFill>
              </a:rPr>
              <a:t>жіночих</a:t>
            </a:r>
            <a:r>
              <a:rPr lang="ru-RU" sz="2200" b="1" dirty="0">
                <a:solidFill>
                  <a:srgbClr val="00B050"/>
                </a:solidFill>
              </a:rPr>
              <a:t> гамет є </a:t>
            </a:r>
            <a:r>
              <a:rPr lang="ru-RU" sz="2200" b="1" dirty="0" err="1">
                <a:solidFill>
                  <a:srgbClr val="00B050"/>
                </a:solidFill>
              </a:rPr>
              <a:t>послідовними</a:t>
            </a:r>
            <a:r>
              <a:rPr lang="ru-RU" sz="2200" b="1" dirty="0">
                <a:solidFill>
                  <a:srgbClr val="00B050"/>
                </a:solidFill>
              </a:rPr>
              <a:t> й </a:t>
            </a:r>
            <a:r>
              <a:rPr lang="ru-RU" sz="2200" b="1" dirty="0" err="1">
                <a:solidFill>
                  <a:srgbClr val="00B050"/>
                </a:solidFill>
              </a:rPr>
              <a:t>відбуваються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упродовж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стадій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розмноження</a:t>
            </a:r>
            <a:r>
              <a:rPr lang="ru-RU" sz="2200" b="1" dirty="0">
                <a:solidFill>
                  <a:srgbClr val="00B050"/>
                </a:solidFill>
              </a:rPr>
              <a:t>, росту, </a:t>
            </a:r>
            <a:r>
              <a:rPr lang="ru-RU" sz="2200" b="1" dirty="0" err="1">
                <a:solidFill>
                  <a:srgbClr val="00B050"/>
                </a:solidFill>
              </a:rPr>
              <a:t>дозрівання</a:t>
            </a:r>
            <a:r>
              <a:rPr lang="ru-RU" sz="2200" b="1" dirty="0">
                <a:solidFill>
                  <a:srgbClr val="00B050"/>
                </a:solidFill>
              </a:rPr>
              <a:t> й </a:t>
            </a:r>
            <a:r>
              <a:rPr lang="ru-RU" sz="2200" b="1" dirty="0" err="1">
                <a:solidFill>
                  <a:srgbClr val="00B050"/>
                </a:solidFill>
              </a:rPr>
              <a:t>формування</a:t>
            </a:r>
            <a:r>
              <a:rPr lang="ru-RU" sz="2200" b="1" dirty="0">
                <a:solidFill>
                  <a:srgbClr val="00B050"/>
                </a:solidFill>
              </a:rPr>
              <a:t> з </a:t>
            </a:r>
            <a:r>
              <a:rPr lang="ru-RU" sz="2200" b="1" dirty="0" err="1">
                <a:solidFill>
                  <a:srgbClr val="00B050"/>
                </a:solidFill>
              </a:rPr>
              <a:t>певними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 smtClean="0">
                <a:solidFill>
                  <a:srgbClr val="00B050"/>
                </a:solidFill>
              </a:rPr>
              <a:t>особливостями</a:t>
            </a:r>
            <a:r>
              <a:rPr lang="ru-RU" sz="2200" b="1" dirty="0">
                <a:solidFill>
                  <a:srgbClr val="00B050"/>
                </a:solidFill>
              </a:rPr>
              <a:t>;</a:t>
            </a:r>
            <a:br>
              <a:rPr lang="ru-RU" sz="2200" b="1" dirty="0">
                <a:solidFill>
                  <a:srgbClr val="00B050"/>
                </a:solidFill>
              </a:rPr>
            </a:br>
            <a:r>
              <a:rPr lang="ru-RU" sz="2200" b="1" dirty="0">
                <a:solidFill>
                  <a:srgbClr val="00B050"/>
                </a:solidFill>
              </a:rPr>
              <a:t>овогенез </a:t>
            </a:r>
            <a:r>
              <a:rPr lang="ru-RU" sz="2200" b="1" dirty="0" err="1">
                <a:solidFill>
                  <a:srgbClr val="00B050"/>
                </a:solidFill>
              </a:rPr>
              <a:t>відрізняється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від</a:t>
            </a:r>
            <a:r>
              <a:rPr lang="ru-RU" sz="2200" b="1" dirty="0">
                <a:solidFill>
                  <a:srgbClr val="00B050"/>
                </a:solidFill>
              </a:rPr>
              <a:t> сперматогенезу </a:t>
            </a:r>
            <a:r>
              <a:rPr lang="ru-RU" sz="2200" b="1" dirty="0" err="1">
                <a:solidFill>
                  <a:srgbClr val="00B050"/>
                </a:solidFill>
              </a:rPr>
              <a:t>завершенням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стадії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розмноження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ще</a:t>
            </a:r>
            <a:r>
              <a:rPr lang="ru-RU" sz="2200" b="1" dirty="0">
                <a:solidFill>
                  <a:srgbClr val="00B050"/>
                </a:solidFill>
              </a:rPr>
              <a:t> в </a:t>
            </a:r>
            <a:r>
              <a:rPr lang="ru-RU" sz="2200" b="1" dirty="0" err="1">
                <a:solidFill>
                  <a:srgbClr val="00B050"/>
                </a:solidFill>
              </a:rPr>
              <a:t>ембріогенезі</a:t>
            </a:r>
            <a:r>
              <a:rPr lang="ru-RU" sz="2200" b="1" dirty="0">
                <a:solidFill>
                  <a:srgbClr val="00B050"/>
                </a:solidFill>
              </a:rPr>
              <a:t> та </a:t>
            </a:r>
            <a:r>
              <a:rPr lang="ru-RU" sz="2200" b="1" dirty="0" err="1">
                <a:solidFill>
                  <a:srgbClr val="00B050"/>
                </a:solidFill>
              </a:rPr>
              <a:t>відсутністю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стадії</a:t>
            </a:r>
            <a:r>
              <a:rPr lang="ru-RU" sz="2200" b="1" dirty="0">
                <a:solidFill>
                  <a:srgbClr val="00B050"/>
                </a:solidFill>
              </a:rPr>
              <a:t> </a:t>
            </a:r>
            <a:r>
              <a:rPr lang="ru-RU" sz="2200" b="1" dirty="0" err="1">
                <a:solidFill>
                  <a:srgbClr val="00B050"/>
                </a:solidFill>
              </a:rPr>
              <a:t>формування</a:t>
            </a:r>
            <a:r>
              <a:rPr lang="ru-RU" sz="2200" b="1" dirty="0">
                <a:solidFill>
                  <a:srgbClr val="00B050"/>
                </a:solidFill>
              </a:rPr>
              <a:t>.</a:t>
            </a:r>
            <a:br>
              <a:rPr lang="ru-RU" sz="2200" b="1" dirty="0">
                <a:solidFill>
                  <a:srgbClr val="00B050"/>
                </a:solidFill>
              </a:rPr>
            </a:br>
            <a:endParaRPr lang="uk-UA" sz="2200" b="1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87849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09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Домашнє завдання:  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опрацювати параграф 60,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відповісти на запитання 1 - 4, сторінка 238.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87849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81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158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Біологія і Екологія. 10 клас. 16. 05. 2022 ТЕМА: Мейоз. Особливості гаметогенезу у людини</vt:lpstr>
      <vt:lpstr>Завдання:   1. Значення мейозу в збільшенні біорізноманіття організмів.  2. Особливості гаметогенезу в людини.</vt:lpstr>
      <vt:lpstr>Презентация PowerPoint</vt:lpstr>
      <vt:lpstr>Значення мейозу полягає у підтримці стабільності хромосомних наборів, що забезпечує спадковість, та в створенні нових сполучень батьківських й материнських генів, що сприяє мінливості.</vt:lpstr>
      <vt:lpstr>Презентация PowerPoint</vt:lpstr>
      <vt:lpstr>Презентация PowerPoint</vt:lpstr>
      <vt:lpstr>Презентация PowerPoint</vt:lpstr>
      <vt:lpstr>Висновок:   мейоз є ключовим механізмом спадкової мінливості, що притаманний усім організмам, яким властиве статеве розмноження; процеси утворення чоловічих й жіночих гамет є послідовними й відбуваються упродовж стадій розмноження, росту, дозрівання й формування з певними особливостями; овогенез відрізняється від сперматогенезу завершенням стадії розмноження ще в ембріогенезі та відсутністю стадії формування. </vt:lpstr>
      <vt:lpstr>Домашнє завдання:   опрацювати параграф 60, відповісти на запитання 1 - 4, сторінка 238.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Статеві клітини. Особливості гаметогенезу у людини</dc:title>
  <dc:creator>Павло Пантелеєнко</dc:creator>
  <cp:lastModifiedBy>Пользователь Windows</cp:lastModifiedBy>
  <cp:revision>17</cp:revision>
  <dcterms:created xsi:type="dcterms:W3CDTF">2019-08-19T11:40:54Z</dcterms:created>
  <dcterms:modified xsi:type="dcterms:W3CDTF">2022-05-14T16:46:12Z</dcterms:modified>
</cp:coreProperties>
</file>