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2" r:id="rId12"/>
    <p:sldId id="271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44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B7B55-4EA0-4F93-9648-D66133C4825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47638EF-316B-4E46-ADF3-5F77597FEF08}">
      <dgm:prSet phldrT="[Текст]"/>
      <dgm:spPr/>
      <dgm:t>
        <a:bodyPr/>
        <a:lstStyle/>
        <a:p>
          <a:r>
            <a:rPr lang="uk-UA" sz="1900" b="1" dirty="0" smtClean="0"/>
            <a:t>Поверхневий апарат</a:t>
          </a:r>
          <a:endParaRPr lang="uk-UA" sz="1900" dirty="0"/>
        </a:p>
      </dgm:t>
    </dgm:pt>
    <dgm:pt modelId="{F3D7A525-3DF8-4848-B327-30755FCD0DC9}" type="parTrans" cxnId="{D4392407-119C-4D22-8C00-6BEBE03C239A}">
      <dgm:prSet/>
      <dgm:spPr/>
      <dgm:t>
        <a:bodyPr/>
        <a:lstStyle/>
        <a:p>
          <a:endParaRPr lang="uk-UA"/>
        </a:p>
      </dgm:t>
    </dgm:pt>
    <dgm:pt modelId="{604126F6-2255-403B-9E41-BAFA9211A2D1}" type="sibTrans" cxnId="{D4392407-119C-4D22-8C00-6BEBE03C239A}">
      <dgm:prSet/>
      <dgm:spPr/>
      <dgm:t>
        <a:bodyPr/>
        <a:lstStyle/>
        <a:p>
          <a:endParaRPr lang="uk-UA"/>
        </a:p>
      </dgm:t>
    </dgm:pt>
    <dgm:pt modelId="{5929CB5F-6BDC-43D9-8BFD-A4E9F15928AE}">
      <dgm:prSet phldrT="[Текст]" custT="1"/>
      <dgm:spPr/>
      <dgm:t>
        <a:bodyPr/>
        <a:lstStyle/>
        <a:p>
          <a:r>
            <a:rPr lang="uk-UA" sz="1800" dirty="0" smtClean="0"/>
            <a:t>У клітинній мембрані спостерігаються ущільнення і</a:t>
          </a:r>
          <a:br>
            <a:rPr lang="uk-UA" sz="1800" dirty="0" smtClean="0"/>
          </a:br>
          <a:r>
            <a:rPr lang="uk-UA" sz="1800" dirty="0" smtClean="0"/>
            <a:t>потовщення, зменшення інтенсивності транспортування речовин, кількості міжклітинних контактів</a:t>
          </a:r>
          <a:endParaRPr lang="uk-UA" sz="1800" dirty="0"/>
        </a:p>
      </dgm:t>
    </dgm:pt>
    <dgm:pt modelId="{D8E5B5AE-BE02-40DD-AD00-96B4D21B6378}" type="parTrans" cxnId="{C6BBBD45-B173-46FC-950B-2B2CF923BAB9}">
      <dgm:prSet/>
      <dgm:spPr/>
      <dgm:t>
        <a:bodyPr/>
        <a:lstStyle/>
        <a:p>
          <a:endParaRPr lang="uk-UA"/>
        </a:p>
      </dgm:t>
    </dgm:pt>
    <dgm:pt modelId="{DE39E03E-8614-4041-9F37-ABCB638E78B9}" type="sibTrans" cxnId="{C6BBBD45-B173-46FC-950B-2B2CF923BAB9}">
      <dgm:prSet/>
      <dgm:spPr/>
      <dgm:t>
        <a:bodyPr/>
        <a:lstStyle/>
        <a:p>
          <a:endParaRPr lang="uk-UA"/>
        </a:p>
      </dgm:t>
    </dgm:pt>
    <dgm:pt modelId="{8A3D7A0D-69AC-4B6E-B904-72E54479709C}">
      <dgm:prSet phldrT="[Текст]"/>
      <dgm:spPr/>
      <dgm:t>
        <a:bodyPr/>
        <a:lstStyle/>
        <a:p>
          <a:r>
            <a:rPr lang="uk-UA" sz="1900" b="1" i="0" dirty="0" smtClean="0"/>
            <a:t>Цитоплазма</a:t>
          </a:r>
          <a:endParaRPr lang="uk-UA" sz="1900" dirty="0"/>
        </a:p>
      </dgm:t>
    </dgm:pt>
    <dgm:pt modelId="{5674A974-6E24-401A-98E1-CE20EB9FB6C6}" type="parTrans" cxnId="{EC14AA3C-08C0-4A7B-8A25-DF468EA51219}">
      <dgm:prSet/>
      <dgm:spPr/>
      <dgm:t>
        <a:bodyPr/>
        <a:lstStyle/>
        <a:p>
          <a:endParaRPr lang="uk-UA"/>
        </a:p>
      </dgm:t>
    </dgm:pt>
    <dgm:pt modelId="{A06011DE-EEBC-4C58-B3B8-A229F5CD2CE4}" type="sibTrans" cxnId="{EC14AA3C-08C0-4A7B-8A25-DF468EA51219}">
      <dgm:prSet/>
      <dgm:spPr/>
      <dgm:t>
        <a:bodyPr/>
        <a:lstStyle/>
        <a:p>
          <a:endParaRPr lang="uk-UA"/>
        </a:p>
      </dgm:t>
    </dgm:pt>
    <dgm:pt modelId="{EAE25193-5E2A-4EED-8469-95ABA75DB880}">
      <dgm:prSet phldrT="[Текст]" custT="1"/>
      <dgm:spPr/>
      <dgm:t>
        <a:bodyPr/>
        <a:lstStyle/>
        <a:p>
          <a:r>
            <a:rPr lang="uk-UA" sz="1800" b="0" i="0" dirty="0" smtClean="0"/>
            <a:t>Змінюється щільність гіалоплазми, що позначається на інтенсивності біохімічних реакцій й біофізичних процесів. Однією зі сталих ознак старіння клітин є морфологічні й функціональні зміни мітохондрій. </a:t>
          </a:r>
          <a:r>
            <a:rPr lang="uk-UA" sz="1500" dirty="0" smtClean="0"/>
            <a:t/>
          </a:r>
          <a:br>
            <a:rPr lang="uk-UA" sz="1500" dirty="0" smtClean="0"/>
          </a:br>
          <a:endParaRPr lang="uk-UA" sz="1500" dirty="0"/>
        </a:p>
      </dgm:t>
    </dgm:pt>
    <dgm:pt modelId="{6FA6E05B-F084-493B-932C-B99E9997DDC2}" type="parTrans" cxnId="{0E7820AD-8FBE-46D7-BF5B-0993B0C395CE}">
      <dgm:prSet/>
      <dgm:spPr/>
      <dgm:t>
        <a:bodyPr/>
        <a:lstStyle/>
        <a:p>
          <a:endParaRPr lang="uk-UA"/>
        </a:p>
      </dgm:t>
    </dgm:pt>
    <dgm:pt modelId="{B3090D8B-334B-4616-95F4-901B9A27D498}" type="sibTrans" cxnId="{0E7820AD-8FBE-46D7-BF5B-0993B0C395CE}">
      <dgm:prSet/>
      <dgm:spPr/>
      <dgm:t>
        <a:bodyPr/>
        <a:lstStyle/>
        <a:p>
          <a:endParaRPr lang="uk-UA"/>
        </a:p>
      </dgm:t>
    </dgm:pt>
    <dgm:pt modelId="{1AE5C0AB-357F-4D1A-B953-3CC2D423F0E7}">
      <dgm:prSet phldrT="[Текст]"/>
      <dgm:spPr/>
      <dgm:t>
        <a:bodyPr/>
        <a:lstStyle/>
        <a:p>
          <a:r>
            <a:rPr lang="uk-UA" sz="1900" b="1" i="0" dirty="0" smtClean="0"/>
            <a:t>Генетичний апарат</a:t>
          </a:r>
          <a:endParaRPr lang="uk-UA" sz="1900" dirty="0"/>
        </a:p>
      </dgm:t>
    </dgm:pt>
    <dgm:pt modelId="{F09A31F4-967B-496D-85A1-B05D9BC05E95}" type="parTrans" cxnId="{FE61D77F-AF9C-4375-AC91-DB6174FB1A0C}">
      <dgm:prSet/>
      <dgm:spPr/>
      <dgm:t>
        <a:bodyPr/>
        <a:lstStyle/>
        <a:p>
          <a:endParaRPr lang="uk-UA"/>
        </a:p>
      </dgm:t>
    </dgm:pt>
    <dgm:pt modelId="{F1ADC4A5-0648-4697-BA5D-9AE922263DBA}" type="sibTrans" cxnId="{FE61D77F-AF9C-4375-AC91-DB6174FB1A0C}">
      <dgm:prSet/>
      <dgm:spPr/>
      <dgm:t>
        <a:bodyPr/>
        <a:lstStyle/>
        <a:p>
          <a:endParaRPr lang="uk-UA"/>
        </a:p>
      </dgm:t>
    </dgm:pt>
    <dgm:pt modelId="{36BA17D9-4F73-483F-8325-871F59D17942}">
      <dgm:prSet phldrT="[Текст]" custT="1"/>
      <dgm:spPr/>
      <dgm:t>
        <a:bodyPr/>
        <a:lstStyle/>
        <a:p>
          <a:r>
            <a:rPr lang="uk-UA" sz="1800" b="0" i="0" dirty="0" smtClean="0"/>
            <a:t>З віком клітин змінюється структура хроматину, зменшується транскрипційна активність еухроматину та швидкість реплікації ДНК, втрачає ефективність система репарації ДНК</a:t>
          </a:r>
          <a:r>
            <a:rPr lang="uk-UA" sz="1500" dirty="0" smtClean="0"/>
            <a:t/>
          </a:r>
          <a:br>
            <a:rPr lang="uk-UA" sz="1500" dirty="0" smtClean="0"/>
          </a:br>
          <a:endParaRPr lang="uk-UA" sz="1500" dirty="0"/>
        </a:p>
      </dgm:t>
    </dgm:pt>
    <dgm:pt modelId="{7A7BA7AA-B41F-4392-85A3-66EAD90DD51F}" type="parTrans" cxnId="{BD4EAA64-7174-4F73-859E-B71E41E8BBE1}">
      <dgm:prSet/>
      <dgm:spPr/>
      <dgm:t>
        <a:bodyPr/>
        <a:lstStyle/>
        <a:p>
          <a:endParaRPr lang="uk-UA"/>
        </a:p>
      </dgm:t>
    </dgm:pt>
    <dgm:pt modelId="{124161F4-4FB7-4424-9F80-4F7538623A00}" type="sibTrans" cxnId="{BD4EAA64-7174-4F73-859E-B71E41E8BBE1}">
      <dgm:prSet/>
      <dgm:spPr/>
      <dgm:t>
        <a:bodyPr/>
        <a:lstStyle/>
        <a:p>
          <a:endParaRPr lang="uk-UA"/>
        </a:p>
      </dgm:t>
    </dgm:pt>
    <dgm:pt modelId="{FBE95D85-5D20-48C3-84DA-EDE9FDD910E7}" type="pres">
      <dgm:prSet presAssocID="{5C6B7B55-4EA0-4F93-9648-D66133C482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D024C-50E1-4E5D-8A82-890F84CAC2CA}" type="pres">
      <dgm:prSet presAssocID="{B47638EF-316B-4E46-ADF3-5F77597FEF08}" presName="comp" presStyleCnt="0"/>
      <dgm:spPr/>
    </dgm:pt>
    <dgm:pt modelId="{69C3006B-0066-49BB-85AC-DF5FFCEE98C1}" type="pres">
      <dgm:prSet presAssocID="{B47638EF-316B-4E46-ADF3-5F77597FEF08}" presName="box" presStyleLbl="node1" presStyleIdx="0" presStyleCnt="3"/>
      <dgm:spPr/>
      <dgm:t>
        <a:bodyPr/>
        <a:lstStyle/>
        <a:p>
          <a:endParaRPr lang="uk-UA"/>
        </a:p>
      </dgm:t>
    </dgm:pt>
    <dgm:pt modelId="{2B5743A1-A737-4678-9448-1549E6E4A561}" type="pres">
      <dgm:prSet presAssocID="{B47638EF-316B-4E46-ADF3-5F77597FEF0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979904-45FB-4964-A861-FCC5B8B528E6}" type="pres">
      <dgm:prSet presAssocID="{B47638EF-316B-4E46-ADF3-5F77597FEF0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FE66BE-A678-454B-A41B-6B34292C743C}" type="pres">
      <dgm:prSet presAssocID="{604126F6-2255-403B-9E41-BAFA9211A2D1}" presName="spacer" presStyleCnt="0"/>
      <dgm:spPr/>
    </dgm:pt>
    <dgm:pt modelId="{0ED1B0B7-418C-42F4-B5EE-295002F7ADB5}" type="pres">
      <dgm:prSet presAssocID="{8A3D7A0D-69AC-4B6E-B904-72E54479709C}" presName="comp" presStyleCnt="0"/>
      <dgm:spPr/>
    </dgm:pt>
    <dgm:pt modelId="{419D117B-9F3A-4BFA-815E-1B8E3386A2FC}" type="pres">
      <dgm:prSet presAssocID="{8A3D7A0D-69AC-4B6E-B904-72E54479709C}" presName="box" presStyleLbl="node1" presStyleIdx="1" presStyleCnt="3"/>
      <dgm:spPr/>
      <dgm:t>
        <a:bodyPr/>
        <a:lstStyle/>
        <a:p>
          <a:endParaRPr lang="uk-UA"/>
        </a:p>
      </dgm:t>
    </dgm:pt>
    <dgm:pt modelId="{66FD1A8D-55B9-4EFC-A7AE-B27F619636B0}" type="pres">
      <dgm:prSet presAssocID="{8A3D7A0D-69AC-4B6E-B904-72E54479709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2BA0346-DD2F-477C-A6FC-83066E03D9EF}" type="pres">
      <dgm:prSet presAssocID="{8A3D7A0D-69AC-4B6E-B904-72E54479709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F3402D-C8A1-41AD-97B7-CE99A9F64FF0}" type="pres">
      <dgm:prSet presAssocID="{A06011DE-EEBC-4C58-B3B8-A229F5CD2CE4}" presName="spacer" presStyleCnt="0"/>
      <dgm:spPr/>
    </dgm:pt>
    <dgm:pt modelId="{024B8D84-3B66-4B06-B9D9-34C3701CCE3F}" type="pres">
      <dgm:prSet presAssocID="{1AE5C0AB-357F-4D1A-B953-3CC2D423F0E7}" presName="comp" presStyleCnt="0"/>
      <dgm:spPr/>
    </dgm:pt>
    <dgm:pt modelId="{EC7FF9D1-455A-4968-9BAC-BDF55E347760}" type="pres">
      <dgm:prSet presAssocID="{1AE5C0AB-357F-4D1A-B953-3CC2D423F0E7}" presName="box" presStyleLbl="node1" presStyleIdx="2" presStyleCnt="3"/>
      <dgm:spPr/>
      <dgm:t>
        <a:bodyPr/>
        <a:lstStyle/>
        <a:p>
          <a:endParaRPr lang="uk-UA"/>
        </a:p>
      </dgm:t>
    </dgm:pt>
    <dgm:pt modelId="{670A4B0F-9272-4810-85A0-AC30DFA30EBF}" type="pres">
      <dgm:prSet presAssocID="{1AE5C0AB-357F-4D1A-B953-3CC2D423F0E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7B148A4-079C-4ABB-B5C3-5C40E5587CDB}" type="pres">
      <dgm:prSet presAssocID="{1AE5C0AB-357F-4D1A-B953-3CC2D423F0E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94F14E3-64C2-4081-8AB8-66C68800869F}" type="presOf" srcId="{B47638EF-316B-4E46-ADF3-5F77597FEF08}" destId="{69C3006B-0066-49BB-85AC-DF5FFCEE98C1}" srcOrd="0" destOrd="0" presId="urn:microsoft.com/office/officeart/2005/8/layout/vList4"/>
    <dgm:cxn modelId="{A862DA3D-D212-4B0E-B7F2-007D004581F4}" type="presOf" srcId="{5C6B7B55-4EA0-4F93-9648-D66133C48251}" destId="{FBE95D85-5D20-48C3-84DA-EDE9FDD910E7}" srcOrd="0" destOrd="0" presId="urn:microsoft.com/office/officeart/2005/8/layout/vList4"/>
    <dgm:cxn modelId="{D4392407-119C-4D22-8C00-6BEBE03C239A}" srcId="{5C6B7B55-4EA0-4F93-9648-D66133C48251}" destId="{B47638EF-316B-4E46-ADF3-5F77597FEF08}" srcOrd="0" destOrd="0" parTransId="{F3D7A525-3DF8-4848-B327-30755FCD0DC9}" sibTransId="{604126F6-2255-403B-9E41-BAFA9211A2D1}"/>
    <dgm:cxn modelId="{2EA26E67-B8B2-4350-9EAE-2E928306C7ED}" type="presOf" srcId="{5929CB5F-6BDC-43D9-8BFD-A4E9F15928AE}" destId="{28979904-45FB-4964-A861-FCC5B8B528E6}" srcOrd="1" destOrd="1" presId="urn:microsoft.com/office/officeart/2005/8/layout/vList4"/>
    <dgm:cxn modelId="{7E8DCFCF-011B-4F5D-A94B-112D57899D96}" type="presOf" srcId="{1AE5C0AB-357F-4D1A-B953-3CC2D423F0E7}" destId="{EC7FF9D1-455A-4968-9BAC-BDF55E347760}" srcOrd="0" destOrd="0" presId="urn:microsoft.com/office/officeart/2005/8/layout/vList4"/>
    <dgm:cxn modelId="{84FEAD34-9D6F-4C2F-B249-5F4484C444B9}" type="presOf" srcId="{8A3D7A0D-69AC-4B6E-B904-72E54479709C}" destId="{62BA0346-DD2F-477C-A6FC-83066E03D9EF}" srcOrd="1" destOrd="0" presId="urn:microsoft.com/office/officeart/2005/8/layout/vList4"/>
    <dgm:cxn modelId="{7E1961F3-5A0A-46CB-8CD5-B70B88EC81E6}" type="presOf" srcId="{36BA17D9-4F73-483F-8325-871F59D17942}" destId="{27B148A4-079C-4ABB-B5C3-5C40E5587CDB}" srcOrd="1" destOrd="1" presId="urn:microsoft.com/office/officeart/2005/8/layout/vList4"/>
    <dgm:cxn modelId="{616D9A6A-CD43-4A69-B205-6A802086B5C2}" type="presOf" srcId="{1AE5C0AB-357F-4D1A-B953-3CC2D423F0E7}" destId="{27B148A4-079C-4ABB-B5C3-5C40E5587CDB}" srcOrd="1" destOrd="0" presId="urn:microsoft.com/office/officeart/2005/8/layout/vList4"/>
    <dgm:cxn modelId="{85D7533C-4A2B-42D3-B4F3-651F009115E7}" type="presOf" srcId="{5929CB5F-6BDC-43D9-8BFD-A4E9F15928AE}" destId="{69C3006B-0066-49BB-85AC-DF5FFCEE98C1}" srcOrd="0" destOrd="1" presId="urn:microsoft.com/office/officeart/2005/8/layout/vList4"/>
    <dgm:cxn modelId="{D0369323-218B-4E31-9399-1843C01B591C}" type="presOf" srcId="{8A3D7A0D-69AC-4B6E-B904-72E54479709C}" destId="{419D117B-9F3A-4BFA-815E-1B8E3386A2FC}" srcOrd="0" destOrd="0" presId="urn:microsoft.com/office/officeart/2005/8/layout/vList4"/>
    <dgm:cxn modelId="{34B3D9FE-2C5B-4965-876F-9DFFF5A87F9C}" type="presOf" srcId="{36BA17D9-4F73-483F-8325-871F59D17942}" destId="{EC7FF9D1-455A-4968-9BAC-BDF55E347760}" srcOrd="0" destOrd="1" presId="urn:microsoft.com/office/officeart/2005/8/layout/vList4"/>
    <dgm:cxn modelId="{FE61D77F-AF9C-4375-AC91-DB6174FB1A0C}" srcId="{5C6B7B55-4EA0-4F93-9648-D66133C48251}" destId="{1AE5C0AB-357F-4D1A-B953-3CC2D423F0E7}" srcOrd="2" destOrd="0" parTransId="{F09A31F4-967B-496D-85A1-B05D9BC05E95}" sibTransId="{F1ADC4A5-0648-4697-BA5D-9AE922263DBA}"/>
    <dgm:cxn modelId="{C6BBBD45-B173-46FC-950B-2B2CF923BAB9}" srcId="{B47638EF-316B-4E46-ADF3-5F77597FEF08}" destId="{5929CB5F-6BDC-43D9-8BFD-A4E9F15928AE}" srcOrd="0" destOrd="0" parTransId="{D8E5B5AE-BE02-40DD-AD00-96B4D21B6378}" sibTransId="{DE39E03E-8614-4041-9F37-ABCB638E78B9}"/>
    <dgm:cxn modelId="{4E540A28-52D3-4F40-9D76-D86801223CB5}" type="presOf" srcId="{EAE25193-5E2A-4EED-8469-95ABA75DB880}" destId="{62BA0346-DD2F-477C-A6FC-83066E03D9EF}" srcOrd="1" destOrd="1" presId="urn:microsoft.com/office/officeart/2005/8/layout/vList4"/>
    <dgm:cxn modelId="{BD4EAA64-7174-4F73-859E-B71E41E8BBE1}" srcId="{1AE5C0AB-357F-4D1A-B953-3CC2D423F0E7}" destId="{36BA17D9-4F73-483F-8325-871F59D17942}" srcOrd="0" destOrd="0" parTransId="{7A7BA7AA-B41F-4392-85A3-66EAD90DD51F}" sibTransId="{124161F4-4FB7-4424-9F80-4F7538623A00}"/>
    <dgm:cxn modelId="{0E7820AD-8FBE-46D7-BF5B-0993B0C395CE}" srcId="{8A3D7A0D-69AC-4B6E-B904-72E54479709C}" destId="{EAE25193-5E2A-4EED-8469-95ABA75DB880}" srcOrd="0" destOrd="0" parTransId="{6FA6E05B-F084-493B-932C-B99E9997DDC2}" sibTransId="{B3090D8B-334B-4616-95F4-901B9A27D498}"/>
    <dgm:cxn modelId="{EC14AA3C-08C0-4A7B-8A25-DF468EA51219}" srcId="{5C6B7B55-4EA0-4F93-9648-D66133C48251}" destId="{8A3D7A0D-69AC-4B6E-B904-72E54479709C}" srcOrd="1" destOrd="0" parTransId="{5674A974-6E24-401A-98E1-CE20EB9FB6C6}" sibTransId="{A06011DE-EEBC-4C58-B3B8-A229F5CD2CE4}"/>
    <dgm:cxn modelId="{09AEDD3E-15F7-43CD-B187-61B05A2B061A}" type="presOf" srcId="{B47638EF-316B-4E46-ADF3-5F77597FEF08}" destId="{28979904-45FB-4964-A861-FCC5B8B528E6}" srcOrd="1" destOrd="0" presId="urn:microsoft.com/office/officeart/2005/8/layout/vList4"/>
    <dgm:cxn modelId="{616429DE-07A1-41C6-AB80-F9A5B27C7D2B}" type="presOf" srcId="{EAE25193-5E2A-4EED-8469-95ABA75DB880}" destId="{419D117B-9F3A-4BFA-815E-1B8E3386A2FC}" srcOrd="0" destOrd="1" presId="urn:microsoft.com/office/officeart/2005/8/layout/vList4"/>
    <dgm:cxn modelId="{64901CBD-5C64-4AA0-AE5E-02EEBA3D789A}" type="presParOf" srcId="{FBE95D85-5D20-48C3-84DA-EDE9FDD910E7}" destId="{0EAD024C-50E1-4E5D-8A82-890F84CAC2CA}" srcOrd="0" destOrd="0" presId="urn:microsoft.com/office/officeart/2005/8/layout/vList4"/>
    <dgm:cxn modelId="{64C889D9-0B6F-43BD-AC42-3AEE6E086773}" type="presParOf" srcId="{0EAD024C-50E1-4E5D-8A82-890F84CAC2CA}" destId="{69C3006B-0066-49BB-85AC-DF5FFCEE98C1}" srcOrd="0" destOrd="0" presId="urn:microsoft.com/office/officeart/2005/8/layout/vList4"/>
    <dgm:cxn modelId="{A18ED520-A9BF-426F-BA3C-0AA92B4BAFA1}" type="presParOf" srcId="{0EAD024C-50E1-4E5D-8A82-890F84CAC2CA}" destId="{2B5743A1-A737-4678-9448-1549E6E4A561}" srcOrd="1" destOrd="0" presId="urn:microsoft.com/office/officeart/2005/8/layout/vList4"/>
    <dgm:cxn modelId="{3A23DB24-6EAE-4EAD-8604-365636CD83A9}" type="presParOf" srcId="{0EAD024C-50E1-4E5D-8A82-890F84CAC2CA}" destId="{28979904-45FB-4964-A861-FCC5B8B528E6}" srcOrd="2" destOrd="0" presId="urn:microsoft.com/office/officeart/2005/8/layout/vList4"/>
    <dgm:cxn modelId="{065BA8C8-5144-4EE6-B477-84C48541E43B}" type="presParOf" srcId="{FBE95D85-5D20-48C3-84DA-EDE9FDD910E7}" destId="{0BFE66BE-A678-454B-A41B-6B34292C743C}" srcOrd="1" destOrd="0" presId="urn:microsoft.com/office/officeart/2005/8/layout/vList4"/>
    <dgm:cxn modelId="{DE4B893E-7DC4-41C2-A898-B974AB13BFAE}" type="presParOf" srcId="{FBE95D85-5D20-48C3-84DA-EDE9FDD910E7}" destId="{0ED1B0B7-418C-42F4-B5EE-295002F7ADB5}" srcOrd="2" destOrd="0" presId="urn:microsoft.com/office/officeart/2005/8/layout/vList4"/>
    <dgm:cxn modelId="{DA33B254-5078-415B-B6FB-12DE0AE4A917}" type="presParOf" srcId="{0ED1B0B7-418C-42F4-B5EE-295002F7ADB5}" destId="{419D117B-9F3A-4BFA-815E-1B8E3386A2FC}" srcOrd="0" destOrd="0" presId="urn:microsoft.com/office/officeart/2005/8/layout/vList4"/>
    <dgm:cxn modelId="{5DD26B90-C984-41C3-80FE-F3B32FCEDC75}" type="presParOf" srcId="{0ED1B0B7-418C-42F4-B5EE-295002F7ADB5}" destId="{66FD1A8D-55B9-4EFC-A7AE-B27F619636B0}" srcOrd="1" destOrd="0" presId="urn:microsoft.com/office/officeart/2005/8/layout/vList4"/>
    <dgm:cxn modelId="{0C37109A-E26E-47DA-9C46-AB70527A97EB}" type="presParOf" srcId="{0ED1B0B7-418C-42F4-B5EE-295002F7ADB5}" destId="{62BA0346-DD2F-477C-A6FC-83066E03D9EF}" srcOrd="2" destOrd="0" presId="urn:microsoft.com/office/officeart/2005/8/layout/vList4"/>
    <dgm:cxn modelId="{5C233854-CBD8-415A-8E9B-D931EB6A3299}" type="presParOf" srcId="{FBE95D85-5D20-48C3-84DA-EDE9FDD910E7}" destId="{6DF3402D-C8A1-41AD-97B7-CE99A9F64FF0}" srcOrd="3" destOrd="0" presId="urn:microsoft.com/office/officeart/2005/8/layout/vList4"/>
    <dgm:cxn modelId="{F91012F5-4E9F-4732-853F-9B27B66029EA}" type="presParOf" srcId="{FBE95D85-5D20-48C3-84DA-EDE9FDD910E7}" destId="{024B8D84-3B66-4B06-B9D9-34C3701CCE3F}" srcOrd="4" destOrd="0" presId="urn:microsoft.com/office/officeart/2005/8/layout/vList4"/>
    <dgm:cxn modelId="{39E75384-A598-4178-AF00-75F3725E0A5B}" type="presParOf" srcId="{024B8D84-3B66-4B06-B9D9-34C3701CCE3F}" destId="{EC7FF9D1-455A-4968-9BAC-BDF55E347760}" srcOrd="0" destOrd="0" presId="urn:microsoft.com/office/officeart/2005/8/layout/vList4"/>
    <dgm:cxn modelId="{6EEFFA56-349B-4BDE-94AD-0E4FCA5C2AAE}" type="presParOf" srcId="{024B8D84-3B66-4B06-B9D9-34C3701CCE3F}" destId="{670A4B0F-9272-4810-85A0-AC30DFA30EBF}" srcOrd="1" destOrd="0" presId="urn:microsoft.com/office/officeart/2005/8/layout/vList4"/>
    <dgm:cxn modelId="{4F3565C4-CF22-44E4-B457-2280817CE5BB}" type="presParOf" srcId="{024B8D84-3B66-4B06-B9D9-34C3701CCE3F}" destId="{27B148A4-079C-4ABB-B5C3-5C40E5587CD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3006B-0066-49BB-85AC-DF5FFCEE98C1}">
      <dsp:nvSpPr>
        <dsp:cNvPr id="0" name=""/>
        <dsp:cNvSpPr/>
      </dsp:nvSpPr>
      <dsp:spPr>
        <a:xfrm>
          <a:off x="0" y="0"/>
          <a:ext cx="8643998" cy="151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Поверхневий апарат</a:t>
          </a:r>
          <a:endParaRPr lang="uk-UA" sz="19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У клітинній мембрані спостерігаються ущільнення і</a:t>
          </a:r>
          <a:br>
            <a:rPr lang="uk-UA" sz="1800" kern="1200" dirty="0" smtClean="0"/>
          </a:br>
          <a:r>
            <a:rPr lang="uk-UA" sz="1800" kern="1200" dirty="0" smtClean="0"/>
            <a:t>потовщення, зменшення інтенсивності транспортування речовин, кількості міжклітинних контактів</a:t>
          </a:r>
          <a:endParaRPr lang="uk-UA" sz="1800" kern="1200" dirty="0"/>
        </a:p>
      </dsp:txBody>
      <dsp:txXfrm>
        <a:off x="1880605" y="0"/>
        <a:ext cx="6763392" cy="1518057"/>
      </dsp:txXfrm>
    </dsp:sp>
    <dsp:sp modelId="{2B5743A1-A737-4678-9448-1549E6E4A561}">
      <dsp:nvSpPr>
        <dsp:cNvPr id="0" name=""/>
        <dsp:cNvSpPr/>
      </dsp:nvSpPr>
      <dsp:spPr>
        <a:xfrm>
          <a:off x="151805" y="151805"/>
          <a:ext cx="1728799" cy="1214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D117B-9F3A-4BFA-815E-1B8E3386A2FC}">
      <dsp:nvSpPr>
        <dsp:cNvPr id="0" name=""/>
        <dsp:cNvSpPr/>
      </dsp:nvSpPr>
      <dsp:spPr>
        <a:xfrm>
          <a:off x="0" y="1669863"/>
          <a:ext cx="8643998" cy="151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/>
            <a:t>Цитоплазма</a:t>
          </a:r>
          <a:endParaRPr lang="uk-UA" sz="19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i="0" kern="1200" dirty="0" smtClean="0"/>
            <a:t>Змінюється щільність гіалоплазми, що позначається на інтенсивності біохімічних реакцій й біофізичних процесів. Однією зі сталих ознак старіння клітин є морфологічні й функціональні зміни мітохондрій. </a:t>
          </a:r>
          <a:r>
            <a:rPr lang="uk-UA" sz="1500" kern="1200" dirty="0" smtClean="0"/>
            <a:t/>
          </a:r>
          <a:br>
            <a:rPr lang="uk-UA" sz="1500" kern="1200" dirty="0" smtClean="0"/>
          </a:br>
          <a:endParaRPr lang="uk-UA" sz="1500" kern="1200" dirty="0"/>
        </a:p>
      </dsp:txBody>
      <dsp:txXfrm>
        <a:off x="1880605" y="1669863"/>
        <a:ext cx="6763392" cy="1518057"/>
      </dsp:txXfrm>
    </dsp:sp>
    <dsp:sp modelId="{66FD1A8D-55B9-4EFC-A7AE-B27F619636B0}">
      <dsp:nvSpPr>
        <dsp:cNvPr id="0" name=""/>
        <dsp:cNvSpPr/>
      </dsp:nvSpPr>
      <dsp:spPr>
        <a:xfrm>
          <a:off x="151805" y="1821668"/>
          <a:ext cx="1728799" cy="1214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FF9D1-455A-4968-9BAC-BDF55E347760}">
      <dsp:nvSpPr>
        <dsp:cNvPr id="0" name=""/>
        <dsp:cNvSpPr/>
      </dsp:nvSpPr>
      <dsp:spPr>
        <a:xfrm>
          <a:off x="0" y="3339726"/>
          <a:ext cx="8643998" cy="151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/>
            <a:t>Генетичний апарат</a:t>
          </a:r>
          <a:endParaRPr lang="uk-UA" sz="19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i="0" kern="1200" dirty="0" smtClean="0"/>
            <a:t>З віком клітин змінюється структура хроматину, зменшується транскрипційна активність еухроматину та швидкість реплікації ДНК, втрачає ефективність система репарації ДНК</a:t>
          </a:r>
          <a:r>
            <a:rPr lang="uk-UA" sz="1500" kern="1200" dirty="0" smtClean="0"/>
            <a:t/>
          </a:r>
          <a:br>
            <a:rPr lang="uk-UA" sz="1500" kern="1200" dirty="0" smtClean="0"/>
          </a:br>
          <a:endParaRPr lang="uk-UA" sz="1500" kern="1200" dirty="0"/>
        </a:p>
      </dsp:txBody>
      <dsp:txXfrm>
        <a:off x="1880605" y="3339726"/>
        <a:ext cx="6763392" cy="1518057"/>
      </dsp:txXfrm>
    </dsp:sp>
    <dsp:sp modelId="{670A4B0F-9272-4810-85A0-AC30DFA30EBF}">
      <dsp:nvSpPr>
        <dsp:cNvPr id="0" name=""/>
        <dsp:cNvSpPr/>
      </dsp:nvSpPr>
      <dsp:spPr>
        <a:xfrm>
          <a:off x="151805" y="3491532"/>
          <a:ext cx="1728799" cy="1214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D092F9-35DD-455F-BA71-4E2C6228090F}" type="datetimeFigureOut">
              <a:rPr lang="uk-UA" smtClean="0"/>
              <a:t>08.05.2022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229600" cy="2427275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Біологія і Екологія. 10 клас. </a:t>
            </a:r>
            <a:r>
              <a:rPr lang="uk-UA" b="1" dirty="0" smtClean="0">
                <a:solidFill>
                  <a:srgbClr val="92D050"/>
                </a:solidFill>
              </a:rPr>
              <a:t>09</a:t>
            </a:r>
            <a:r>
              <a:rPr lang="uk-UA" b="1" dirty="0" smtClean="0">
                <a:solidFill>
                  <a:srgbClr val="92D050"/>
                </a:solidFill>
              </a:rPr>
              <a:t>.05.2022</a:t>
            </a:r>
            <a:r>
              <a:rPr lang="uk-UA" b="1" dirty="0" smtClean="0">
                <a:solidFill>
                  <a:srgbClr val="92D050"/>
                </a:solidFill>
              </a:rPr>
              <a:t/>
            </a:r>
            <a:br>
              <a:rPr lang="uk-UA" b="1" dirty="0" smtClean="0">
                <a:solidFill>
                  <a:srgbClr val="92D050"/>
                </a:solidFill>
              </a:rPr>
            </a:br>
            <a:r>
              <a:rPr lang="uk-UA" b="1" dirty="0" smtClean="0">
                <a:solidFill>
                  <a:srgbClr val="92D050"/>
                </a:solidFill>
              </a:rPr>
              <a:t>СТАРІННЯ ТА СМЕРТЬ КЛІТИН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endParaRPr lang="uk-UA" dirty="0">
              <a:solidFill>
                <a:srgbClr val="92D050"/>
              </a:solidFill>
            </a:endParaRPr>
          </a:p>
        </p:txBody>
      </p:sp>
      <p:pic>
        <p:nvPicPr>
          <p:cNvPr id="4" name="Picture 4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3143248"/>
            <a:ext cx="6048672" cy="3454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142900"/>
            <a:ext cx="77724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               Клітинний цикл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Наслідки порушення </a:t>
            </a:r>
            <a:r>
              <a:rPr lang="uk-UA" dirty="0" smtClean="0">
                <a:solidFill>
                  <a:srgbClr val="FF0000"/>
                </a:solidFill>
              </a:rPr>
              <a:t>клітинного циклу </a:t>
            </a:r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Причини порушень </a:t>
            </a:r>
            <a:r>
              <a:rPr lang="uk-UA" dirty="0" smtClean="0">
                <a:solidFill>
                  <a:srgbClr val="FF0000"/>
                </a:solidFill>
              </a:rPr>
              <a:t>клітинного циклу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714348" y="2971800"/>
            <a:ext cx="3733800" cy="3886200"/>
          </a:xfrm>
        </p:spPr>
        <p:txBody>
          <a:bodyPr/>
          <a:lstStyle/>
          <a:p>
            <a:r>
              <a:rPr lang="uk-UA" dirty="0" smtClean="0"/>
              <a:t>втрата здатності певних клітин до поділу, </a:t>
            </a:r>
          </a:p>
          <a:p>
            <a:r>
              <a:rPr lang="uk-UA" dirty="0" smtClean="0"/>
              <a:t>старіння</a:t>
            </a:r>
            <a:br>
              <a:rPr lang="uk-UA" dirty="0" smtClean="0"/>
            </a:br>
            <a:r>
              <a:rPr lang="uk-UA" dirty="0" smtClean="0"/>
              <a:t>клітин, </a:t>
            </a:r>
          </a:p>
          <a:p>
            <a:r>
              <a:rPr lang="uk-UA" dirty="0" smtClean="0"/>
              <a:t>загибель клітин,</a:t>
            </a:r>
          </a:p>
          <a:p>
            <a:r>
              <a:rPr lang="uk-UA" dirty="0" smtClean="0"/>
              <a:t> виникнення пухлин.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4"/>
          </p:nvPr>
        </p:nvSpPr>
        <p:spPr>
          <a:xfrm>
            <a:off x="5000628" y="3033670"/>
            <a:ext cx="3733800" cy="3824330"/>
          </a:xfrm>
        </p:spPr>
        <p:txBody>
          <a:bodyPr>
            <a:normAutofit fontScale="62500" lnSpcReduction="20000"/>
          </a:bodyPr>
          <a:lstStyle/>
          <a:p>
            <a:r>
              <a:rPr lang="uk-UA" sz="3600" dirty="0" smtClean="0"/>
              <a:t>нестача поживних речовин, </a:t>
            </a:r>
          </a:p>
          <a:p>
            <a:r>
              <a:rPr lang="uk-UA" sz="3600" dirty="0" smtClean="0"/>
              <a:t>зміни впливів чинників росту, </a:t>
            </a:r>
          </a:p>
          <a:p>
            <a:r>
              <a:rPr lang="uk-UA" sz="3600" dirty="0" smtClean="0"/>
              <a:t>пошкодження ДНК, </a:t>
            </a:r>
          </a:p>
          <a:p>
            <a:r>
              <a:rPr lang="uk-UA" sz="3600" dirty="0" smtClean="0"/>
              <a:t>порушення подвоєння молекул ДНК і розходження </a:t>
            </a:r>
            <a:r>
              <a:rPr lang="uk-UA" sz="3600" dirty="0" err="1" smtClean="0"/>
              <a:t>хроматид</a:t>
            </a:r>
            <a:r>
              <a:rPr lang="uk-UA" sz="3600" dirty="0" smtClean="0"/>
              <a:t>, </a:t>
            </a:r>
          </a:p>
          <a:p>
            <a:r>
              <a:rPr lang="uk-UA" sz="3600" dirty="0" smtClean="0"/>
              <a:t>вірусні гени, </a:t>
            </a:r>
          </a:p>
          <a:p>
            <a:r>
              <a:rPr lang="uk-UA" sz="3600" dirty="0" smtClean="0"/>
              <a:t>зовнішні шкідливі впливи</a:t>
            </a:r>
            <a:r>
              <a:rPr lang="uk-UA" dirty="0" smtClean="0"/>
              <a:t>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8" name="Стрілка вниз 7"/>
          <p:cNvSpPr/>
          <p:nvPr/>
        </p:nvSpPr>
        <p:spPr>
          <a:xfrm>
            <a:off x="2571736" y="92867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низ 8"/>
          <p:cNvSpPr/>
          <p:nvPr/>
        </p:nvSpPr>
        <p:spPr>
          <a:xfrm>
            <a:off x="6000760" y="92867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низ 9"/>
          <p:cNvSpPr/>
          <p:nvPr/>
        </p:nvSpPr>
        <p:spPr>
          <a:xfrm>
            <a:off x="1928794" y="235743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низ 10"/>
          <p:cNvSpPr/>
          <p:nvPr/>
        </p:nvSpPr>
        <p:spPr>
          <a:xfrm>
            <a:off x="6429388" y="235743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ВИСНОВКИ: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3767150"/>
          </a:xfrm>
        </p:spPr>
        <p:txBody>
          <a:bodyPr>
            <a:normAutofit fontScale="85000" lnSpcReduction="20000"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Геронтологія</a:t>
            </a:r>
            <a:r>
              <a:rPr lang="uk-UA" sz="2800" dirty="0"/>
              <a:t> – наука, що вивчає процес старіння організму людини. </a:t>
            </a:r>
            <a:r>
              <a:rPr lang="uk-UA" dirty="0" smtClean="0"/>
              <a:t>СТАРІННЯ КЛІТИН – це природний закономірний і незворотний процес вікових змін будови й функцій клітин, що спричиняє зниження їхніх адаптивних можливостей</a:t>
            </a:r>
          </a:p>
          <a:p>
            <a:r>
              <a:rPr lang="ru-RU" dirty="0" err="1" smtClean="0"/>
              <a:t>загибель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природним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патологічним</a:t>
            </a:r>
            <a:r>
              <a:rPr lang="ru-RU" dirty="0" smtClean="0"/>
              <a:t> </a:t>
            </a:r>
            <a:r>
              <a:rPr lang="ru-RU" dirty="0" err="1" smtClean="0"/>
              <a:t>процесом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клітинного</a:t>
            </a:r>
            <a:r>
              <a:rPr lang="ru-RU" dirty="0" smtClean="0"/>
              <a:t> циклу </a:t>
            </a:r>
            <a:r>
              <a:rPr lang="ru-RU" dirty="0" err="1" smtClean="0"/>
              <a:t>зумовлюють</a:t>
            </a:r>
            <a:r>
              <a:rPr lang="ru-RU" dirty="0" smtClean="0"/>
              <a:t> </a:t>
            </a:r>
            <a:r>
              <a:rPr lang="ru-RU" dirty="0" err="1" smtClean="0"/>
              <a:t>генетичну</a:t>
            </a:r>
            <a:r>
              <a:rPr lang="ru-RU" dirty="0" smtClean="0"/>
              <a:t> </a:t>
            </a:r>
            <a:r>
              <a:rPr lang="ru-RU" dirty="0" err="1" smtClean="0"/>
              <a:t>нестабільність</a:t>
            </a:r>
            <a:r>
              <a:rPr lang="ru-RU" dirty="0" smtClean="0"/>
              <a:t> та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диференціації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20834" name="Picture 2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 l="3750" t="18750" r="57812" b="18749"/>
          <a:stretch>
            <a:fillRect/>
          </a:stretch>
        </p:blipFill>
        <p:spPr bwMode="auto">
          <a:xfrm>
            <a:off x="2857488" y="4357694"/>
            <a:ext cx="3929090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ДОМАШНЄ ЗАВДАННЯ: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822343"/>
          </a:xfrm>
        </p:spPr>
        <p:txBody>
          <a:bodyPr/>
          <a:lstStyle/>
          <a:p>
            <a:r>
              <a:rPr lang="uk-UA" dirty="0" smtClean="0"/>
              <a:t>Опрацювати параграф 58.</a:t>
            </a:r>
          </a:p>
          <a:p>
            <a:r>
              <a:rPr lang="uk-UA" dirty="0" smtClean="0"/>
              <a:t>Дати відповіді на запитання після параграфа 58, сторінка 230.</a:t>
            </a: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286124"/>
            <a:ext cx="300037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кутник 7"/>
          <p:cNvSpPr/>
          <p:nvPr/>
        </p:nvSpPr>
        <p:spPr>
          <a:xfrm>
            <a:off x="2357422" y="5500702"/>
            <a:ext cx="5071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0070C0"/>
                </a:solidFill>
              </a:rPr>
              <a:t>ДЯКУЮ ЗА УВАГУ!</a:t>
            </a:r>
            <a:endParaRPr lang="uk-U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Поміркуйте!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5429288" cy="519591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У світлі сучасних гіпотез старіння організмів, яких налічують понад 200, науковці виокремлюють найчастіше 9 ключових ознак: </a:t>
            </a:r>
          </a:p>
          <a:p>
            <a:pPr>
              <a:buNone/>
            </a:pPr>
            <a:r>
              <a:rPr lang="uk-UA" i="1" dirty="0" smtClean="0"/>
              <a:t>1) </a:t>
            </a:r>
            <a:r>
              <a:rPr lang="uk-UA" i="1" dirty="0" err="1" smtClean="0"/>
              <a:t>геномну</a:t>
            </a:r>
            <a:r>
              <a:rPr lang="uk-UA" i="1" dirty="0" smtClean="0"/>
              <a:t> нестабільність,</a:t>
            </a:r>
          </a:p>
          <a:p>
            <a:pPr>
              <a:buNone/>
            </a:pPr>
            <a:r>
              <a:rPr lang="uk-UA" i="1" dirty="0" smtClean="0"/>
              <a:t>2) </a:t>
            </a:r>
            <a:r>
              <a:rPr lang="uk-UA" i="1" dirty="0" err="1" smtClean="0"/>
              <a:t>теломерні</a:t>
            </a:r>
            <a:r>
              <a:rPr lang="uk-UA" i="1" dirty="0" smtClean="0"/>
              <a:t> скорочення, </a:t>
            </a:r>
          </a:p>
          <a:p>
            <a:pPr>
              <a:buNone/>
            </a:pPr>
            <a:r>
              <a:rPr lang="uk-UA" i="1" dirty="0" smtClean="0"/>
              <a:t>3) </a:t>
            </a:r>
            <a:r>
              <a:rPr lang="uk-UA" i="1" dirty="0" err="1" smtClean="0"/>
              <a:t>мітохондріальну</a:t>
            </a:r>
            <a:r>
              <a:rPr lang="uk-UA" i="1" dirty="0" smtClean="0"/>
              <a:t> </a:t>
            </a:r>
            <a:r>
              <a:rPr lang="uk-UA" i="1" dirty="0" err="1" smtClean="0"/>
              <a:t>дисфункцію</a:t>
            </a:r>
            <a:r>
              <a:rPr lang="uk-UA" i="1" dirty="0" smtClean="0"/>
              <a:t>, </a:t>
            </a:r>
          </a:p>
          <a:p>
            <a:pPr>
              <a:buNone/>
            </a:pPr>
            <a:r>
              <a:rPr lang="uk-UA" i="1" dirty="0" smtClean="0"/>
              <a:t>4) епігенетичні зміни, </a:t>
            </a:r>
          </a:p>
          <a:p>
            <a:pPr>
              <a:buNone/>
            </a:pPr>
            <a:r>
              <a:rPr lang="uk-UA" i="1" dirty="0" smtClean="0"/>
              <a:t>5) втрату білкового гомеостазу, </a:t>
            </a:r>
          </a:p>
          <a:p>
            <a:pPr>
              <a:buNone/>
            </a:pPr>
            <a:r>
              <a:rPr lang="uk-UA" i="1" dirty="0" smtClean="0"/>
              <a:t>6) нестачу й порушення надходження поживних речовин – </a:t>
            </a:r>
            <a:r>
              <a:rPr lang="uk-UA" i="1" dirty="0" err="1" smtClean="0"/>
              <a:t>нутрієнтів</a:t>
            </a:r>
            <a:r>
              <a:rPr lang="uk-UA" i="1" dirty="0" smtClean="0"/>
              <a:t>, </a:t>
            </a:r>
          </a:p>
          <a:p>
            <a:pPr>
              <a:buNone/>
            </a:pPr>
            <a:r>
              <a:rPr lang="uk-UA" i="1" dirty="0" smtClean="0"/>
              <a:t>7) виснаження стовбурових клітин, </a:t>
            </a:r>
          </a:p>
          <a:p>
            <a:pPr>
              <a:buNone/>
            </a:pPr>
            <a:r>
              <a:rPr lang="uk-UA" i="1" dirty="0" smtClean="0"/>
              <a:t>8) зміни міжклітинної комунікації</a:t>
            </a:r>
          </a:p>
          <a:p>
            <a:pPr>
              <a:buNone/>
            </a:pPr>
            <a:r>
              <a:rPr lang="uk-UA" i="1" dirty="0" smtClean="0"/>
              <a:t>9) клітинне старіння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А що таке старіння клітин (англійською мовою – </a:t>
            </a:r>
            <a:r>
              <a:rPr lang="en-US" i="1" dirty="0" smtClean="0"/>
              <a:t>cellular senescence</a:t>
            </a:r>
            <a:r>
              <a:rPr lang="en-US" dirty="0" smtClean="0"/>
              <a:t>)</a:t>
            </a:r>
            <a:r>
              <a:rPr lang="en-US" i="1" dirty="0" smtClean="0"/>
              <a:t>?</a:t>
            </a:r>
            <a:r>
              <a:rPr lang="en-US" dirty="0" smtClean="0"/>
              <a:t> </a:t>
            </a:r>
            <a:br>
              <a:rPr lang="en-US" dirty="0" smtClean="0"/>
            </a:br>
            <a:endParaRPr lang="uk-UA" dirty="0"/>
          </a:p>
        </p:txBody>
      </p:sp>
      <p:pic>
        <p:nvPicPr>
          <p:cNvPr id="1136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214554"/>
            <a:ext cx="3181363" cy="318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Які ознаки старіння клітин?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клітинне</a:t>
            </a:r>
            <a:r>
              <a:rPr lang="ru-RU" dirty="0" smtClean="0"/>
              <a:t> </a:t>
            </a:r>
            <a:r>
              <a:rPr lang="ru-RU" dirty="0" err="1" smtClean="0"/>
              <a:t>старіння</a:t>
            </a:r>
            <a:r>
              <a:rPr lang="ru-RU" dirty="0" smtClean="0"/>
              <a:t> описав в 1965 р. Л. </a:t>
            </a:r>
            <a:r>
              <a:rPr lang="ru-RU" dirty="0" err="1" smtClean="0"/>
              <a:t>Гейфлік</a:t>
            </a:r>
            <a:r>
              <a:rPr lang="ru-RU" dirty="0" smtClean="0"/>
              <a:t> (нар. 1928).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нормальні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втрачають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до </a:t>
            </a:r>
            <a:r>
              <a:rPr lang="ru-RU" dirty="0" err="1" smtClean="0"/>
              <a:t>репродукції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поділів</a:t>
            </a:r>
            <a:r>
              <a:rPr lang="ru-RU" dirty="0" smtClean="0"/>
              <a:t> 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114690" name="Picture 2" descr="ÐÐ°ÑÑÐ¸Ð½ÐºÐ¸ Ð¿Ð¾ Ð·Ð°Ð¿ÑÐ¾ÑÑ Ð. ÐÐµÐ¹ÑÐ»ÑÐº (Ð½Ð°Ñ. 1928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2946957" cy="3465406"/>
          </a:xfrm>
          <a:prstGeom prst="rect">
            <a:avLst/>
          </a:prstGeom>
          <a:noFill/>
        </p:spPr>
      </p:pic>
      <p:sp>
        <p:nvSpPr>
          <p:cNvPr id="7" name="Прямокутник 6"/>
          <p:cNvSpPr/>
          <p:nvPr/>
        </p:nvSpPr>
        <p:spPr>
          <a:xfrm>
            <a:off x="5214942" y="5357826"/>
            <a:ext cx="34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Леонард </a:t>
            </a:r>
            <a:r>
              <a:rPr lang="ru-RU" dirty="0" err="1"/>
              <a:t>Гейфлік</a:t>
            </a:r>
            <a:r>
              <a:rPr lang="ru-RU" dirty="0"/>
              <a:t> — </a:t>
            </a:r>
            <a:r>
              <a:rPr lang="ru-RU" dirty="0" err="1"/>
              <a:t>професор</a:t>
            </a:r>
            <a:r>
              <a:rPr lang="ru-RU" dirty="0"/>
              <a:t> </a:t>
            </a:r>
            <a:r>
              <a:rPr lang="ru-RU" dirty="0" err="1"/>
              <a:t>Каліфорнійського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(нар. 1928 </a:t>
            </a:r>
            <a:r>
              <a:rPr lang="ru-RU" dirty="0" smtClean="0"/>
              <a:t>р.)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Прояви </a:t>
            </a:r>
            <a:r>
              <a:rPr lang="ru-RU" b="1" dirty="0" err="1" smtClean="0">
                <a:solidFill>
                  <a:srgbClr val="0070C0"/>
                </a:solidFill>
              </a:rPr>
              <a:t>старіння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клітини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uk-UA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571612"/>
          <a:ext cx="864399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Гіпотези клітинного старіння: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858280" cy="4572000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 smtClean="0"/>
              <a:t>молекулярно-генетичні гіпотези </a:t>
            </a:r>
            <a:r>
              <a:rPr lang="uk-UA" dirty="0" smtClean="0"/>
              <a:t>(вікові зміни є спадково запрограмованими)</a:t>
            </a:r>
          </a:p>
          <a:p>
            <a:r>
              <a:rPr lang="uk-UA" b="1" i="1" dirty="0" err="1" smtClean="0"/>
              <a:t>теломерна</a:t>
            </a:r>
            <a:r>
              <a:rPr lang="uk-UA" b="1" i="1" dirty="0" smtClean="0"/>
              <a:t> гіпотеза </a:t>
            </a:r>
            <a:r>
              <a:rPr lang="uk-UA" dirty="0" smtClean="0"/>
              <a:t>(скорочення </a:t>
            </a:r>
            <a:r>
              <a:rPr lang="uk-UA" dirty="0" err="1" smtClean="0"/>
              <a:t>теломер</a:t>
            </a:r>
            <a:r>
              <a:rPr lang="uk-UA" dirty="0" smtClean="0"/>
              <a:t> після кожного подвоєння хромосом і втрата здатності до поділу)</a:t>
            </a:r>
          </a:p>
          <a:p>
            <a:r>
              <a:rPr lang="uk-UA" b="1" i="1" dirty="0" smtClean="0"/>
              <a:t>гіпотеза вільних радикалів </a:t>
            </a:r>
            <a:r>
              <a:rPr lang="uk-UA" dirty="0" smtClean="0"/>
              <a:t>(причиною клітинного старіння є шкідливі впливи вільних радикалів)</a:t>
            </a:r>
          </a:p>
          <a:p>
            <a:r>
              <a:rPr lang="uk-UA" b="1" i="1" dirty="0" smtClean="0"/>
              <a:t>гіпотеза виснаження стовбурових клітин </a:t>
            </a:r>
            <a:r>
              <a:rPr lang="uk-UA" dirty="0" smtClean="0"/>
              <a:t>(уповільнюють свій поділ і не так часто перетворюються на соматичні клітини)</a:t>
            </a:r>
          </a:p>
          <a:p>
            <a:r>
              <a:rPr lang="uk-UA" b="1" i="1" dirty="0" smtClean="0"/>
              <a:t>гіпотеза порушення білкового гомеостазу </a:t>
            </a:r>
            <a:r>
              <a:rPr lang="uk-UA" dirty="0" smtClean="0"/>
              <a:t>(накопичення пошкоджених й змінених білків)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115714" name="AutoShape 2" descr="ÐÐ°ÑÑÐ¸Ð½ÐºÐ¸ Ð¿Ð¾ Ð·Ð°Ð¿ÑÐ¾ÑÑ Ð³ÐµÐ½ÐµÑÐ¸ÑÐ½Ð¸Ð¹ Ð°Ð¿Ð°ÑÐ°Ñ ÐºÐ»ÑÑ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716" name="AutoShape 4" descr="ÐÐ°ÑÑÐ¸Ð½ÐºÐ¸ Ð¿Ð¾ Ð·Ð°Ð¿ÑÐ¾ÑÑ Ð³ÐµÐ½ÐµÑÐ¸ÑÐ½Ð¸Ð¹ Ð°Ð¿Ð°ÑÐ°Ñ ÐºÐ»ÑÑ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718" name="AutoShape 6" descr="ÐÐ°ÑÑÐ¸Ð½ÐºÐ¸ Ð¿Ð¾ Ð·Ð°Ð¿ÑÐ¾ÑÑ Ð³ÐµÐ½ÐµÑÐ¸ÑÐ½Ð¸Ð¹ Ð°Ð¿Ð°ÑÐ°Ñ ÐºÐ»ÑÑ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572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t="21875" b="9375"/>
          <a:stretch>
            <a:fillRect/>
          </a:stretch>
        </p:blipFill>
        <p:spPr bwMode="auto">
          <a:xfrm>
            <a:off x="5500694" y="4714884"/>
            <a:ext cx="3643306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Чому клітини гинуть?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9144000" cy="55721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3100" dirty="0" smtClean="0"/>
              <a:t>   </a:t>
            </a:r>
            <a:r>
              <a:rPr lang="uk-UA" sz="3100" b="1" dirty="0" smtClean="0">
                <a:solidFill>
                  <a:srgbClr val="FF0000"/>
                </a:solidFill>
              </a:rPr>
              <a:t>Смерть клітин </a:t>
            </a:r>
          </a:p>
          <a:p>
            <a:pPr>
              <a:buNone/>
            </a:pPr>
            <a:r>
              <a:rPr lang="uk-UA" sz="3100" b="1" dirty="0" smtClean="0">
                <a:solidFill>
                  <a:srgbClr val="FF0000"/>
                </a:solidFill>
              </a:rPr>
              <a:t>                                                     може наставати</a:t>
            </a:r>
          </a:p>
          <a:p>
            <a:pPr>
              <a:buNone/>
            </a:pPr>
            <a:r>
              <a:rPr lang="uk-UA" sz="3100" dirty="0" smtClean="0"/>
              <a:t> </a:t>
            </a:r>
          </a:p>
          <a:p>
            <a:pPr>
              <a:buNone/>
            </a:pPr>
            <a:r>
              <a:rPr lang="uk-UA" sz="3100" b="1" dirty="0" smtClean="0"/>
              <a:t>                   у нормі                                                        в разі патології</a:t>
            </a:r>
          </a:p>
          <a:p>
            <a:pPr>
              <a:buNone/>
            </a:pPr>
            <a:r>
              <a:rPr lang="uk-UA" dirty="0" smtClean="0"/>
              <a:t>                                              </a:t>
            </a:r>
          </a:p>
          <a:p>
            <a:pPr algn="ctr">
              <a:buNone/>
            </a:pPr>
            <a:r>
              <a:rPr lang="uk-UA" sz="4600" b="1" dirty="0" smtClean="0">
                <a:solidFill>
                  <a:srgbClr val="0070C0"/>
                </a:solidFill>
              </a:rPr>
              <a:t>  Гинуть клітини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b="1" dirty="0" smtClean="0"/>
              <a:t>          в ембріональному розвитку                         у дорослому  організмі </a:t>
            </a:r>
          </a:p>
          <a:p>
            <a:pPr>
              <a:buNone/>
            </a:pPr>
            <a:r>
              <a:rPr lang="uk-UA" dirty="0" smtClean="0"/>
              <a:t>           (під час формування                                                 внаслідок старіння,</a:t>
            </a:r>
          </a:p>
          <a:p>
            <a:pPr algn="ctr">
              <a:buNone/>
            </a:pPr>
            <a:r>
              <a:rPr lang="uk-UA" dirty="0" smtClean="0"/>
              <a:t>тканин і органів)                                                   в разі втрати функцій і </a:t>
            </a:r>
            <a:br>
              <a:rPr lang="uk-UA" dirty="0" smtClean="0"/>
            </a:br>
            <a:r>
              <a:rPr lang="uk-UA" dirty="0" smtClean="0"/>
              <a:t>                                                                            під дією шкідливих </a:t>
            </a:r>
          </a:p>
          <a:p>
            <a:pPr algn="ctr">
              <a:buNone/>
            </a:pPr>
            <a:r>
              <a:rPr lang="uk-UA" dirty="0" smtClean="0"/>
              <a:t>                                                                             чинників </a:t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Стрілка вниз 3"/>
          <p:cNvSpPr/>
          <p:nvPr/>
        </p:nvSpPr>
        <p:spPr>
          <a:xfrm rot="1961931">
            <a:off x="2500298" y="1428736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ілка вниз 4"/>
          <p:cNvSpPr/>
          <p:nvPr/>
        </p:nvSpPr>
        <p:spPr>
          <a:xfrm rot="19416186">
            <a:off x="6506896" y="1421757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Штрихова стрілка вправо 6"/>
          <p:cNvSpPr/>
          <p:nvPr/>
        </p:nvSpPr>
        <p:spPr>
          <a:xfrm rot="5400000">
            <a:off x="3087347" y="3627769"/>
            <a:ext cx="683288" cy="5715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Штрихова стрілка вправо 8"/>
          <p:cNvSpPr/>
          <p:nvPr/>
        </p:nvSpPr>
        <p:spPr>
          <a:xfrm rot="5400000">
            <a:off x="5516239" y="3627769"/>
            <a:ext cx="683288" cy="5715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Види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загибелі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клітин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0" y="714356"/>
            <a:ext cx="3733800" cy="762000"/>
          </a:xfrm>
        </p:spPr>
        <p:txBody>
          <a:bodyPr/>
          <a:lstStyle/>
          <a:p>
            <a:pPr algn="ctr"/>
            <a:r>
              <a:rPr lang="ru-RU" sz="4000" dirty="0" err="1" smtClean="0"/>
              <a:t>Апоптоз</a:t>
            </a:r>
            <a:endParaRPr lang="uk-UA" sz="400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half" idx="3"/>
          </p:nvPr>
        </p:nvSpPr>
        <p:spPr>
          <a:xfrm>
            <a:off x="5000628" y="785794"/>
            <a:ext cx="3733800" cy="762000"/>
          </a:xfrm>
        </p:spPr>
        <p:txBody>
          <a:bodyPr/>
          <a:lstStyle/>
          <a:p>
            <a:pPr algn="ctr"/>
            <a:r>
              <a:rPr lang="ru-RU" sz="4000" dirty="0" smtClean="0"/>
              <a:t>Некроз 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214282" y="1571612"/>
            <a:ext cx="4214842" cy="45624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i="1" dirty="0" smtClean="0"/>
              <a:t>генетично запрограмована загибель клітини, в якій провідну роль виконують внутрішньоклітинні механізми</a:t>
            </a:r>
            <a:r>
              <a:rPr lang="uk-UA" dirty="0" smtClean="0"/>
              <a:t>. </a:t>
            </a:r>
          </a:p>
          <a:p>
            <a:pPr>
              <a:buNone/>
            </a:pPr>
            <a:r>
              <a:rPr lang="uk-UA" dirty="0" smtClean="0"/>
              <a:t>Цей вид загибелі клітин є енергетично залежним й регульованим процесом.</a:t>
            </a:r>
          </a:p>
          <a:p>
            <a:pPr>
              <a:buNone/>
            </a:pPr>
            <a:r>
              <a:rPr lang="uk-UA" dirty="0" err="1" smtClean="0"/>
              <a:t>Апоптоз</a:t>
            </a:r>
            <a:r>
              <a:rPr lang="uk-UA" dirty="0" smtClean="0"/>
              <a:t> також  відіграє важливу роль в разі зараження інфекційними агентами, зокрема вірусними, у ліквідації пухлинних клітин. </a:t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4"/>
          </p:nvPr>
        </p:nvSpPr>
        <p:spPr>
          <a:xfrm>
            <a:off x="4786314" y="1428736"/>
            <a:ext cx="4357686" cy="4705364"/>
          </a:xfrm>
        </p:spPr>
        <p:txBody>
          <a:bodyPr>
            <a:noAutofit/>
          </a:bodyPr>
          <a:lstStyle/>
          <a:p>
            <a:r>
              <a:rPr lang="uk-UA" sz="2000" i="1" dirty="0" smtClean="0"/>
              <a:t>це загибель клітин у результаті незворотного пошкодження під дією шкідливих чинників</a:t>
            </a:r>
            <a:r>
              <a:rPr lang="uk-UA" sz="2000" dirty="0" smtClean="0"/>
              <a:t>.</a:t>
            </a:r>
            <a:br>
              <a:rPr lang="uk-UA" sz="2000" dirty="0" smtClean="0"/>
            </a:br>
            <a:r>
              <a:rPr lang="uk-UA" sz="2000" dirty="0" smtClean="0"/>
              <a:t>До них належать перегрівання, переохолодження, нестача кисню, порушення кровопостачання, дія </a:t>
            </a:r>
            <a:r>
              <a:rPr lang="uk-UA" sz="2000" dirty="0" err="1" smtClean="0"/>
              <a:t>отрут</a:t>
            </a:r>
            <a:r>
              <a:rPr lang="uk-UA" sz="2000" dirty="0" smtClean="0"/>
              <a:t>, хімічних препаратів, механічні травми. </a:t>
            </a:r>
            <a:br>
              <a:rPr lang="uk-UA" sz="2000" dirty="0" smtClean="0"/>
            </a:br>
            <a:r>
              <a:rPr lang="uk-UA" sz="2000" dirty="0" smtClean="0"/>
              <a:t>Некроз клітин супроводжується</a:t>
            </a:r>
            <a:br>
              <a:rPr lang="uk-UA" sz="2000" dirty="0" smtClean="0"/>
            </a:br>
            <a:r>
              <a:rPr lang="uk-UA" sz="2000" dirty="0" smtClean="0"/>
              <a:t>запаленням, що спричинене продуктами розпаду клітин. Реакція запалення –</a:t>
            </a:r>
            <a:br>
              <a:rPr lang="uk-UA" sz="2000" dirty="0" smtClean="0"/>
            </a:br>
            <a:r>
              <a:rPr lang="uk-UA" sz="2000" dirty="0" smtClean="0"/>
              <a:t>це основна фізіологічна відмінність некрозу від </a:t>
            </a:r>
            <a:r>
              <a:rPr lang="uk-UA" sz="2000" dirty="0" err="1" smtClean="0"/>
              <a:t>апоптозу</a:t>
            </a:r>
            <a:r>
              <a:rPr lang="uk-UA" sz="2000" dirty="0" smtClean="0"/>
              <a:t> </a:t>
            </a:r>
            <a:br>
              <a:rPr lang="uk-UA" sz="2000" dirty="0" smtClean="0"/>
            </a:b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ШЛЯХИ ЗАГИБЕЛІ КЛІТИН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4234844" cy="5124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/>
              <a:t>1 АПОПТОЗ:</a:t>
            </a:r>
          </a:p>
          <a:p>
            <a:r>
              <a:rPr lang="uk-UA" dirty="0" smtClean="0"/>
              <a:t>1 – стиснення клітини та конденсація хроматину, </a:t>
            </a:r>
          </a:p>
          <a:p>
            <a:r>
              <a:rPr lang="uk-UA" dirty="0" smtClean="0"/>
              <a:t>2 – фрагментація ядра,</a:t>
            </a:r>
          </a:p>
          <a:p>
            <a:r>
              <a:rPr lang="uk-UA" dirty="0" smtClean="0"/>
              <a:t>3 – фрагментація клітини;</a:t>
            </a:r>
          </a:p>
          <a:p>
            <a:pPr algn="ctr">
              <a:buNone/>
            </a:pPr>
            <a:r>
              <a:rPr lang="uk-UA" b="1" dirty="0" smtClean="0"/>
              <a:t>2 НЕКРОЗ:</a:t>
            </a:r>
          </a:p>
          <a:p>
            <a:r>
              <a:rPr lang="uk-UA" dirty="0" smtClean="0"/>
              <a:t>1 – набухання клітини,</a:t>
            </a:r>
          </a:p>
          <a:p>
            <a:r>
              <a:rPr lang="uk-UA" dirty="0" smtClean="0"/>
              <a:t>2 – набухання мембранних органел, </a:t>
            </a:r>
          </a:p>
          <a:p>
            <a:r>
              <a:rPr lang="uk-UA" dirty="0" smtClean="0"/>
              <a:t>3 – лізис клітини</a:t>
            </a:r>
          </a:p>
          <a:p>
            <a:endParaRPr lang="uk-UA" dirty="0"/>
          </a:p>
        </p:txBody>
      </p:sp>
      <p:pic>
        <p:nvPicPr>
          <p:cNvPr id="117762" name="Picture 2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417" y="1273151"/>
            <a:ext cx="3039673" cy="5022877"/>
          </a:xfrm>
          <a:prstGeom prst="rect">
            <a:avLst/>
          </a:prstGeom>
          <a:noFill/>
        </p:spPr>
      </p:pic>
      <p:sp>
        <p:nvSpPr>
          <p:cNvPr id="11" name="Прямокутник 10"/>
          <p:cNvSpPr/>
          <p:nvPr/>
        </p:nvSpPr>
        <p:spPr>
          <a:xfrm>
            <a:off x="5214942" y="2928934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1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5214942" y="4143380"/>
            <a:ext cx="39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2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5143504" y="5143512"/>
            <a:ext cx="507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3 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Які</a:t>
            </a:r>
            <a:r>
              <a:rPr lang="ru-RU" b="1" dirty="0" smtClean="0">
                <a:solidFill>
                  <a:srgbClr val="0070C0"/>
                </a:solidFill>
              </a:rPr>
              <a:t> причини </a:t>
            </a:r>
            <a:r>
              <a:rPr lang="ru-RU" b="1" dirty="0" err="1" smtClean="0">
                <a:solidFill>
                  <a:srgbClr val="0070C0"/>
                </a:solidFill>
              </a:rPr>
              <a:t>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наслідки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порушень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клітинного</a:t>
            </a:r>
            <a:r>
              <a:rPr lang="ru-RU" b="1" dirty="0" smtClean="0">
                <a:solidFill>
                  <a:srgbClr val="0070C0"/>
                </a:solidFill>
              </a:rPr>
              <a:t> циклу?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4786346" cy="457200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Клітинний цикл </a:t>
            </a:r>
            <a:r>
              <a:rPr lang="uk-UA" dirty="0" smtClean="0"/>
              <a:t>– це період існування клітини від одного поділу до іншого 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    Регуляція клітинного циклу здійснюється:</a:t>
            </a:r>
          </a:p>
          <a:p>
            <a:r>
              <a:rPr lang="uk-UA" dirty="0" smtClean="0"/>
              <a:t> гормонами, </a:t>
            </a:r>
          </a:p>
          <a:p>
            <a:r>
              <a:rPr lang="uk-UA" dirty="0" smtClean="0"/>
              <a:t>чинниками росту, </a:t>
            </a:r>
          </a:p>
          <a:p>
            <a:r>
              <a:rPr lang="uk-UA" dirty="0" err="1" smtClean="0"/>
              <a:t>білками-циклінами</a:t>
            </a:r>
            <a:r>
              <a:rPr lang="uk-UA" dirty="0" smtClean="0"/>
              <a:t> ,</a:t>
            </a:r>
          </a:p>
          <a:p>
            <a:r>
              <a:rPr lang="uk-UA" dirty="0" err="1" smtClean="0"/>
              <a:t>циклін-залежними</a:t>
            </a:r>
            <a:r>
              <a:rPr lang="uk-UA" dirty="0" smtClean="0"/>
              <a:t> ферментами, без яких неможливий перехід</a:t>
            </a:r>
            <a:br>
              <a:rPr lang="uk-UA" dirty="0" smtClean="0"/>
            </a:br>
            <a:r>
              <a:rPr lang="uk-UA" dirty="0" smtClean="0"/>
              <a:t>до поділу.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21858" name="Picture 2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85860"/>
            <a:ext cx="3281374" cy="3376765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5143504" y="4549676"/>
            <a:ext cx="4000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Етапи й </a:t>
            </a:r>
            <a:r>
              <a:rPr lang="uk-UA" b="1" dirty="0" smtClean="0"/>
              <a:t>фази клітинного циклу</a:t>
            </a:r>
            <a:r>
              <a:rPr lang="uk-UA" dirty="0"/>
              <a:t>:</a:t>
            </a:r>
            <a:br>
              <a:rPr lang="uk-UA" dirty="0"/>
            </a:br>
            <a:r>
              <a:rPr lang="uk-UA" dirty="0"/>
              <a:t>М – мітоз; </a:t>
            </a:r>
            <a:endParaRPr lang="uk-UA" dirty="0" smtClean="0"/>
          </a:p>
          <a:p>
            <a:r>
              <a:rPr lang="uk-UA" dirty="0" smtClean="0"/>
              <a:t>І </a:t>
            </a:r>
            <a:r>
              <a:rPr lang="uk-UA" dirty="0"/>
              <a:t>– інтерфази</a:t>
            </a:r>
            <a:br>
              <a:rPr lang="uk-UA" dirty="0"/>
            </a:br>
            <a:r>
              <a:rPr lang="uk-UA" dirty="0"/>
              <a:t>(</a:t>
            </a:r>
            <a:r>
              <a:rPr lang="en-US" dirty="0"/>
              <a:t>G1 – </a:t>
            </a:r>
            <a:r>
              <a:rPr lang="uk-UA" dirty="0" err="1"/>
              <a:t>пресинтетична</a:t>
            </a:r>
            <a:r>
              <a:rPr lang="uk-UA" dirty="0"/>
              <a:t> фаза;</a:t>
            </a:r>
            <a:br>
              <a:rPr lang="uk-UA" dirty="0"/>
            </a:br>
            <a:r>
              <a:rPr lang="en-US" dirty="0"/>
              <a:t>S – </a:t>
            </a:r>
            <a:r>
              <a:rPr lang="uk-UA" dirty="0"/>
              <a:t>синтетична фаза;</a:t>
            </a:r>
            <a:br>
              <a:rPr lang="uk-UA" dirty="0"/>
            </a:br>
            <a:r>
              <a:rPr lang="en-US" dirty="0"/>
              <a:t>G2 – </a:t>
            </a:r>
            <a:r>
              <a:rPr lang="uk-UA" dirty="0" err="1"/>
              <a:t>постсинтетична</a:t>
            </a:r>
            <a:r>
              <a:rPr lang="uk-UA" dirty="0"/>
              <a:t> фаза;</a:t>
            </a:r>
            <a:br>
              <a:rPr lang="uk-UA" dirty="0"/>
            </a:br>
            <a:r>
              <a:rPr lang="en-US" dirty="0"/>
              <a:t>G0 – </a:t>
            </a:r>
            <a:r>
              <a:rPr lang="uk-UA" dirty="0"/>
              <a:t>фаза спокою)</a:t>
            </a:r>
            <a:r>
              <a:rPr lang="uk-UA" dirty="0" smtClean="0"/>
              <a:t> </a:t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121</TotalTime>
  <Words>601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Cambria</vt:lpstr>
      <vt:lpstr>Franklin Gothic Book</vt:lpstr>
      <vt:lpstr>Perpetua</vt:lpstr>
      <vt:lpstr>Wingdings 2</vt:lpstr>
      <vt:lpstr>Справедливість</vt:lpstr>
      <vt:lpstr>Біологія і Екологія. 10 клас. 09.05.2022 СТАРІННЯ ТА СМЕРТЬ КЛІТИН </vt:lpstr>
      <vt:lpstr>Поміркуйте! </vt:lpstr>
      <vt:lpstr>Які ознаки старіння клітин? </vt:lpstr>
      <vt:lpstr>Прояви старіння клітини:</vt:lpstr>
      <vt:lpstr>Гіпотези клітинного старіння:</vt:lpstr>
      <vt:lpstr>Чому клітини гинуть? </vt:lpstr>
      <vt:lpstr>Види загибелі клітин:</vt:lpstr>
      <vt:lpstr>ШЛЯХИ ЗАГИБЕЛІ КЛІТИН</vt:lpstr>
      <vt:lpstr>Які причини і наслідки порушень клітинного циклу? </vt:lpstr>
      <vt:lpstr>               Клітинний цикл </vt:lpstr>
      <vt:lpstr>ВИСНОВКИ:</vt:lpstr>
      <vt:lpstr>ДОМАШНЄ ЗАВДАННЯ: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СТАРІННЯ ТА СМЕРТЬ КЛІТИН</dc:title>
  <dc:creator>ноутбук</dc:creator>
  <cp:lastModifiedBy>Пользователь Windows</cp:lastModifiedBy>
  <cp:revision>16</cp:revision>
  <dcterms:created xsi:type="dcterms:W3CDTF">2019-05-01T20:26:55Z</dcterms:created>
  <dcterms:modified xsi:type="dcterms:W3CDTF">2022-05-08T19:08:07Z</dcterms:modified>
</cp:coreProperties>
</file>