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5" r:id="rId9"/>
    <p:sldId id="269" r:id="rId10"/>
    <p:sldId id="266" r:id="rId11"/>
    <p:sldId id="267" r:id="rId12"/>
    <p:sldId id="270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14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кут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Округлений прямокут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8F35-9173-4C80-A5C0-FE5F5502C5D7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C97C6E2-AF70-40EB-82A1-E41A7227B59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8F35-9173-4C80-A5C0-FE5F5502C5D7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6E2-AF70-40EB-82A1-E41A7227B59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8F35-9173-4C80-A5C0-FE5F5502C5D7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6E2-AF70-40EB-82A1-E41A7227B59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8F35-9173-4C80-A5C0-FE5F5502C5D7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6E2-AF70-40EB-82A1-E41A7227B59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Місце для вмісту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кут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Округлений прямокут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8F35-9173-4C80-A5C0-FE5F5502C5D7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кут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C97C6E2-AF70-40EB-82A1-E41A7227B59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8F35-9173-4C80-A5C0-FE5F5502C5D7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6E2-AF70-40EB-82A1-E41A7227B59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8F35-9173-4C80-A5C0-FE5F5502C5D7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6E2-AF70-40EB-82A1-E41A7227B59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Місце для вмісту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8F35-9173-4C80-A5C0-FE5F5502C5D7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6E2-AF70-40EB-82A1-E41A7227B59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8F35-9173-4C80-A5C0-FE5F5502C5D7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6E2-AF70-40EB-82A1-E41A7227B59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Округлений прямокут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8F35-9173-4C80-A5C0-FE5F5502C5D7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6E2-AF70-40EB-82A1-E41A7227B59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8F35-9173-4C80-A5C0-FE5F5502C5D7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C97C6E2-AF70-40EB-82A1-E41A7227B59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Прямокут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кут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Округлений прямокут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3058F35-9173-4C80-A5C0-FE5F5502C5D7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C97C6E2-AF70-40EB-82A1-E41A7227B590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lwWJwctAS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404664"/>
            <a:ext cx="8363272" cy="2810022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БІОЛОГІЯ і ЕКОЛОГІЯ</a:t>
            </a:r>
            <a:r>
              <a:rPr lang="ru-RU" sz="3200" dirty="0">
                <a:solidFill>
                  <a:srgbClr val="00B050"/>
                </a:solidFill>
              </a:rPr>
              <a:t/>
            </a:r>
            <a:br>
              <a:rPr lang="ru-RU" sz="3200" dirty="0">
                <a:solidFill>
                  <a:srgbClr val="00B050"/>
                </a:solidFill>
              </a:rPr>
            </a:br>
            <a:r>
              <a:rPr lang="ru-RU" sz="3200" b="1" dirty="0">
                <a:solidFill>
                  <a:srgbClr val="00B050"/>
                </a:solidFill>
              </a:rPr>
              <a:t> 10 клас</a:t>
            </a:r>
            <a:r>
              <a:rPr lang="ru-RU" sz="3200" dirty="0">
                <a:solidFill>
                  <a:srgbClr val="00B050"/>
                </a:solidFill>
              </a:rPr>
              <a:t/>
            </a:r>
            <a:br>
              <a:rPr lang="ru-RU" sz="3200" dirty="0">
                <a:solidFill>
                  <a:srgbClr val="00B050"/>
                </a:solidFill>
              </a:rPr>
            </a:br>
            <a:r>
              <a:rPr lang="ru-RU" sz="3200" b="1" dirty="0" smtClean="0">
                <a:solidFill>
                  <a:srgbClr val="00B050"/>
                </a:solidFill>
              </a:rPr>
              <a:t>03. 05. 2022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 smtClean="0">
                <a:solidFill>
                  <a:srgbClr val="0070C0"/>
                </a:solidFill>
              </a:rPr>
              <a:t>РЕПРОДУКЦІЯ, РІСТ І РОЗВИТОК КЛІТИН ТА ФАКТОРИ,</a:t>
            </a:r>
            <a:br>
              <a:rPr lang="ru-RU" sz="3200" b="1" dirty="0" smtClean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ЩО </a:t>
            </a:r>
            <a:r>
              <a:rPr lang="ru-RU" sz="3200" b="1" smtClean="0">
                <a:solidFill>
                  <a:srgbClr val="0070C0"/>
                </a:solidFill>
              </a:rPr>
              <a:t>НА </a:t>
            </a:r>
            <a:r>
              <a:rPr lang="ru-RU" sz="3200" b="1" smtClean="0">
                <a:solidFill>
                  <a:srgbClr val="0070C0"/>
                </a:solidFill>
              </a:rPr>
              <a:t>НИХ </a:t>
            </a:r>
            <a:r>
              <a:rPr lang="ru-RU" sz="3200" b="1" dirty="0" smtClean="0">
                <a:solidFill>
                  <a:srgbClr val="0070C0"/>
                </a:solidFill>
              </a:rPr>
              <a:t>ВПЛИВАЮТЬ </a:t>
            </a:r>
            <a:endParaRPr lang="uk-UA" sz="3200" dirty="0"/>
          </a:p>
        </p:txBody>
      </p:sp>
      <p:pic>
        <p:nvPicPr>
          <p:cNvPr id="1638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214686"/>
            <a:ext cx="3898776" cy="3376107"/>
          </a:xfrm>
          <a:prstGeom prst="rect">
            <a:avLst/>
          </a:prstGeom>
          <a:noFill/>
        </p:spPr>
      </p:pic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4008" y="3214686"/>
            <a:ext cx="4176464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643998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</a:rPr>
              <a:t>Які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чинники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визначають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розвиток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клітин</a:t>
            </a:r>
            <a:r>
              <a:rPr lang="ru-RU" b="1" dirty="0" smtClean="0">
                <a:solidFill>
                  <a:srgbClr val="0070C0"/>
                </a:solidFill>
              </a:rPr>
              <a:t>? 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285720" y="1447800"/>
            <a:ext cx="8401080" cy="4572000"/>
          </a:xfrm>
        </p:spPr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Детермінація клітин </a:t>
            </a:r>
            <a:r>
              <a:rPr lang="uk-UA" dirty="0" smtClean="0"/>
              <a:t>– </a:t>
            </a:r>
            <a:r>
              <a:rPr lang="uk-UA" i="1" dirty="0" smtClean="0"/>
              <a:t>сукупність процесів, які спрямовують розвиток клітин</a:t>
            </a:r>
            <a:r>
              <a:rPr lang="uk-UA" dirty="0" smtClean="0"/>
              <a:t>. </a:t>
            </a:r>
          </a:p>
          <a:p>
            <a:r>
              <a:rPr lang="uk-UA" dirty="0" smtClean="0"/>
              <a:t>Це процес визначення шляху розвитку клітини та виникнення якісної своєрідності клітин. 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21506" name="Picture 2" descr="ÐÐ°ÑÑÐ¸Ð½ÐºÐ¸ Ð¿Ð¾ Ð·Ð°Ð¿ÑÐ¾ÑÑ ÑÑÑÑ ÑÐ° ÑÐ¾Ð·Ð²Ð¸ÑÐ¾Ðº ÐºÐ»ÑÑÐ¸Ð½ ÑÐ° ÑÐ°ÐºÑÐ¾ÑÐ¸ ÑÐºÑ Ð½Ð° Ð½ÑÐ¾Ð³Ð¾ Ð²Ð¿Ð»Ð¸Ð²Ð°ÑÑÑ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643314"/>
            <a:ext cx="6215106" cy="26976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/>
              <a:t>Репродукція клітин </a:t>
            </a:r>
            <a:r>
              <a:rPr lang="uk-UA" dirty="0" smtClean="0"/>
              <a:t>-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357158" y="1447800"/>
            <a:ext cx="8786842" cy="5005536"/>
          </a:xfrm>
        </p:spPr>
        <p:txBody>
          <a:bodyPr>
            <a:normAutofit/>
          </a:bodyPr>
          <a:lstStyle/>
          <a:p>
            <a:r>
              <a:rPr lang="uk-UA" dirty="0"/>
              <a:t>відтворення нових клітин шляхом поділу вихідної клітини. За здатністю до репродукції клітини тваринного організму поділяють на чотири категорії: 1) високоспеціалізовані клітини, що не діляться; </a:t>
            </a:r>
            <a:endParaRPr lang="uk-UA" dirty="0" smtClean="0"/>
          </a:p>
          <a:p>
            <a:r>
              <a:rPr lang="uk-UA" dirty="0" smtClean="0"/>
              <a:t>2</a:t>
            </a:r>
            <a:r>
              <a:rPr lang="uk-UA" dirty="0"/>
              <a:t>) поновлювані клітини</a:t>
            </a:r>
            <a:r>
              <a:rPr lang="uk-UA" dirty="0" smtClean="0"/>
              <a:t>;</a:t>
            </a:r>
          </a:p>
          <a:p>
            <a:r>
              <a:rPr lang="uk-UA" dirty="0" smtClean="0"/>
              <a:t> </a:t>
            </a:r>
            <a:r>
              <a:rPr lang="uk-UA" dirty="0"/>
              <a:t>3) стовбурові клітини; </a:t>
            </a:r>
            <a:endParaRPr lang="uk-UA" dirty="0" smtClean="0"/>
          </a:p>
          <a:p>
            <a:r>
              <a:rPr lang="uk-UA" dirty="0" smtClean="0"/>
              <a:t>4</a:t>
            </a:r>
            <a:r>
              <a:rPr lang="uk-UA" dirty="0"/>
              <a:t>) клітини, які зазвичай не розмножуються, але за певних умов можуть </a:t>
            </a:r>
            <a:r>
              <a:rPr lang="uk-UA" dirty="0" err="1" smtClean="0"/>
              <a:t>дедиференціюватися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/>
              <a:t>Основними типами репродукції клітин є </a:t>
            </a:r>
            <a:r>
              <a:rPr lang="uk-UA" i="1" dirty="0"/>
              <a:t>мітоз </a:t>
            </a:r>
            <a:r>
              <a:rPr lang="uk-UA" dirty="0"/>
              <a:t>та </a:t>
            </a:r>
            <a:r>
              <a:rPr lang="uk-UA" i="1" dirty="0"/>
              <a:t>амітоз</a:t>
            </a:r>
            <a:r>
              <a:rPr lang="uk-UA" i="1" dirty="0" smtClean="0"/>
              <a:t>.</a:t>
            </a:r>
          </a:p>
          <a:p>
            <a:r>
              <a:rPr lang="uk-UA" b="1" u="sng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uk-UA" b="1" u="sng" dirty="0" smtClean="0">
                <a:solidFill>
                  <a:srgbClr val="FF0000"/>
                </a:solidFill>
                <a:hlinkClick r:id="rId2"/>
              </a:rPr>
              <a:t>www.youtube.com/watch?v=PlwWJwctAS8</a:t>
            </a:r>
            <a:endParaRPr lang="uk-UA" b="1" u="sng" dirty="0" smtClean="0">
              <a:solidFill>
                <a:srgbClr val="FF0000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</a:rPr>
              <a:t>Чинники детермінації: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357158" y="1447800"/>
            <a:ext cx="8786842" cy="4572000"/>
          </a:xfrm>
        </p:spPr>
        <p:txBody>
          <a:bodyPr>
            <a:normAutofit fontScale="92500" lnSpcReduction="20000"/>
          </a:bodyPr>
          <a:lstStyle/>
          <a:p>
            <a:r>
              <a:rPr lang="uk-UA" sz="2800" i="1" dirty="0" smtClean="0">
                <a:solidFill>
                  <a:srgbClr val="0070C0"/>
                </a:solidFill>
              </a:rPr>
              <a:t>Диференціальна активність генів</a:t>
            </a:r>
            <a:r>
              <a:rPr lang="uk-UA" sz="2800" dirty="0" smtClean="0"/>
              <a:t>. </a:t>
            </a:r>
          </a:p>
          <a:p>
            <a:r>
              <a:rPr lang="uk-UA" sz="2800" i="1" dirty="0" smtClean="0">
                <a:solidFill>
                  <a:srgbClr val="0070C0"/>
                </a:solidFill>
              </a:rPr>
              <a:t>Цитоплазматичний розподіл </a:t>
            </a:r>
            <a:r>
              <a:rPr lang="uk-UA" sz="2800" dirty="0" smtClean="0"/>
              <a:t>(сегрегація) </a:t>
            </a:r>
          </a:p>
          <a:p>
            <a:r>
              <a:rPr lang="uk-UA" sz="2800" i="1" dirty="0" smtClean="0">
                <a:solidFill>
                  <a:srgbClr val="0070C0"/>
                </a:solidFill>
              </a:rPr>
              <a:t>Ембріональна індукція </a:t>
            </a:r>
            <a:r>
              <a:rPr lang="uk-UA" sz="2800" dirty="0" smtClean="0"/>
              <a:t>– взаємовпливи поруч розміщених клітин </a:t>
            </a:r>
          </a:p>
          <a:p>
            <a:pPr algn="ctr"/>
            <a:r>
              <a:rPr lang="uk-UA" sz="2800" i="1" dirty="0" smtClean="0">
                <a:solidFill>
                  <a:srgbClr val="0070C0"/>
                </a:solidFill>
              </a:rPr>
              <a:t>Інтеграція клітин </a:t>
            </a:r>
            <a:r>
              <a:rPr lang="uk-UA" sz="2800" dirty="0" smtClean="0"/>
              <a:t>– </a:t>
            </a:r>
            <a:r>
              <a:rPr lang="uk-UA" sz="2800" i="1" dirty="0" smtClean="0"/>
              <a:t>це сукупність процесів, що забезпечують існування клітин у сталих або тимчасових клітинних комплексах для виконання певних функцій.</a:t>
            </a:r>
            <a:r>
              <a:rPr lang="uk-UA" sz="2800" dirty="0" smtClean="0"/>
              <a:t> </a:t>
            </a:r>
            <a:br>
              <a:rPr lang="uk-UA" sz="2800" dirty="0" smtClean="0"/>
            </a:br>
            <a:r>
              <a:rPr lang="uk-UA" sz="2800" dirty="0" smtClean="0"/>
              <a:t> </a:t>
            </a:r>
          </a:p>
          <a:p>
            <a:pPr marL="0" indent="0" algn="ctr">
              <a:buNone/>
            </a:pPr>
            <a:r>
              <a:rPr lang="uk-UA" sz="3500" b="1" dirty="0" smtClean="0">
                <a:solidFill>
                  <a:srgbClr val="0070C0"/>
                </a:solidFill>
              </a:rPr>
              <a:t>Домашнє завдання:</a:t>
            </a:r>
            <a:br>
              <a:rPr lang="uk-UA" sz="3500" b="1" dirty="0" smtClean="0">
                <a:solidFill>
                  <a:srgbClr val="0070C0"/>
                </a:solidFill>
              </a:rPr>
            </a:br>
            <a:r>
              <a:rPr lang="uk-UA" dirty="0" smtClean="0"/>
              <a:t> </a:t>
            </a:r>
            <a:r>
              <a:rPr lang="uk-UA" dirty="0"/>
              <a:t>Прочитати </a:t>
            </a:r>
            <a:r>
              <a:rPr lang="uk-UA" dirty="0" smtClean="0"/>
              <a:t>параграфи 56, </a:t>
            </a:r>
            <a:r>
              <a:rPr lang="uk-UA" dirty="0"/>
              <a:t>57. Виконати тести на сторінці 226.</a:t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255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</a:rPr>
              <a:t>Як відбуваються ріст і розвиток клітин? 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9591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ЦИТОГЕНЕЗ </a:t>
            </a:r>
            <a:r>
              <a:rPr lang="uk-UA" dirty="0" smtClean="0"/>
              <a:t>– </a:t>
            </a:r>
            <a:r>
              <a:rPr lang="uk-UA" i="1" dirty="0" smtClean="0"/>
              <a:t>це ріст й розвиток клітин, що супроводжуються взаємопов’язаними кількісними й якісними перетвореннями</a:t>
            </a:r>
            <a:r>
              <a:rPr lang="uk-UA" dirty="0" smtClean="0"/>
              <a:t>. </a:t>
            </a:r>
          </a:p>
          <a:p>
            <a:pPr algn="ctr">
              <a:buNone/>
            </a:pPr>
            <a:r>
              <a:rPr lang="uk-UA" sz="3200" b="1" dirty="0" smtClean="0">
                <a:solidFill>
                  <a:srgbClr val="0070C0"/>
                </a:solidFill>
              </a:rPr>
              <a:t>Після свого утворення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 algn="ctr">
              <a:buNone/>
            </a:pPr>
            <a:r>
              <a:rPr lang="uk-UA" dirty="0" smtClean="0"/>
              <a:t>                          </a:t>
            </a:r>
            <a:r>
              <a:rPr lang="uk-UA" b="1" dirty="0" smtClean="0">
                <a:solidFill>
                  <a:srgbClr val="0070C0"/>
                </a:solidFill>
              </a:rPr>
              <a:t>«кількісно» ростуть  </a:t>
            </a:r>
          </a:p>
          <a:p>
            <a:pPr algn="ctr">
              <a:buNone/>
            </a:pPr>
            <a:r>
              <a:rPr lang="uk-UA" b="1" dirty="0" smtClean="0">
                <a:solidFill>
                  <a:srgbClr val="0070C0"/>
                </a:solidFill>
              </a:rPr>
              <a:t>                                 «якісно» розвиваються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  <a:p>
            <a:endParaRPr lang="uk-UA" dirty="0"/>
          </a:p>
        </p:txBody>
      </p:sp>
      <p:pic>
        <p:nvPicPr>
          <p:cNvPr id="15362" name="Picture 2" descr="ÐÐ°ÑÑÐ¸Ð½ÐºÐ¸ Ð¿Ð¾ Ð·Ð°Ð¿ÑÐ¾ÑÑ ÑÑÑÑ ÑÐ° ÑÐ¾Ð·Ð²Ð¸ÑÐ¾Ðº ÐºÐ»ÑÑÐ¸Ð½ ÑÐ° ÑÐ°ÐºÑÐ¾ÑÐ¸ ÑÐºÑ Ð½Ð° Ð½ÑÐ¾Ð³Ð¾ Ð²Ð¿Ð»Ð¸Ð²Ð°ÑÑÑ"/>
          <p:cNvPicPr>
            <a:picLocks noChangeAspect="1" noChangeArrowheads="1"/>
          </p:cNvPicPr>
          <p:nvPr/>
        </p:nvPicPr>
        <p:blipFill>
          <a:blip r:embed="rId2"/>
          <a:srcRect r="5063" b="7142"/>
          <a:stretch>
            <a:fillRect/>
          </a:stretch>
        </p:blipFill>
        <p:spPr bwMode="auto">
          <a:xfrm rot="5400000">
            <a:off x="4329111" y="3100385"/>
            <a:ext cx="1714512" cy="2228866"/>
          </a:xfrm>
          <a:prstGeom prst="rect">
            <a:avLst/>
          </a:prstGeom>
          <a:noFill/>
        </p:spPr>
      </p:pic>
      <p:sp>
        <p:nvSpPr>
          <p:cNvPr id="5" name="Вигнута вправо стрілка 4"/>
          <p:cNvSpPr/>
          <p:nvPr/>
        </p:nvSpPr>
        <p:spPr>
          <a:xfrm>
            <a:off x="7072330" y="2928934"/>
            <a:ext cx="1285884" cy="135732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6" name="Вигнута вліво стрілка 5"/>
          <p:cNvSpPr/>
          <p:nvPr/>
        </p:nvSpPr>
        <p:spPr>
          <a:xfrm>
            <a:off x="2000232" y="4214818"/>
            <a:ext cx="1214446" cy="157163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b="1" dirty="0" smtClean="0">
                <a:solidFill>
                  <a:srgbClr val="0070C0"/>
                </a:solidFill>
              </a:rPr>
              <a:t>Ріст клітин</a:t>
            </a:r>
            <a:endParaRPr lang="uk-UA" sz="4800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b="1" dirty="0" smtClean="0"/>
              <a:t> </a:t>
            </a:r>
            <a:r>
              <a:rPr lang="uk-UA" dirty="0" smtClean="0"/>
              <a:t>– </a:t>
            </a:r>
            <a:r>
              <a:rPr lang="uk-UA" i="1" dirty="0" smtClean="0"/>
              <a:t>це сукупність кількісних змін, що зумовлюють збільшення розмірів, маси та об’єму клітин</a:t>
            </a:r>
            <a:r>
              <a:rPr lang="uk-UA" dirty="0" smtClean="0"/>
              <a:t>. </a:t>
            </a:r>
          </a:p>
          <a:p>
            <a:pPr algn="ctr">
              <a:buNone/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>
                <a:solidFill>
                  <a:srgbClr val="FF0000"/>
                </a:solidFill>
              </a:rPr>
              <a:t>РІСТ ЗАЛЕЖИТЬ ВІД</a:t>
            </a:r>
          </a:p>
          <a:p>
            <a:pPr algn="ctr"/>
            <a:endParaRPr lang="uk-UA" dirty="0" smtClean="0"/>
          </a:p>
          <a:p>
            <a:pPr algn="ctr">
              <a:buNone/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sz="2800" b="1" dirty="0" smtClean="0">
                <a:solidFill>
                  <a:srgbClr val="0070C0"/>
                </a:solidFill>
              </a:rPr>
              <a:t> зовнішніх                                             внутрішніх чинників                                               </a:t>
            </a:r>
            <a:r>
              <a:rPr lang="uk-UA" sz="2800" b="1" dirty="0" err="1" smtClean="0">
                <a:solidFill>
                  <a:srgbClr val="0070C0"/>
                </a:solidFill>
              </a:rPr>
              <a:t>чинників</a:t>
            </a:r>
            <a:r>
              <a:rPr lang="uk-UA" b="1" dirty="0" smtClean="0">
                <a:solidFill>
                  <a:srgbClr val="0070C0"/>
                </a:solidFill>
              </a:rPr>
              <a:t/>
            </a:r>
            <a:br>
              <a:rPr lang="uk-UA" b="1" dirty="0" smtClean="0">
                <a:solidFill>
                  <a:srgbClr val="0070C0"/>
                </a:solidFill>
              </a:rPr>
            </a:b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4" name="Стрілка вниз 3"/>
          <p:cNvSpPr/>
          <p:nvPr/>
        </p:nvSpPr>
        <p:spPr>
          <a:xfrm rot="2030327">
            <a:off x="2428860" y="3214686"/>
            <a:ext cx="64294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Стрілка вниз 4"/>
          <p:cNvSpPr/>
          <p:nvPr/>
        </p:nvSpPr>
        <p:spPr>
          <a:xfrm rot="20096900">
            <a:off x="6652080" y="3239047"/>
            <a:ext cx="64294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Прямокутник 5"/>
          <p:cNvSpPr/>
          <p:nvPr/>
        </p:nvSpPr>
        <p:spPr>
          <a:xfrm>
            <a:off x="0" y="5000636"/>
            <a:ext cx="407193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/>
              <a:t>температура, </a:t>
            </a:r>
          </a:p>
          <a:p>
            <a:pPr algn="ctr"/>
            <a:r>
              <a:rPr lang="uk-UA" dirty="0" smtClean="0"/>
              <a:t>наявність поживних речовин й води, </a:t>
            </a:r>
          </a:p>
          <a:p>
            <a:pPr algn="ctr"/>
            <a:r>
              <a:rPr lang="uk-UA" dirty="0" smtClean="0"/>
              <a:t>відсутність шкідливих чинників, </a:t>
            </a:r>
          </a:p>
          <a:p>
            <a:pPr algn="ctr"/>
            <a:r>
              <a:rPr lang="uk-UA" dirty="0" smtClean="0"/>
              <a:t>функції,</a:t>
            </a:r>
          </a:p>
          <a:p>
            <a:pPr algn="ctr"/>
            <a:r>
              <a:rPr lang="uk-UA" dirty="0" smtClean="0"/>
              <a:t> </a:t>
            </a:r>
            <a:r>
              <a:rPr lang="uk-UA" dirty="0" err="1" smtClean="0"/>
              <a:t>рН</a:t>
            </a:r>
            <a:r>
              <a:rPr lang="uk-UA" dirty="0" smtClean="0"/>
              <a:t> середовища </a:t>
            </a:r>
            <a:endParaRPr lang="uk-UA" dirty="0"/>
          </a:p>
        </p:txBody>
      </p:sp>
      <p:sp>
        <p:nvSpPr>
          <p:cNvPr id="7" name="Прямокутник 6"/>
          <p:cNvSpPr/>
          <p:nvPr/>
        </p:nvSpPr>
        <p:spPr>
          <a:xfrm>
            <a:off x="5929322" y="5214950"/>
            <a:ext cx="30003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генетична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</a:t>
            </a:r>
          </a:p>
          <a:p>
            <a:r>
              <a:rPr lang="ru-RU" dirty="0" smtClean="0"/>
              <a:t>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чинників</a:t>
            </a:r>
            <a:r>
              <a:rPr lang="ru-RU" dirty="0"/>
              <a:t> </a:t>
            </a:r>
            <a:r>
              <a:rPr lang="ru-RU" dirty="0" smtClean="0"/>
              <a:t>росту </a:t>
            </a:r>
            <a:br>
              <a:rPr lang="ru-RU" dirty="0" smtClean="0"/>
            </a:b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</a:rPr>
              <a:t>Чинники росту 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571472" y="1447800"/>
            <a:ext cx="8115328" cy="4572000"/>
          </a:xfrm>
        </p:spPr>
        <p:txBody>
          <a:bodyPr>
            <a:normAutofit/>
          </a:bodyPr>
          <a:lstStyle/>
          <a:p>
            <a:r>
              <a:rPr lang="uk-UA" i="1" dirty="0" smtClean="0"/>
              <a:t> </a:t>
            </a:r>
            <a:r>
              <a:rPr lang="uk-UA" dirty="0" smtClean="0"/>
              <a:t>– природні білки, що зв'язуються із рецепторами на поверхні клітин і стимулюють процеси росту.</a:t>
            </a:r>
          </a:p>
          <a:p>
            <a:r>
              <a:rPr lang="uk-UA" dirty="0" smtClean="0"/>
              <a:t>Чинники росту важливі для регулювання різноманітності клітинних процесів 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4098" name="Picture 2" descr="ÐÐ°ÑÑÐ¸Ð½ÐºÐ¸ Ð¿Ð¾ Ð·Ð°Ð¿ÑÐ¾ÑÑ ÑÑÑÑ ÑÐ° ÑÐ¾Ð·Ð²Ð¸ÑÐ¾Ðº ÐºÐ»ÑÑÐ¸Ð½ ÑÐ° ÑÐ°ÐºÑÐ¾ÑÐ¸ ÑÐºÑ Ð½Ð° Ð½ÑÐ¾Ð³Ð¾ Ð²Ð¿Ð»Ð¸Ð²Ð°ÑÑÑ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929066"/>
            <a:ext cx="8574846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rgbClr val="0070C0"/>
                </a:solidFill>
              </a:rPr>
              <a:t>Розвиток клітин</a:t>
            </a:r>
            <a:endParaRPr lang="uk-UA" sz="4400" b="1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28596" y="1071546"/>
            <a:ext cx="8258204" cy="4948254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 </a:t>
            </a:r>
            <a:r>
              <a:rPr lang="uk-UA" dirty="0" smtClean="0"/>
              <a:t>– </a:t>
            </a:r>
            <a:r>
              <a:rPr lang="uk-UA" i="1" dirty="0" smtClean="0"/>
              <a:t>це сукупність якісних змін, що ведуть до появи відмінностей порівняно з попередніми стадіями</a:t>
            </a:r>
            <a:r>
              <a:rPr lang="uk-UA" dirty="0" smtClean="0"/>
              <a:t>. </a:t>
            </a:r>
          </a:p>
          <a:p>
            <a:pPr>
              <a:buNone/>
            </a:pPr>
            <a:r>
              <a:rPr lang="uk-UA" dirty="0" smtClean="0"/>
              <a:t>    У результаті розвитку виникає новий стан</a:t>
            </a:r>
            <a:br>
              <a:rPr lang="uk-UA" dirty="0" smtClean="0"/>
            </a:br>
            <a:r>
              <a:rPr lang="uk-UA" dirty="0" smtClean="0"/>
              <a:t>клітини, що визначається змінами її хімічного складу, будови й життєдіяльності. </a:t>
            </a:r>
            <a:br>
              <a:rPr lang="uk-UA" dirty="0" smtClean="0"/>
            </a:br>
            <a:r>
              <a:rPr lang="uk-UA" dirty="0" smtClean="0"/>
              <a:t> Процесам росту й розвитку притаманні певні обмеження, що стримують збільшення розмірів й зміну форми в певних межах </a:t>
            </a:r>
            <a:br>
              <a:rPr lang="uk-UA" dirty="0" smtClean="0"/>
            </a:br>
            <a:endParaRPr lang="ru-RU" dirty="0" smtClean="0"/>
          </a:p>
        </p:txBody>
      </p:sp>
      <p:pic>
        <p:nvPicPr>
          <p:cNvPr id="3074" name="Picture 2" descr="ÐÐ°ÑÑÐ¸Ð½ÐºÐ¸ Ð¿Ð¾ Ð·Ð°Ð¿ÑÐ¾ÑÑ ÑÑÑÑ ÑÐ° ÑÐ¾Ð·Ð²Ð¸ÑÐ¾Ðº ÐºÐ»ÑÑÐ¸Ð½ ÑÐ° ÑÐ°ÐºÑÐ¾ÑÐ¸ ÑÐºÑ Ð½Ð° Ð½ÑÐ¾Ð³Ð¾ Ð²Ð¿Ð»Ð¸Ð²Ð°ÑÑÑ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4286256"/>
            <a:ext cx="4071966" cy="2373871"/>
          </a:xfrm>
          <a:prstGeom prst="rect">
            <a:avLst/>
          </a:prstGeom>
          <a:noFill/>
        </p:spPr>
      </p:pic>
      <p:sp>
        <p:nvSpPr>
          <p:cNvPr id="5" name="Прямокутник 4"/>
          <p:cNvSpPr/>
          <p:nvPr/>
        </p:nvSpPr>
        <p:spPr>
          <a:xfrm>
            <a:off x="357158" y="5500702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000" dirty="0" smtClean="0"/>
              <a:t>Ріст й розвиток еритроцита</a:t>
            </a:r>
            <a:br>
              <a:rPr lang="uk-UA" sz="2000" dirty="0" smtClean="0"/>
            </a:br>
            <a:r>
              <a:rPr lang="uk-UA" sz="2000" dirty="0" smtClean="0"/>
              <a:t>(</a:t>
            </a:r>
            <a:r>
              <a:rPr lang="uk-UA" sz="2000" i="1" dirty="0" smtClean="0"/>
              <a:t>вгорі</a:t>
            </a:r>
            <a:r>
              <a:rPr lang="uk-UA" sz="2000" dirty="0" smtClean="0"/>
              <a:t>) і рослинної клітини (</a:t>
            </a:r>
            <a:r>
              <a:rPr lang="uk-UA" sz="2000" i="1" dirty="0" smtClean="0"/>
              <a:t>внизу</a:t>
            </a:r>
            <a:r>
              <a:rPr lang="uk-UA" sz="2000" dirty="0" smtClean="0"/>
              <a:t>) </a:t>
            </a:r>
            <a:br>
              <a:rPr lang="uk-UA" sz="2000" dirty="0" smtClean="0"/>
            </a:br>
            <a:endParaRPr lang="uk-U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</a:rPr>
              <a:t>Які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клітини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є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вихідними</a:t>
            </a:r>
            <a:r>
              <a:rPr lang="ru-RU" b="1" dirty="0" smtClean="0">
                <a:solidFill>
                  <a:srgbClr val="0070C0"/>
                </a:solidFill>
              </a:rPr>
              <a:t> в </a:t>
            </a:r>
            <a:r>
              <a:rPr lang="ru-RU" b="1" dirty="0" err="1" smtClean="0">
                <a:solidFill>
                  <a:srgbClr val="0070C0"/>
                </a:solidFill>
              </a:rPr>
              <a:t>процесах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цитодиференціації</a:t>
            </a:r>
            <a:r>
              <a:rPr lang="ru-RU" b="1" dirty="0" smtClean="0">
                <a:solidFill>
                  <a:srgbClr val="0070C0"/>
                </a:solidFill>
              </a:rPr>
              <a:t>?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214282" y="1447800"/>
            <a:ext cx="5429288" cy="519591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70C0"/>
                </a:solidFill>
              </a:rPr>
              <a:t>Диференціація клітин </a:t>
            </a:r>
            <a:r>
              <a:rPr lang="uk-UA" dirty="0" smtClean="0"/>
              <a:t>– </a:t>
            </a:r>
            <a:r>
              <a:rPr lang="uk-UA" i="1" dirty="0" smtClean="0"/>
              <a:t>це утворення різних клітин із </a:t>
            </a:r>
            <a:r>
              <a:rPr lang="uk-UA" i="1" dirty="0" err="1" smtClean="0"/>
              <a:t>початково</a:t>
            </a:r>
            <a:r>
              <a:rPr lang="uk-UA" i="1" dirty="0" smtClean="0"/>
              <a:t> однорідних, що забезпечує таку важливу для організмів різноманітність</a:t>
            </a:r>
            <a:r>
              <a:rPr lang="uk-UA" dirty="0" smtClean="0"/>
              <a:t>. </a:t>
            </a:r>
          </a:p>
          <a:p>
            <a:pPr>
              <a:buNone/>
            </a:pPr>
            <a:endParaRPr lang="uk-UA" dirty="0" smtClean="0"/>
          </a:p>
          <a:p>
            <a:r>
              <a:rPr lang="uk-UA" dirty="0" smtClean="0"/>
              <a:t>Диференціація клітин створює різноманітність форми, функцій й поведінки, не порушуючи при цьому єдності організмів. 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2050" name="Picture 2" descr="ÐÐ°ÑÑÐ¸Ð½ÐºÐ¸ Ð¿Ð¾ Ð·Ð°Ð¿ÑÐ¾ÑÑ ÑÑÑÑ ÑÐ° ÑÐ¾Ð·Ð²Ð¸ÑÐ¾Ðº ÐºÐ»ÑÑÐ¸Ð½ ÑÐ° ÑÐ°ÐºÑÐ¾ÑÐ¸ ÑÐºÑ Ð½Ð° Ð½ÑÐ¾Ð³Ð¾ Ð²Ð¿Ð»Ð¸Ð²Ð°ÑÑÑ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357298"/>
            <a:ext cx="3428283" cy="4572032"/>
          </a:xfrm>
          <a:prstGeom prst="rect">
            <a:avLst/>
          </a:prstGeom>
          <a:noFill/>
        </p:spPr>
      </p:pic>
      <p:sp>
        <p:nvSpPr>
          <p:cNvPr id="5" name="Прямокутник 4"/>
          <p:cNvSpPr/>
          <p:nvPr/>
        </p:nvSpPr>
        <p:spPr>
          <a:xfrm>
            <a:off x="5929322" y="5934670"/>
            <a:ext cx="32146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/>
              <a:t>Схема диференціації клітин </a:t>
            </a:r>
            <a:br>
              <a:rPr lang="uk-UA" b="1" dirty="0" smtClean="0"/>
            </a:br>
            <a:endParaRPr lang="uk-U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</a:rPr>
              <a:t>Диференціація клітин в організмі людини й хребетних тварин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914400" y="1214422"/>
            <a:ext cx="7772400" cy="564357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dirty="0" smtClean="0"/>
              <a:t>                     </a:t>
            </a:r>
          </a:p>
          <a:p>
            <a:pPr>
              <a:buNone/>
            </a:pPr>
            <a:r>
              <a:rPr lang="uk-UA" dirty="0" smtClean="0"/>
              <a:t>                           </a:t>
            </a:r>
            <a:r>
              <a:rPr lang="uk-UA" b="1" dirty="0" smtClean="0"/>
              <a:t>відбувається в ембріогенезі </a:t>
            </a:r>
          </a:p>
          <a:p>
            <a:pPr>
              <a:buNone/>
            </a:pPr>
            <a:r>
              <a:rPr lang="uk-UA" dirty="0" smtClean="0"/>
              <a:t>                                           </a:t>
            </a:r>
          </a:p>
          <a:p>
            <a:pPr>
              <a:buNone/>
            </a:pPr>
            <a:r>
              <a:rPr lang="uk-UA" b="1" dirty="0" smtClean="0"/>
              <a:t>                                                 завдяки </a:t>
            </a:r>
          </a:p>
          <a:p>
            <a:pPr>
              <a:buNone/>
            </a:pPr>
            <a:r>
              <a:rPr lang="uk-UA" i="1" dirty="0" smtClean="0"/>
              <a:t>                    </a:t>
            </a:r>
          </a:p>
          <a:p>
            <a:pPr>
              <a:buNone/>
            </a:pPr>
            <a:r>
              <a:rPr lang="uk-UA" i="1" dirty="0" smtClean="0"/>
              <a:t>                   </a:t>
            </a:r>
            <a:r>
              <a:rPr lang="uk-UA" b="1" i="1" dirty="0" smtClean="0">
                <a:solidFill>
                  <a:srgbClr val="0070C0"/>
                </a:solidFill>
              </a:rPr>
              <a:t>зародковим стовбуровим клітинам</a:t>
            </a:r>
          </a:p>
          <a:p>
            <a:pPr>
              <a:buNone/>
            </a:pPr>
            <a:r>
              <a:rPr lang="uk-UA" i="1" dirty="0" smtClean="0"/>
              <a:t> </a:t>
            </a:r>
            <a:r>
              <a:rPr lang="uk-UA" dirty="0" smtClean="0"/>
              <a:t>                 </a:t>
            </a:r>
          </a:p>
          <a:p>
            <a:pPr>
              <a:buNone/>
            </a:pPr>
            <a:r>
              <a:rPr lang="uk-UA" b="1" dirty="0" smtClean="0"/>
              <a:t>                  продовжується у </a:t>
            </a:r>
            <a:r>
              <a:rPr lang="uk-UA" b="1" dirty="0" err="1" smtClean="0"/>
              <a:t>постембріогенезі</a:t>
            </a:r>
            <a:endParaRPr lang="uk-UA" b="1" dirty="0" smtClean="0"/>
          </a:p>
          <a:p>
            <a:pPr>
              <a:buNone/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                                         </a:t>
            </a:r>
            <a:r>
              <a:rPr lang="uk-UA" b="1" dirty="0" smtClean="0"/>
              <a:t>завдяки </a:t>
            </a:r>
          </a:p>
          <a:p>
            <a:pPr>
              <a:buNone/>
            </a:pPr>
            <a:r>
              <a:rPr lang="uk-UA" i="1" dirty="0" smtClean="0"/>
              <a:t>           </a:t>
            </a:r>
          </a:p>
          <a:p>
            <a:pPr>
              <a:buNone/>
            </a:pPr>
            <a:r>
              <a:rPr lang="uk-UA" i="1" dirty="0" smtClean="0"/>
              <a:t>           </a:t>
            </a:r>
            <a:r>
              <a:rPr lang="uk-UA" b="1" i="1" dirty="0" smtClean="0">
                <a:solidFill>
                  <a:srgbClr val="0070C0"/>
                </a:solidFill>
              </a:rPr>
              <a:t>стовбуровим клітинам дорослого організму</a:t>
            </a:r>
            <a:r>
              <a:rPr lang="uk-UA" b="1" dirty="0" smtClean="0">
                <a:solidFill>
                  <a:srgbClr val="0070C0"/>
                </a:solidFill>
              </a:rPr>
              <a:t/>
            </a:r>
            <a:br>
              <a:rPr lang="uk-UA" b="1" dirty="0" smtClean="0">
                <a:solidFill>
                  <a:srgbClr val="0070C0"/>
                </a:solidFill>
              </a:rPr>
            </a:b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4" name="Стрілка вниз 3"/>
          <p:cNvSpPr/>
          <p:nvPr/>
        </p:nvSpPr>
        <p:spPr>
          <a:xfrm>
            <a:off x="4643438" y="1357298"/>
            <a:ext cx="500066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Стрілка вниз 4"/>
          <p:cNvSpPr/>
          <p:nvPr/>
        </p:nvSpPr>
        <p:spPr>
          <a:xfrm>
            <a:off x="4714876" y="2928934"/>
            <a:ext cx="500066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Стрілка вниз 5"/>
          <p:cNvSpPr/>
          <p:nvPr/>
        </p:nvSpPr>
        <p:spPr>
          <a:xfrm>
            <a:off x="4643438" y="5500702"/>
            <a:ext cx="500066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Вигнута вправо стрілка 6"/>
          <p:cNvSpPr/>
          <p:nvPr/>
        </p:nvSpPr>
        <p:spPr>
          <a:xfrm>
            <a:off x="7429520" y="1785926"/>
            <a:ext cx="785818" cy="100013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8" name="Вигнута вправо стрілка 7"/>
          <p:cNvSpPr/>
          <p:nvPr/>
        </p:nvSpPr>
        <p:spPr>
          <a:xfrm>
            <a:off x="7858148" y="4357694"/>
            <a:ext cx="785818" cy="100013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9" name="Вигнута вліво стрілка 8"/>
          <p:cNvSpPr/>
          <p:nvPr/>
        </p:nvSpPr>
        <p:spPr>
          <a:xfrm>
            <a:off x="785786" y="3571876"/>
            <a:ext cx="1143008" cy="114300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4572032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</a:rPr>
              <a:t>Категорії </a:t>
            </a:r>
            <a:br>
              <a:rPr lang="uk-UA" b="1" dirty="0" smtClean="0">
                <a:solidFill>
                  <a:srgbClr val="0070C0"/>
                </a:solidFill>
              </a:rPr>
            </a:br>
            <a:r>
              <a:rPr lang="uk-UA" b="1" dirty="0" smtClean="0">
                <a:solidFill>
                  <a:srgbClr val="0070C0"/>
                </a:solidFill>
              </a:rPr>
              <a:t> стовбурових клітин: 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214282" y="2285992"/>
            <a:ext cx="8715436" cy="4357718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1) </a:t>
            </a:r>
            <a:r>
              <a:rPr lang="uk-UA" b="1" i="1" dirty="0" err="1" smtClean="0">
                <a:solidFill>
                  <a:srgbClr val="0070C0"/>
                </a:solidFill>
              </a:rPr>
              <a:t>тотипотентні</a:t>
            </a:r>
            <a:r>
              <a:rPr lang="uk-UA" b="1" i="1" dirty="0" smtClean="0">
                <a:solidFill>
                  <a:srgbClr val="0070C0"/>
                </a:solidFill>
              </a:rPr>
              <a:t> клітини </a:t>
            </a:r>
            <a:r>
              <a:rPr lang="uk-UA" dirty="0" smtClean="0"/>
              <a:t>– </a:t>
            </a:r>
            <a:r>
              <a:rPr lang="uk-UA" dirty="0" err="1" smtClean="0"/>
              <a:t>клітини</a:t>
            </a:r>
            <a:r>
              <a:rPr lang="uk-UA" dirty="0" smtClean="0"/>
              <a:t>, які можуть диференціюватися в будь-який тип клітин організму і з яких може утворитися цілий організм (наприклад, зигота, </a:t>
            </a:r>
            <a:r>
              <a:rPr lang="uk-UA" dirty="0" err="1" smtClean="0"/>
              <a:t>бластомери</a:t>
            </a:r>
            <a:r>
              <a:rPr lang="uk-UA" dirty="0" smtClean="0"/>
              <a:t>); </a:t>
            </a:r>
          </a:p>
          <a:p>
            <a:r>
              <a:rPr lang="uk-UA" dirty="0" smtClean="0"/>
              <a:t>2) </a:t>
            </a:r>
            <a:r>
              <a:rPr lang="uk-UA" b="1" i="1" dirty="0" err="1" smtClean="0">
                <a:solidFill>
                  <a:srgbClr val="0070C0"/>
                </a:solidFill>
              </a:rPr>
              <a:t>плюрипотентні</a:t>
            </a:r>
            <a:r>
              <a:rPr lang="uk-UA" b="1" i="1" dirty="0" smtClean="0">
                <a:solidFill>
                  <a:srgbClr val="0070C0"/>
                </a:solidFill>
              </a:rPr>
              <a:t> клітини </a:t>
            </a:r>
            <a:r>
              <a:rPr lang="uk-UA" dirty="0" smtClean="0"/>
              <a:t>– </a:t>
            </a:r>
            <a:r>
              <a:rPr lang="uk-UA" dirty="0" err="1" smtClean="0"/>
              <a:t>клітини</a:t>
            </a:r>
            <a:r>
              <a:rPr lang="uk-UA" dirty="0" smtClean="0"/>
              <a:t>, які також можуть дати початок кожному типу клітин, але новий організм з них утворитися вже не може (наприклад, </a:t>
            </a:r>
            <a:r>
              <a:rPr lang="uk-UA" dirty="0" err="1" smtClean="0"/>
              <a:t>мезенхімні</a:t>
            </a:r>
            <a:r>
              <a:rPr lang="uk-UA" dirty="0" smtClean="0"/>
              <a:t> клітини, які дають початок клітинам крові, хрящової, кісткової та гладкої м’язової тканин); </a:t>
            </a:r>
          </a:p>
          <a:p>
            <a:r>
              <a:rPr lang="uk-UA" dirty="0" smtClean="0"/>
              <a:t>3) </a:t>
            </a:r>
            <a:r>
              <a:rPr lang="uk-UA" b="1" i="1" dirty="0" err="1" smtClean="0">
                <a:solidFill>
                  <a:srgbClr val="0070C0"/>
                </a:solidFill>
              </a:rPr>
              <a:t>уніпотентні</a:t>
            </a:r>
            <a:r>
              <a:rPr lang="uk-UA" b="1" i="1" dirty="0" smtClean="0">
                <a:solidFill>
                  <a:srgbClr val="0070C0"/>
                </a:solidFill>
              </a:rPr>
              <a:t> клітини </a:t>
            </a:r>
            <a:r>
              <a:rPr lang="uk-UA" dirty="0" smtClean="0"/>
              <a:t>– </a:t>
            </a:r>
            <a:r>
              <a:rPr lang="uk-UA" dirty="0" err="1" smtClean="0"/>
              <a:t>клітини</a:t>
            </a:r>
            <a:r>
              <a:rPr lang="uk-UA" dirty="0" smtClean="0"/>
              <a:t>, які можуть перетворюватися лише на клітини одного типу (наприклад, клітини епітелію шкіри, </a:t>
            </a:r>
            <a:r>
              <a:rPr lang="uk-UA" dirty="0" err="1" smtClean="0"/>
              <a:t>сперматогоніїв</a:t>
            </a:r>
            <a:r>
              <a:rPr lang="uk-UA" dirty="0" smtClean="0"/>
              <a:t>). 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22532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 t="25069" b="18681"/>
          <a:stretch>
            <a:fillRect/>
          </a:stretch>
        </p:blipFill>
        <p:spPr bwMode="auto">
          <a:xfrm>
            <a:off x="4572001" y="0"/>
            <a:ext cx="4572000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4714876" cy="115409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</a:rPr>
              <a:t>Індуковані стовбурові </a:t>
            </a:r>
            <a:br>
              <a:rPr lang="uk-UA" b="1" dirty="0" smtClean="0">
                <a:solidFill>
                  <a:srgbClr val="0070C0"/>
                </a:solidFill>
              </a:rPr>
            </a:br>
            <a:r>
              <a:rPr lang="uk-UA" b="1" dirty="0" smtClean="0">
                <a:solidFill>
                  <a:srgbClr val="0070C0"/>
                </a:solidFill>
              </a:rPr>
              <a:t>клітини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"/>
          </p:nvPr>
        </p:nvSpPr>
        <p:spPr>
          <a:xfrm>
            <a:off x="142844" y="1447800"/>
            <a:ext cx="4714908" cy="541020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Лауреатами Нобелівської премії 2012 р. з фізіології і медицини стали британський біолог Д. </a:t>
            </a:r>
            <a:r>
              <a:rPr lang="uk-UA" dirty="0" err="1" smtClean="0"/>
              <a:t>Гердон</a:t>
            </a:r>
            <a:r>
              <a:rPr lang="uk-UA" dirty="0" smtClean="0"/>
              <a:t> та японський науковець С. </a:t>
            </a:r>
            <a:r>
              <a:rPr lang="uk-UA" dirty="0" err="1" smtClean="0"/>
              <a:t>Яманака</a:t>
            </a:r>
            <a:r>
              <a:rPr lang="uk-UA" dirty="0" smtClean="0"/>
              <a:t> «за роботи в галузі біології розвитку і отримання індукованих стовбурових клітин». Їхні експерименти доводять, що кожна клітина має здатність перепрограмувати себе, щоб знову стати юною і перетворитися на будь-яку клітину дорослого організму.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26626" name="Picture 2" descr="ÐÐ°ÑÑÐ¸Ð½ÐºÐ¸ Ð¿Ð¾ Ð·Ð°Ð¿ÑÐ¾ÑÑ ÑÑÑÑ ÑÐ° ÑÐ¾Ð·Ð²Ð¸ÑÐ¾Ðº ÐºÐ»ÑÑÐ¸Ð½ ÑÐ° ÑÐ°ÐºÑÐ¾ÑÐ¸ ÑÐºÑ Ð½Ð° Ð½ÑÐ¾Ð³Ð¾ Ð²Ð¿Ð»Ð¸Ð²Ð°ÑÑÑ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3500438"/>
            <a:ext cx="4071994" cy="2571768"/>
          </a:xfrm>
          <a:prstGeom prst="rect">
            <a:avLst/>
          </a:prstGeom>
          <a:noFill/>
        </p:spPr>
      </p:pic>
      <p:sp>
        <p:nvSpPr>
          <p:cNvPr id="7" name="Прямокутник 6"/>
          <p:cNvSpPr/>
          <p:nvPr/>
        </p:nvSpPr>
        <p:spPr>
          <a:xfrm>
            <a:off x="4929190" y="6057781"/>
            <a:ext cx="421481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Д. </a:t>
            </a:r>
            <a:r>
              <a:rPr lang="uk-UA" sz="2800" dirty="0" err="1" smtClean="0"/>
              <a:t>Гердон</a:t>
            </a:r>
            <a:r>
              <a:rPr lang="uk-UA" sz="2800" dirty="0" smtClean="0"/>
              <a:t>          С. </a:t>
            </a:r>
            <a:r>
              <a:rPr lang="uk-UA" sz="2800" dirty="0" err="1" smtClean="0"/>
              <a:t>Яманака</a:t>
            </a:r>
            <a:r>
              <a:rPr lang="uk-UA" sz="2800" dirty="0" smtClean="0"/>
              <a:t>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26628" name="Picture 4" descr="ÐÐ°ÑÑÐ¸Ð½ÐºÐ¸ Ð¿Ð¾ Ð·Ð°Ð¿ÑÐ¾ÑÑ ÑÐ½Ð´ÑÐºÐ¾Ð²Ð°Ð½Ñ ÑÑÐ¾Ð²Ð±ÑÑÐ¾Ð²Ñ ÐºÐ»ÑÑÐ¸Ð½Ð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214290"/>
            <a:ext cx="4000528" cy="2143140"/>
          </a:xfrm>
          <a:prstGeom prst="rect">
            <a:avLst/>
          </a:prstGeom>
          <a:noFill/>
        </p:spPr>
      </p:pic>
      <p:sp>
        <p:nvSpPr>
          <p:cNvPr id="9" name="Прямокутник 8"/>
          <p:cNvSpPr/>
          <p:nvPr/>
        </p:nvSpPr>
        <p:spPr>
          <a:xfrm>
            <a:off x="5072066" y="2428868"/>
            <a:ext cx="40719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/>
              <a:t>Дослідники</a:t>
            </a:r>
            <a:r>
              <a:rPr lang="ru-RU" b="1" dirty="0" smtClean="0"/>
              <a:t> </a:t>
            </a:r>
            <a:r>
              <a:rPr lang="ru-RU" b="1" dirty="0" err="1" smtClean="0"/>
              <a:t>винайшли</a:t>
            </a:r>
            <a:r>
              <a:rPr lang="ru-RU" b="1" dirty="0" smtClean="0"/>
              <a:t> </a:t>
            </a:r>
            <a:r>
              <a:rPr lang="ru-RU" b="1" dirty="0" err="1" smtClean="0"/>
              <a:t>стовбурові</a:t>
            </a:r>
            <a:r>
              <a:rPr lang="ru-RU" b="1" dirty="0" smtClean="0"/>
              <a:t> </a:t>
            </a:r>
            <a:r>
              <a:rPr lang="ru-RU" b="1" dirty="0" err="1" smtClean="0"/>
              <a:t>клітини</a:t>
            </a:r>
            <a:r>
              <a:rPr lang="ru-RU" b="1" dirty="0" smtClean="0"/>
              <a:t>, </a:t>
            </a:r>
            <a:r>
              <a:rPr lang="ru-RU" b="1" dirty="0" err="1" smtClean="0"/>
              <a:t>здатні</a:t>
            </a:r>
            <a:r>
              <a:rPr lang="ru-RU" b="1" dirty="0" smtClean="0"/>
              <a:t> стати </a:t>
            </a:r>
            <a:r>
              <a:rPr lang="ru-RU" b="1" dirty="0" err="1" smtClean="0"/>
              <a:t>цілим</a:t>
            </a:r>
            <a:r>
              <a:rPr lang="ru-RU" b="1" dirty="0" smtClean="0"/>
              <a:t> </a:t>
            </a:r>
            <a:r>
              <a:rPr lang="ru-RU" b="1" dirty="0" err="1" smtClean="0"/>
              <a:t>ембріоном</a:t>
            </a:r>
            <a:endParaRPr lang="uk-U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ість">
  <a:themeElements>
    <a:clrScheme name="Пересічна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праведливі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і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241</TotalTime>
  <Words>528</Words>
  <Application>Microsoft Office PowerPoint</Application>
  <PresentationFormat>Экран (4:3)</PresentationFormat>
  <Paragraphs>70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Calibri</vt:lpstr>
      <vt:lpstr>Cambria</vt:lpstr>
      <vt:lpstr>Franklin Gothic Book</vt:lpstr>
      <vt:lpstr>Perpetua</vt:lpstr>
      <vt:lpstr>Wingdings 2</vt:lpstr>
      <vt:lpstr>Справедливість</vt:lpstr>
      <vt:lpstr>БІОЛОГІЯ і ЕКОЛОГІЯ  10 клас 03. 05. 2022 РЕПРОДУКЦІЯ, РІСТ І РОЗВИТОК КЛІТИН ТА ФАКТОРИ, ЩО НА НИХ ВПЛИВАЮТЬ </vt:lpstr>
      <vt:lpstr>Як відбуваються ріст і розвиток клітин? </vt:lpstr>
      <vt:lpstr>Ріст клітин</vt:lpstr>
      <vt:lpstr>Чинники росту </vt:lpstr>
      <vt:lpstr>Розвиток клітин</vt:lpstr>
      <vt:lpstr>Які клітини є вихідними в процесах цитодиференціації? </vt:lpstr>
      <vt:lpstr>Диференціація клітин в організмі людини й хребетних тварин</vt:lpstr>
      <vt:lpstr>Категорії   стовбурових клітин: </vt:lpstr>
      <vt:lpstr>Індуковані стовбурові  клітини </vt:lpstr>
      <vt:lpstr>Які чинники визначають розвиток клітин? </vt:lpstr>
      <vt:lpstr>Репродукція клітин -</vt:lpstr>
      <vt:lpstr>Чинники детермінації: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РІСТ І РОЗВИТОК КЛІТИН ТА ЧИННИКИ, ЩО НА НЬОГО ВПЛИВАЮТЬ</dc:title>
  <dc:creator>ноутбук</dc:creator>
  <cp:lastModifiedBy>Пользователь Windows</cp:lastModifiedBy>
  <cp:revision>22</cp:revision>
  <dcterms:created xsi:type="dcterms:W3CDTF">2019-04-17T19:14:50Z</dcterms:created>
  <dcterms:modified xsi:type="dcterms:W3CDTF">2022-05-03T05:18:45Z</dcterms:modified>
</cp:coreProperties>
</file>