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9" roundtripDataSignature="AMtx7mirbTkcx/onN2fzy8W406XDAvhU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4" d="100"/>
          <a:sy n="94" d="100"/>
        </p:scale>
        <p:origin x="-234" y="12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578826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/>
              <a:t>Історія пісні</a:t>
            </a: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0" name="Google Shape;19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/>
              <a:t>Розучування пісні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/>
              <a:t>Реве та стогне Дніпр широкий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/>
              <a:t>Т. Шевченко      Д. Крижанівський</a:t>
            </a: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lang="uk-UA"/>
              <a:t>Реве та стогне Дніпр широкий,</a:t>
            </a: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uk-UA"/>
              <a:t>Сердитий вітер завива,</a:t>
            </a: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uk-UA"/>
              <a:t>Додолу верби гне високі,</a:t>
            </a: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uk-UA"/>
              <a:t>Горами хвилю підійма.</a:t>
            </a: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uk-UA"/>
              <a:t>2. І блідий місяць на ту пору</a:t>
            </a: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uk-UA"/>
              <a:t>Із хмари де-де виглядав,</a:t>
            </a: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uk-UA"/>
              <a:t>Неначе човен в синім морі, </a:t>
            </a: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uk-UA"/>
              <a:t>То виринав, то потопав.</a:t>
            </a: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uk-UA"/>
              <a:t>3. Ще треті півні не співали, </a:t>
            </a: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uk-UA"/>
              <a:t>Ніхто нігде не гомонів,</a:t>
            </a: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uk-UA"/>
              <a:t>Сичі в гаю перекликались,</a:t>
            </a: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uk-UA"/>
              <a:t>Та ясен раз у раз скрипів.</a:t>
            </a:r>
            <a:endParaRPr/>
          </a:p>
        </p:txBody>
      </p:sp>
      <p:sp>
        <p:nvSpPr>
          <p:cNvPr id="191" name="Google Shape;191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1" name="Google Shape;20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/>
              <a:t>Підсумок уроку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lang="uk-UA"/>
              <a:t>Про який музичний жанр ішлося на уроці? Розкажи про особливості цього жанру.</a:t>
            </a: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lang="uk-UA"/>
              <a:t>Хто є авторами творів, які ми слухали?</a:t>
            </a: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lang="uk-UA"/>
              <a:t>Охарактеризуй засоби музичної виразності сучасної естрадної пісні.</a:t>
            </a: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lang="uk-UA"/>
              <a:t>Розкажи про основні різновиди музичного супроводу сучасної пісні.</a:t>
            </a: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lang="uk-UA"/>
              <a:t>Що тобі найбільше сподобалося на уроці? Опиши свої враження.</a:t>
            </a:r>
            <a:endParaRPr/>
          </a:p>
        </p:txBody>
      </p:sp>
      <p:sp>
        <p:nvSpPr>
          <p:cNvPr id="202" name="Google Shape;202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9" name="Google Shape;209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/>
              <a:t>Дякуємо за роботу</a:t>
            </a:r>
            <a:endParaRPr/>
          </a:p>
        </p:txBody>
      </p:sp>
      <p:sp>
        <p:nvSpPr>
          <p:cNvPr id="210" name="Google Shape;210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12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/>
              <a:t>Музика в житті людини відіграє величезну роль, та, мабуть, найважливіше значення має пісня. Звичайно, у кожного є улюблені пісні або улюблений жанр. Озирнись довкола: дорослі і діти співають, радіють і плачуть, танцюють та відпочивають разом із піснею.</a:t>
            </a: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/>
              <a:t>Пісня з’явилася дуже давно. Ще в античні часи вона була важливим компонентом обрядів.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/>
              <a:t>Еллінські поети створили кілька різновидів пісні: елегія, гімн, культова пісня, застільна пісня, пісня про кохання.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/>
              <a:t>У музиці Середньовіччя з’явились нові типи пісні: канцона, альба, рондо, серенада, балада.</a:t>
            </a:r>
            <a:endParaRPr/>
          </a:p>
        </p:txBody>
      </p:sp>
      <p:sp>
        <p:nvSpPr>
          <p:cNvPr id="111" name="Google Shape;111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" name="Google Shape;12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/>
              <a:t>У другій половині ХVІІІ століття всередині пісенних жанрів викристалізовується пісня-романс із супроводом клавішного інструмента.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/>
              <a:t>У ХІХ столітті пісенні жанри інтенсивно розвиваються, розділившись на власне пісню та романс.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/>
              <a:t>Паралельно з творчістю професійних композиторів розвивається пісенна традиція, представлена поетами, які самі складали мелодії для своїх пісень і самі їх виконували. Так з’явилась авторська пісня та пісня бардів.</a:t>
            </a:r>
            <a:endParaRPr/>
          </a:p>
        </p:txBody>
      </p:sp>
      <p:sp>
        <p:nvSpPr>
          <p:cNvPr id="123" name="Google Shape;123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4" name="Google Shape;13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/>
              <a:t>На початку ХХ століття в багатьох країнах спостерігається піднесення революційної робітничої пісні.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/>
              <a:t>У ХХ столітті з’явилась масова популярна пісня, а в країнах Європи та США розвиток естрадної пісні був пов’язаний із мистецтвом джазу.</a:t>
            </a:r>
            <a:endParaRPr/>
          </a:p>
        </p:txBody>
      </p:sp>
      <p:sp>
        <p:nvSpPr>
          <p:cNvPr id="135" name="Google Shape;135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4" name="Google Shape;14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/>
              <a:t>Словничок музичних термінів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/>
              <a:t>Популярна пісня – різновид пісенного жанру загальнодоступної музики, що легко запам’ятовується максимальною кількістю слухачів.</a:t>
            </a:r>
            <a:endParaRPr/>
          </a:p>
        </p:txBody>
      </p:sp>
      <p:sp>
        <p:nvSpPr>
          <p:cNvPr id="145" name="Google Shape;145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/>
              <a:t>Музичний супровід сучасної пісні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/>
              <a:t>“Живий” інструментальний супровід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/>
              <a:t>Фонограма</a:t>
            </a:r>
            <a:endParaRPr/>
          </a:p>
        </p:txBody>
      </p:sp>
      <p:sp>
        <p:nvSpPr>
          <p:cNvPr id="154" name="Google Shape;154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Google Shape;16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/>
              <a:t>“Реве та стогне Дніпр широкий” (хор, баян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/>
              <a:t>Ніна Матвієнко “Квітка-душа”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/>
              <a:t>Перегляд відео</a:t>
            </a:r>
            <a:endParaRPr/>
          </a:p>
        </p:txBody>
      </p:sp>
      <p:sp>
        <p:nvSpPr>
          <p:cNvPr id="168" name="Google Shape;168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2" name="Google Shape;18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/>
              <a:t>Аналіз прослуханих творів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lang="uk-UA"/>
              <a:t>У якому жанрі написано прослухані твори? Що між ними спільного?</a:t>
            </a: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lang="uk-UA"/>
              <a:t>З’ясуй різницю між між характером мелодії відомої народної та сучасної естрадної пісні.</a:t>
            </a: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lang="uk-UA"/>
              <a:t>Хто виконує ці пісні?</a:t>
            </a: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lang="uk-UA"/>
              <a:t>Чи сподобалися тобі прослухані пісні? Чим саме?</a:t>
            </a:r>
            <a:endParaRPr/>
          </a:p>
        </p:txBody>
      </p:sp>
      <p:sp>
        <p:nvSpPr>
          <p:cNvPr id="183" name="Google Shape;183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929292"/>
              </a:buClr>
              <a:buSzPts val="3200"/>
              <a:buNone/>
              <a:defRPr>
                <a:solidFill>
                  <a:srgbClr val="929292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929292"/>
              </a:buClr>
              <a:buSzPts val="2800"/>
              <a:buNone/>
              <a:defRPr>
                <a:solidFill>
                  <a:srgbClr val="929292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929292"/>
              </a:buClr>
              <a:buSzPts val="2400"/>
              <a:buNone/>
              <a:defRPr>
                <a:solidFill>
                  <a:srgbClr val="929292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929292"/>
              </a:buClr>
              <a:buSzPts val="2000"/>
              <a:buNone/>
              <a:defRPr>
                <a:solidFill>
                  <a:srgbClr val="929292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929292"/>
              </a:buClr>
              <a:buSzPts val="2000"/>
              <a:buNone/>
              <a:defRPr>
                <a:solidFill>
                  <a:srgbClr val="929292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929292"/>
              </a:buClr>
              <a:buSzPts val="2000"/>
              <a:buNone/>
              <a:defRPr>
                <a:solidFill>
                  <a:srgbClr val="929292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929292"/>
              </a:buClr>
              <a:buSzPts val="2000"/>
              <a:buNone/>
              <a:defRPr>
                <a:solidFill>
                  <a:srgbClr val="929292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929292"/>
              </a:buClr>
              <a:buSzPts val="2000"/>
              <a:buNone/>
              <a:defRPr>
                <a:solidFill>
                  <a:srgbClr val="929292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929292"/>
              </a:buClr>
              <a:buSzPts val="2000"/>
              <a:buNone/>
              <a:defRPr>
                <a:solidFill>
                  <a:srgbClr val="929292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  <p:transition spd="slow"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  <p:transition spd="slow"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  <p:transition spd="slow"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  <p:transition spd="slow"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  <p:transition spd="slow"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8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929292"/>
              </a:buClr>
              <a:buSzPts val="2000"/>
              <a:buNone/>
              <a:defRPr sz="2000">
                <a:solidFill>
                  <a:srgbClr val="929292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929292"/>
              </a:buClr>
              <a:buSzPts val="1800"/>
              <a:buNone/>
              <a:defRPr sz="1800">
                <a:solidFill>
                  <a:srgbClr val="929292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929292"/>
              </a:buClr>
              <a:buSzPts val="1600"/>
              <a:buNone/>
              <a:defRPr sz="1600">
                <a:solidFill>
                  <a:srgbClr val="929292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929292"/>
              </a:buClr>
              <a:buSzPts val="1400"/>
              <a:buNone/>
              <a:defRPr sz="1400">
                <a:solidFill>
                  <a:srgbClr val="929292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929292"/>
              </a:buClr>
              <a:buSzPts val="1400"/>
              <a:buNone/>
              <a:defRPr sz="1400">
                <a:solidFill>
                  <a:srgbClr val="929292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929292"/>
              </a:buClr>
              <a:buSzPts val="1400"/>
              <a:buNone/>
              <a:defRPr sz="1400">
                <a:solidFill>
                  <a:srgbClr val="929292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929292"/>
              </a:buClr>
              <a:buSzPts val="1400"/>
              <a:buNone/>
              <a:defRPr sz="1400">
                <a:solidFill>
                  <a:srgbClr val="929292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929292"/>
              </a:buClr>
              <a:buSzPts val="1400"/>
              <a:buNone/>
              <a:defRPr sz="1400">
                <a:solidFill>
                  <a:srgbClr val="929292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929292"/>
              </a:buClr>
              <a:buSzPts val="1400"/>
              <a:buNone/>
              <a:defRPr sz="1400">
                <a:solidFill>
                  <a:srgbClr val="929292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  <p:transition spd="slow"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  <p:transition spd="slow"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2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  <p:transition spd="slow"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  <p:transition spd="slow"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  <p:transition spd="slow"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3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  <p:transition spd="slow"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9292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9292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292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292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292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292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292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2929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2929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2929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2929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trips dir="ld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3.jpg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3200"/>
              <a:buNone/>
            </a:pPr>
            <a:endParaRPr/>
          </a:p>
        </p:txBody>
      </p:sp>
      <p:pic>
        <p:nvPicPr>
          <p:cNvPr id="91" name="Google Shape;91;p1" descr="http://www.burgas.bg/uploads/thumbs/thumb_4b509229e281bbbe11a6071ad05cc604.jpg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t="29333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/>
          <p:cNvSpPr/>
          <p:nvPr/>
        </p:nvSpPr>
        <p:spPr>
          <a:xfrm>
            <a:off x="2143108" y="785794"/>
            <a:ext cx="416864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5400" b="1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Історія пісні</a:t>
            </a:r>
            <a:endParaRPr sz="5400" b="1"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3" name="Google Shape;93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00100" y="5429264"/>
            <a:ext cx="571504" cy="5715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strips dir="l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Google Shape;193;p10" descr="http://www.burgas.bg/uploads/thumbs/thumb_4b509229e281bbbe11a6071ad05cc604.jpg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t="29333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p10"/>
          <p:cNvSpPr/>
          <p:nvPr/>
        </p:nvSpPr>
        <p:spPr>
          <a:xfrm>
            <a:off x="3643306" y="214290"/>
            <a:ext cx="5143536" cy="6143668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10"/>
          <p:cNvSpPr/>
          <p:nvPr/>
        </p:nvSpPr>
        <p:spPr>
          <a:xfrm>
            <a:off x="357158" y="285728"/>
            <a:ext cx="353859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Розучування пісні</a:t>
            </a:r>
            <a:endParaRPr sz="32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6" name="Google Shape;196;p10"/>
          <p:cNvSpPr/>
          <p:nvPr/>
        </p:nvSpPr>
        <p:spPr>
          <a:xfrm>
            <a:off x="4000496" y="285728"/>
            <a:ext cx="4929190" cy="600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Реве та стогне Дніпр широкий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Т. Шевченко     Д. Крижанівський</a:t>
            </a:r>
            <a:endParaRPr/>
          </a:p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Реве та стогне Дніпр широкий,</a:t>
            </a:r>
            <a:endParaRPr/>
          </a:p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Сердитий вітер завива,</a:t>
            </a:r>
            <a:endParaRPr/>
          </a:p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Додолу верби гне високі,</a:t>
            </a:r>
            <a:endParaRPr/>
          </a:p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Горами хвилю підійма.</a:t>
            </a:r>
            <a:endParaRPr/>
          </a:p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І блідий місяць на ту пору</a:t>
            </a:r>
            <a:endParaRPr/>
          </a:p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Із хмари де-де виглядав,</a:t>
            </a:r>
            <a:endParaRPr/>
          </a:p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Неначе човен в синім морі, </a:t>
            </a:r>
            <a:endParaRPr/>
          </a:p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То виринав, то потопав.</a:t>
            </a:r>
            <a:endParaRPr/>
          </a:p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Ще треті півні не співали, </a:t>
            </a:r>
            <a:endParaRPr/>
          </a:p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Ніхто нігде не гомонів,</a:t>
            </a:r>
            <a:endParaRPr/>
          </a:p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Сичі в гаю перекликались,</a:t>
            </a:r>
            <a:endParaRPr/>
          </a:p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Та ясен раз у раз скрипів.</a:t>
            </a:r>
            <a:endParaRPr sz="24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97" name="Google Shape;197;p10" descr="D:\Вервикишка\27mova\Mova\ілюстрації\91.jpg"/>
          <p:cNvPicPr preferRelativeResize="0"/>
          <p:nvPr/>
        </p:nvPicPr>
        <p:blipFill rotWithShape="1">
          <a:blip r:embed="rId5">
            <a:alphaModFix/>
          </a:blip>
          <a:srcRect l="8182" r="7271" b="5356"/>
          <a:stretch/>
        </p:blipFill>
        <p:spPr>
          <a:xfrm>
            <a:off x="214282" y="2786058"/>
            <a:ext cx="3267811" cy="29796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1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0034" y="1357298"/>
            <a:ext cx="500066" cy="5000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strips dir="l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Google Shape;204;p11" descr="http://www.burgas.bg/uploads/thumbs/thumb_4b509229e281bbbe11a6071ad05cc604.jpg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t="29333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11"/>
          <p:cNvSpPr/>
          <p:nvPr/>
        </p:nvSpPr>
        <p:spPr>
          <a:xfrm>
            <a:off x="2928926" y="500042"/>
            <a:ext cx="3096169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Підсумок уроку</a:t>
            </a:r>
            <a:endParaRPr sz="32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6" name="Google Shape;206;p11"/>
          <p:cNvSpPr/>
          <p:nvPr/>
        </p:nvSpPr>
        <p:spPr>
          <a:xfrm>
            <a:off x="857224" y="1357298"/>
            <a:ext cx="4857784" cy="5262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 який музичний жанр ішлося на уроці? Розкажи про особливості цього жанру.</a:t>
            </a:r>
            <a:endParaRPr/>
          </a:p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Хто є авторами творів, які ми слухали?</a:t>
            </a:r>
            <a:endParaRPr/>
          </a:p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Охарактеризуй засоби музичної виразності сучасної естрадної пісні.</a:t>
            </a:r>
            <a:endParaRPr/>
          </a:p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Розкажи про основні різновиди музичного супроводу сучасної пісні.</a:t>
            </a:r>
            <a:endParaRPr/>
          </a:p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Що тобі найбільше сподобалося на уроці? Опиши свої враження.</a:t>
            </a:r>
            <a:endParaRPr sz="24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" name="Google Shape;212;p12" descr="http://www.burgas.bg/uploads/thumbs/thumb_4b509229e281bbbe11a6071ad05cc604.jpg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t="29333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12"/>
          <p:cNvSpPr/>
          <p:nvPr/>
        </p:nvSpPr>
        <p:spPr>
          <a:xfrm>
            <a:off x="1500166" y="642918"/>
            <a:ext cx="5933291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Дякуємо за роботу</a:t>
            </a:r>
            <a:endParaRPr sz="32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14" name="Google Shape;214;p12" descr="&amp;Ucy;&amp;rcy;&amp;ocy;&amp;kcy;&amp;icy; &amp;icy;&amp;gcy;&amp;rcy;&amp;ycy; &amp;ncy;&amp;acy; &amp;gcy;&amp;icy;&amp;tcy;&amp;acy;&amp;rcy;&amp;iecy;, &amp;vcy;&amp;ocy;&amp;kcy;&amp;acy;&amp;lcy;&amp;acy;, &amp;scy;&amp;ocy;&amp;lcy;&amp;softcy;&amp;fcy;&amp;iecy;&amp;dcy;&amp;zhcy;&amp;icy;&amp;ocy;: &amp;pcy;&amp;rcy;&amp;ocy;&amp;dcy;&amp;acy;&amp;mcy; &amp;vcy; &amp;rcy;&amp;acy;&amp;zcy;&amp;dcy;&amp;iecy;&amp;lcy;&amp;iecy; &amp;Ucy;&amp;scy;&amp;lcy;&amp;ucy;&amp;gcy;&amp;icy; &amp;pcy;&amp;ocy; &amp;lcy;&amp;ucy;&amp;chcy;&amp;shcy;&amp;iecy;&amp;jcy; &amp;tscy;&amp;iecy;&amp;ncy;&amp;iecy;, &amp;vcy; &amp;pcy;&amp;rcy;&amp;ocy;&amp;dcy;&amp;acy;&amp;zhcy;&amp;iecy; &amp;Ucy;&amp;rcy;&amp;ocy;&amp;kcy;&amp;icy; &amp;icy;&amp;gcy;&amp;rcy;&amp;ycy; &amp;ncy;&amp;acy; &amp;gcy;&amp;icy;&amp;tcy;&amp;acy;&amp;rcy;&amp;iecy;, &amp;vcy;&amp;ocy;&amp;kcy;&amp;acy;&amp;lcy;&amp;acy;, &amp;scy;&amp;ocy;&amp;lcy;&amp;softcy;&amp;fcy;&amp;iecy;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28662" y="1643050"/>
            <a:ext cx="4972084" cy="41434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" descr="http://www.burgas.bg/uploads/thumbs/thumb_4b509229e281bbbe11a6071ad05cc604.jpg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t="29333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2"/>
          <p:cNvSpPr/>
          <p:nvPr/>
        </p:nvSpPr>
        <p:spPr>
          <a:xfrm>
            <a:off x="785786" y="928670"/>
            <a:ext cx="4572000" cy="4401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40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</a:t>
            </a:r>
            <a:r>
              <a:rPr lang="uk-UA" sz="40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сторія  пісні. 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uk-UA" sz="2400" b="1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uk-UA" sz="2400" b="1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Музика </a:t>
            </a:r>
            <a:r>
              <a:rPr lang="uk-U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житті </a:t>
            </a:r>
            <a:r>
              <a:rPr lang="uk-UA" sz="24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людини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відіграє </a:t>
            </a:r>
            <a:r>
              <a:rPr lang="uk-U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величезну роль, та, </a:t>
            </a:r>
            <a:r>
              <a:rPr lang="uk-UA" sz="24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найважливіше </a:t>
            </a:r>
            <a:r>
              <a:rPr lang="uk-U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значення має пісня. </a:t>
            </a:r>
            <a:r>
              <a:rPr lang="uk-U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</a:t>
            </a:r>
            <a:r>
              <a:rPr lang="uk-UA" sz="24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uk-U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кожного є улюблені пісні або улюблений жанр. </a:t>
            </a:r>
            <a:r>
              <a:rPr lang="uk-U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</a:t>
            </a:r>
            <a:r>
              <a:rPr lang="uk-UA" sz="24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орослі </a:t>
            </a:r>
            <a:r>
              <a:rPr lang="uk-U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 діти співають, радіють і плачуть, </a:t>
            </a:r>
            <a:r>
              <a:rPr lang="uk-UA" sz="24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танцюють, відпочивають </a:t>
            </a:r>
            <a:r>
              <a:rPr lang="uk-U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разом із піснею.</a:t>
            </a:r>
            <a:endParaRPr sz="24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p2" descr="&amp;Pcy;&amp;iecy;&amp;scy;&amp;ncy;&amp;icy; :: &amp;pcy;&amp;ocy;&amp;icy;&amp;scy;&amp;kcy; &amp;ncy;&amp;acy; &amp;scy;&amp;acy;&amp;jcy;&amp;tcy;&amp;iecy; price-list.kiev.ua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 descr="&amp;Pcy;&amp;iecy;&amp;scy;&amp;ncy;&amp;icy; :: &amp;pcy;&amp;ocy;&amp;icy;&amp;scy;&amp;kcy; &amp;ncy;&amp;acy; &amp;scy;&amp;acy;&amp;jcy;&amp;tcy;&amp;iecy; price-list.kiev.ua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 descr="&amp;Gcy;&amp;acy;&amp;rcy;&amp;mcy;&amp;ocy;&amp;ncy;&amp;icy;&amp;yacy; - &amp;acy;&amp;fcy;&amp;icy;&amp;shcy;&amp;acy;, &amp;rcy;&amp;acy;&amp;scy;&amp;pcy;&amp;icy;&amp;scy;&amp;acy;&amp;ncy;&amp;icy;&amp;iecy;, &amp;acy;&amp;dcy;&amp;rcy;&amp;iecy;&amp;scy;, &amp;rcy;&amp;iecy;&amp;tscy;&amp;iecy;&amp;ncy;&amp;zcy;&amp;icy;&amp;icy;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 descr="&amp;Ocy;&amp;bcy;&amp;ocy;&amp;icy; &amp;ncy;&amp;acy; kards.qip.ru - &amp;Mcy;&amp;ucy;&amp;zcy;&amp;ycy;&amp;kcy;&amp;acy; - &amp;Dcy;&amp;iecy;&amp;vcy;&amp;ucy;&amp;shcy;&amp;kcy;&amp;acy; &amp;icy; &amp;mcy;&amp;ucy;&amp;zcy;&amp;ycy;&amp;kcy;&amp;acy; - &amp;Zcy;&amp;acy;&amp;kcy;&amp;acy;&amp;chcy;&amp;kcy;&amp;acy;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" descr="&amp;Mcy;&amp;ucy;&amp;zcy;&amp;ycy;&amp;kcy;&amp;acy;&amp;lcy;&amp;softcy;&amp;ncy;&amp;ocy;&amp;iecy; &amp;scy;&amp;ocy;&amp;pcy;&amp;rcy;&amp;ocy;&amp;vcy;&amp;ocy;&amp;zhcy;&amp;dcy;&amp;iecy;&amp;ncy;&amp;icy;&amp;iecy; &amp;mcy;&amp;iecy;&amp;rcy;&amp;ocy;&amp;pcy;&amp;rcy;&amp;icy;&amp;yacy;&amp;tcy;&amp;icy;&amp;jcy;, &amp;zhcy;&amp;icy;&amp;vcy;&amp;acy;&amp;yacy; &amp;mcy;&amp;ucy;&amp;zcy;&amp;ycy;&amp;kcy;&amp;acy; &amp;ncy;&amp;acy; &amp;pcy;&amp;rcy;&amp;acy;&amp;zcy;&amp;dcy;&amp;ncy;&amp;icy;&amp;kcy; - &amp;kcy;&amp;acy;&amp;vcy;&amp;iecy;&amp;rcy; &amp;gcy;&amp;rcy;&amp;ucy;&amp;pcy;&amp;pcy;&amp;acy; &amp;Bcy;&amp;ocy;&amp;gcy;&amp;iecy;&amp;mcy;&amp;ncy;&amp;acy;&amp;yacy; &amp;Rcy;&amp;acy;&amp;pcy;&amp;scy;&amp;ocy;&amp;dcy;&amp;icy;&amp;yacy;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" descr="&amp;Vcy;&amp;ocy;&amp;kcy;&amp;acy;&amp;lcy;&amp;softcy;&amp;ncy;&amp;ycy;&amp;jcy; &amp;acy;&amp;ncy;&amp;scy;&amp;acy;&amp;mcy;&amp;bcy;&amp;lcy;&amp;softcy; &quot;&amp;Ocy;&amp;bcy;&amp;lcy;&amp;acy;&amp;kcy;&amp;acy;&quot;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2" descr="&amp;Vcy;&amp;ocy;&amp;kcy;&amp;acy;&amp;lcy;&amp;softcy;&amp;ncy;&amp;ycy;&amp;jcy; &amp;acy;&amp;ncy;&amp;scy;&amp;acy;&amp;mcy;&amp;bcy;&amp;lcy;&amp;softcy; &quot;&amp;Ocy;&amp;bcy;&amp;lcy;&amp;acy;&amp;kcy;&amp;acy;&quot;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3" descr="http://www.burgas.bg/uploads/thumbs/thumb_4b509229e281bbbe11a6071ad05cc604.jpg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t="29333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3"/>
          <p:cNvSpPr/>
          <p:nvPr/>
        </p:nvSpPr>
        <p:spPr>
          <a:xfrm>
            <a:off x="714348" y="4786322"/>
            <a:ext cx="3929090" cy="1714512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3"/>
          <p:cNvSpPr/>
          <p:nvPr/>
        </p:nvSpPr>
        <p:spPr>
          <a:xfrm>
            <a:off x="3214678" y="2571744"/>
            <a:ext cx="4572032" cy="1643074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3"/>
          <p:cNvSpPr/>
          <p:nvPr/>
        </p:nvSpPr>
        <p:spPr>
          <a:xfrm>
            <a:off x="428596" y="428604"/>
            <a:ext cx="4214842" cy="1643074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3"/>
          <p:cNvSpPr/>
          <p:nvPr/>
        </p:nvSpPr>
        <p:spPr>
          <a:xfrm>
            <a:off x="428596" y="500042"/>
            <a:ext cx="4572000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Пісня з’явилася дуже давно. Ще в античні часи вона була важливим компонентом обрядів.</a:t>
            </a:r>
            <a:endParaRPr sz="24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Google Shape;118;p3"/>
          <p:cNvSpPr/>
          <p:nvPr/>
        </p:nvSpPr>
        <p:spPr>
          <a:xfrm>
            <a:off x="3286116" y="2643182"/>
            <a:ext cx="4572000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Еллінські поети створили кілька різновидів пісні: </a:t>
            </a:r>
            <a:r>
              <a:rPr lang="uk-UA" sz="2400" b="1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елегія, гімн, культова пісня, застільна пісня, пісня про кохання.</a:t>
            </a:r>
            <a:endParaRPr sz="2400" b="1"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9" name="Google Shape;119;p3"/>
          <p:cNvSpPr/>
          <p:nvPr/>
        </p:nvSpPr>
        <p:spPr>
          <a:xfrm>
            <a:off x="785786" y="4786322"/>
            <a:ext cx="4572000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 музиці Середньовіччя з’явились нові типи пісні: </a:t>
            </a:r>
            <a:r>
              <a:rPr lang="uk-UA" sz="2400" b="1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канцона, альба, рондо, серенада, балада.</a:t>
            </a:r>
            <a:endParaRPr sz="2400" b="1"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4" descr="http://www.burgas.bg/uploads/thumbs/thumb_4b509229e281bbbe11a6071ad05cc604.jpg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t="29333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4"/>
          <p:cNvSpPr/>
          <p:nvPr/>
        </p:nvSpPr>
        <p:spPr>
          <a:xfrm>
            <a:off x="357158" y="4643446"/>
            <a:ext cx="8358246" cy="2000264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4"/>
          <p:cNvSpPr/>
          <p:nvPr/>
        </p:nvSpPr>
        <p:spPr>
          <a:xfrm>
            <a:off x="3714744" y="2857496"/>
            <a:ext cx="4429156" cy="1643074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4"/>
          <p:cNvSpPr/>
          <p:nvPr/>
        </p:nvSpPr>
        <p:spPr>
          <a:xfrm>
            <a:off x="571472" y="428604"/>
            <a:ext cx="4214842" cy="2071702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4"/>
          <p:cNvSpPr/>
          <p:nvPr/>
        </p:nvSpPr>
        <p:spPr>
          <a:xfrm>
            <a:off x="642910" y="500042"/>
            <a:ext cx="4572000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 другій половині ХVІІІ століття всередині пісенних жанрів викристалізовується </a:t>
            </a:r>
            <a:r>
              <a:rPr lang="uk-UA" sz="2400" b="1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пісня-романс</a:t>
            </a: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із супроводом клавішного інструмента.</a:t>
            </a:r>
            <a:endParaRPr sz="24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0" name="Google Shape;130;p4"/>
          <p:cNvSpPr/>
          <p:nvPr/>
        </p:nvSpPr>
        <p:spPr>
          <a:xfrm>
            <a:off x="3786182" y="2857496"/>
            <a:ext cx="4572000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 ХІХ столітті пісенні жанри інтенсивно розвиваються, розділившись на власне </a:t>
            </a:r>
            <a:r>
              <a:rPr lang="uk-UA" sz="2400" b="1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пісню</a:t>
            </a: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та </a:t>
            </a:r>
            <a:r>
              <a:rPr lang="uk-UA" sz="2400" b="1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романс.</a:t>
            </a:r>
            <a:endParaRPr sz="2400" b="1"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1" name="Google Shape;131;p4"/>
          <p:cNvSpPr/>
          <p:nvPr/>
        </p:nvSpPr>
        <p:spPr>
          <a:xfrm>
            <a:off x="428596" y="4643446"/>
            <a:ext cx="8358246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Паралельно з творчістю професійних композиторів розвивається пісенна традиція, представлена поетами, які самі складали мелодії для своїх пісень і самі їх виконували. Так з’явилась </a:t>
            </a:r>
            <a:r>
              <a:rPr lang="uk-UA" sz="2400" b="1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авторська пісня </a:t>
            </a: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та </a:t>
            </a:r>
            <a:r>
              <a:rPr lang="uk-UA" sz="2400" b="1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пісня бардів.</a:t>
            </a:r>
            <a:endParaRPr sz="2400" b="1"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5" descr="http://www.burgas.bg/uploads/thumbs/thumb_4b509229e281bbbe11a6071ad05cc604.jpg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t="29333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5"/>
          <p:cNvSpPr/>
          <p:nvPr/>
        </p:nvSpPr>
        <p:spPr>
          <a:xfrm>
            <a:off x="4000496" y="2571744"/>
            <a:ext cx="4643470" cy="2214578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5"/>
          <p:cNvSpPr/>
          <p:nvPr/>
        </p:nvSpPr>
        <p:spPr>
          <a:xfrm>
            <a:off x="500034" y="571480"/>
            <a:ext cx="4500594" cy="178595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5"/>
          <p:cNvSpPr/>
          <p:nvPr/>
        </p:nvSpPr>
        <p:spPr>
          <a:xfrm>
            <a:off x="642910" y="642918"/>
            <a:ext cx="4572000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 початку ХХ століття в багатьох країнах спостерігається піднесення революційної робітничої пісні.</a:t>
            </a:r>
            <a:endParaRPr sz="24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1" name="Google Shape;141;p5"/>
          <p:cNvSpPr/>
          <p:nvPr/>
        </p:nvSpPr>
        <p:spPr>
          <a:xfrm>
            <a:off x="4071934" y="2714620"/>
            <a:ext cx="4572000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 ХХ столітті з’явилась масова популярна пісня, а в країнах Європи та США розвиток естрадної пісні був пов’язаний із мистецтвом джазу.</a:t>
            </a:r>
            <a:endParaRPr sz="24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6" descr="http://www.burgas.bg/uploads/thumbs/thumb_4b509229e281bbbe11a6071ad05cc604.jpg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t="29333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6"/>
          <p:cNvSpPr/>
          <p:nvPr/>
        </p:nvSpPr>
        <p:spPr>
          <a:xfrm>
            <a:off x="714348" y="2000240"/>
            <a:ext cx="4429156" cy="250033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6"/>
          <p:cNvSpPr/>
          <p:nvPr/>
        </p:nvSpPr>
        <p:spPr>
          <a:xfrm>
            <a:off x="714348" y="428604"/>
            <a:ext cx="584929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Словничок музичних термінів</a:t>
            </a:r>
            <a:endParaRPr sz="32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0" name="Google Shape;150;p6"/>
          <p:cNvSpPr/>
          <p:nvPr/>
        </p:nvSpPr>
        <p:spPr>
          <a:xfrm>
            <a:off x="857224" y="2071678"/>
            <a:ext cx="4572000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Популярна пісня – </a:t>
            </a:r>
            <a:r>
              <a:rPr lang="uk-UA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різновид пісенного жанру загальнодоступної музики, що легко запам’ятовується максимальною кількістю слухачів.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7" descr="http://www.burgas.bg/uploads/thumbs/thumb_4b509229e281bbbe11a6071ad05cc604.jpg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t="29333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7"/>
          <p:cNvSpPr/>
          <p:nvPr/>
        </p:nvSpPr>
        <p:spPr>
          <a:xfrm>
            <a:off x="5429256" y="4000504"/>
            <a:ext cx="3214710" cy="178595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7"/>
          <p:cNvSpPr/>
          <p:nvPr/>
        </p:nvSpPr>
        <p:spPr>
          <a:xfrm>
            <a:off x="285720" y="4000504"/>
            <a:ext cx="3786214" cy="178595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7"/>
          <p:cNvSpPr/>
          <p:nvPr/>
        </p:nvSpPr>
        <p:spPr>
          <a:xfrm>
            <a:off x="2714612" y="857232"/>
            <a:ext cx="3857652" cy="1285884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7"/>
          <p:cNvSpPr/>
          <p:nvPr/>
        </p:nvSpPr>
        <p:spPr>
          <a:xfrm>
            <a:off x="2786051" y="928670"/>
            <a:ext cx="457203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Музичний супровід сучасної пісні</a:t>
            </a:r>
            <a:endParaRPr sz="32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1" name="Google Shape;161;p7"/>
          <p:cNvSpPr/>
          <p:nvPr/>
        </p:nvSpPr>
        <p:spPr>
          <a:xfrm>
            <a:off x="428597" y="4071942"/>
            <a:ext cx="4000528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“Живий” інструментальний супровід</a:t>
            </a:r>
            <a:endParaRPr sz="32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2" name="Google Shape;162;p7"/>
          <p:cNvSpPr/>
          <p:nvPr/>
        </p:nvSpPr>
        <p:spPr>
          <a:xfrm>
            <a:off x="6000760" y="4500570"/>
            <a:ext cx="228498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Фонограма</a:t>
            </a:r>
            <a:endParaRPr sz="32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3" name="Google Shape;163;p7"/>
          <p:cNvSpPr/>
          <p:nvPr/>
        </p:nvSpPr>
        <p:spPr>
          <a:xfrm>
            <a:off x="3000364" y="2214554"/>
            <a:ext cx="1643074" cy="1714512"/>
          </a:xfrm>
          <a:prstGeom prst="diagStripe">
            <a:avLst>
              <a:gd name="adj" fmla="val 50000"/>
            </a:avLst>
          </a:prstGeom>
          <a:solidFill>
            <a:schemeClr val="accent6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7"/>
          <p:cNvSpPr/>
          <p:nvPr/>
        </p:nvSpPr>
        <p:spPr>
          <a:xfrm flipH="1">
            <a:off x="5072066" y="2214554"/>
            <a:ext cx="1643074" cy="1714512"/>
          </a:xfrm>
          <a:prstGeom prst="diagStripe">
            <a:avLst>
              <a:gd name="adj" fmla="val 50808"/>
            </a:avLst>
          </a:prstGeom>
          <a:solidFill>
            <a:schemeClr val="accent6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8" descr="http://www.burgas.bg/uploads/thumbs/thumb_4b509229e281bbbe11a6071ad05cc604.jpg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t="29333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8"/>
          <p:cNvSpPr/>
          <p:nvPr/>
        </p:nvSpPr>
        <p:spPr>
          <a:xfrm>
            <a:off x="2500298" y="571480"/>
            <a:ext cx="3483069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Слухання музики</a:t>
            </a:r>
            <a:endParaRPr sz="32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2" name="Google Shape;172;p8"/>
          <p:cNvSpPr/>
          <p:nvPr/>
        </p:nvSpPr>
        <p:spPr>
          <a:xfrm>
            <a:off x="357158" y="2143116"/>
            <a:ext cx="45720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“Реве та стогне Дніпр широкий” (капела бандуристів)</a:t>
            </a:r>
            <a:endParaRPr sz="1800"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3" name="Google Shape;173;p8"/>
          <p:cNvSpPr/>
          <p:nvPr/>
        </p:nvSpPr>
        <p:spPr>
          <a:xfrm>
            <a:off x="357158" y="3500438"/>
            <a:ext cx="461555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“Реве та стогне Дніпр широкий” (хор, баян)</a:t>
            </a:r>
            <a:endParaRPr sz="1800"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" name="Google Shape;174;p8"/>
          <p:cNvSpPr/>
          <p:nvPr/>
        </p:nvSpPr>
        <p:spPr>
          <a:xfrm>
            <a:off x="428596" y="4572008"/>
            <a:ext cx="336823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Ніна Матвієнко “Квітка-душа”</a:t>
            </a:r>
            <a:endParaRPr sz="1800"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5" name="Google Shape;175;p8"/>
          <p:cNvSpPr/>
          <p:nvPr/>
        </p:nvSpPr>
        <p:spPr>
          <a:xfrm>
            <a:off x="6357950" y="1357298"/>
            <a:ext cx="30008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1800"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6" name="Google Shape;176;p8"/>
          <p:cNvSpPr/>
          <p:nvPr/>
        </p:nvSpPr>
        <p:spPr>
          <a:xfrm>
            <a:off x="5643570" y="4143380"/>
            <a:ext cx="35779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endParaRPr sz="1800"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77" name="Google Shape;177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5786" y="1571612"/>
            <a:ext cx="357190" cy="357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4348" y="3071810"/>
            <a:ext cx="357190" cy="357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5786" y="4143380"/>
            <a:ext cx="357190" cy="3571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strips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Google Shape;185;p9" descr="http://www.burgas.bg/uploads/thumbs/thumb_4b509229e281bbbe11a6071ad05cc604.jpg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t="29333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9"/>
          <p:cNvSpPr/>
          <p:nvPr/>
        </p:nvSpPr>
        <p:spPr>
          <a:xfrm>
            <a:off x="1500166" y="500042"/>
            <a:ext cx="520386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Аналіз прослуханих творів</a:t>
            </a:r>
            <a:endParaRPr sz="32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7" name="Google Shape;187;p9"/>
          <p:cNvSpPr/>
          <p:nvPr/>
        </p:nvSpPr>
        <p:spPr>
          <a:xfrm>
            <a:off x="857224" y="1571612"/>
            <a:ext cx="4572000" cy="3785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 якому жанрі написано прослухані твори? Що між ними спільного?</a:t>
            </a:r>
            <a:endParaRPr/>
          </a:p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З’ясуй різницю між між характером мелодії відомої народної та сучасної естрадної пісні.</a:t>
            </a:r>
            <a:endParaRPr/>
          </a:p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Хто виконує ці пісні?</a:t>
            </a:r>
            <a:endParaRPr/>
          </a:p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uk-UA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Чи сподобалися тобі прослухані пісні? Чим саме?</a:t>
            </a:r>
            <a:endParaRPr sz="24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strips dir="ld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464646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464646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878</Words>
  <Application>Microsoft Office PowerPoint</Application>
  <PresentationFormat>Экран (4:3)</PresentationFormat>
  <Paragraphs>125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ACER</cp:lastModifiedBy>
  <cp:revision>2</cp:revision>
  <dcterms:created xsi:type="dcterms:W3CDTF">2015-02-17T19:43:57Z</dcterms:created>
  <dcterms:modified xsi:type="dcterms:W3CDTF">2021-10-05T02:19:52Z</dcterms:modified>
</cp:coreProperties>
</file>