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73" r:id="rId15"/>
    <p:sldId id="274" r:id="rId16"/>
    <p:sldId id="272" r:id="rId17"/>
    <p:sldId id="271" r:id="rId18"/>
    <p:sldId id="270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60648" y="-99392"/>
            <a:ext cx="6777319" cy="1731982"/>
          </a:xfrm>
        </p:spPr>
        <p:txBody>
          <a:bodyPr/>
          <a:lstStyle/>
          <a:p>
            <a:r>
              <a:rPr lang="uk-UA" dirty="0" smtClean="0"/>
              <a:t>Презентація</a:t>
            </a:r>
            <a:r>
              <a:rPr lang="ru-RU" dirty="0" smtClean="0"/>
              <a:t> на тему: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6288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sz="6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”</a:t>
            </a:r>
            <a:r>
              <a:rPr lang="ru-RU" sz="6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Українські</a:t>
            </a:r>
            <a:r>
              <a:rPr lang="ru-RU" sz="6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6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історичні</a:t>
            </a:r>
            <a:r>
              <a:rPr lang="ru-RU" sz="6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6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пісні</a:t>
            </a:r>
            <a:r>
              <a:rPr lang="ru-RU" sz="6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“</a:t>
            </a:r>
            <a:endParaRPr lang="ru-RU" sz="6000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667434"/>
            <a:ext cx="3528392" cy="2549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667434"/>
            <a:ext cx="3714632" cy="25496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41037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83880" cy="4187952"/>
          </a:xfrm>
        </p:spPr>
        <p:txBody>
          <a:bodyPr/>
          <a:lstStyle/>
          <a:p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над </a:t>
            </a:r>
            <a:r>
              <a:rPr lang="ru-RU" dirty="0" err="1" smtClean="0"/>
              <a:t>своєю</a:t>
            </a:r>
            <a:r>
              <a:rPr lang="ru-RU" dirty="0" smtClean="0"/>
              <a:t> долею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:“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Асесори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ісправники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за мною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ганяють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,-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більше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ж вони людей вбили, як я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гріхів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маю!”</a:t>
            </a:r>
            <a:r>
              <a:rPr lang="ru-RU" dirty="0" err="1" smtClean="0"/>
              <a:t>,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“З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багатого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хоч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я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візьму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убогому даю; а так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гроші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розділивши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гріха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я не маю”.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</a:t>
            </a:r>
            <a:r>
              <a:rPr lang="ru-RU" dirty="0" err="1" smtClean="0"/>
              <a:t>розповідає</a:t>
            </a:r>
            <a:r>
              <a:rPr lang="ru-RU" dirty="0" smtClean="0"/>
              <a:t> про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Кармалюка</a:t>
            </a:r>
            <a:r>
              <a:rPr lang="ru-RU" dirty="0" smtClean="0"/>
              <a:t> до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 та </a:t>
            </a:r>
            <a:r>
              <a:rPr lang="ru-RU" dirty="0" err="1" smtClean="0"/>
              <a:t>мужній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ним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уярмленого</a:t>
            </a:r>
            <a:r>
              <a:rPr lang="ru-RU" dirty="0" smtClean="0"/>
              <a:t> народу.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5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«За </a:t>
            </a:r>
            <a:r>
              <a:rPr lang="ru-RU" dirty="0" err="1">
                <a:solidFill>
                  <a:srgbClr val="7030A0"/>
                </a:solidFill>
              </a:rPr>
              <a:t>Сибіром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сонце</a:t>
            </a:r>
            <a:r>
              <a:rPr lang="ru-RU" dirty="0">
                <a:solidFill>
                  <a:srgbClr val="7030A0"/>
                </a:solidFill>
              </a:rPr>
              <a:t> сходить» </a:t>
            </a:r>
            <a:r>
              <a:rPr lang="ru-RU" dirty="0"/>
              <a:t>— на думку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dirty="0" err="1"/>
              <a:t>найвірогідніше</a:t>
            </a:r>
            <a:r>
              <a:rPr lang="ru-RU" dirty="0"/>
              <a:t> </a:t>
            </a:r>
            <a:r>
              <a:rPr lang="ru-RU" dirty="0" err="1"/>
              <a:t>складена</a:t>
            </a:r>
            <a:r>
              <a:rPr lang="ru-RU" dirty="0"/>
              <a:t> про </a:t>
            </a:r>
            <a:r>
              <a:rPr lang="ru-RU" dirty="0" err="1"/>
              <a:t>Устима</a:t>
            </a:r>
            <a:r>
              <a:rPr lang="ru-RU" dirty="0"/>
              <a:t> </a:t>
            </a:r>
            <a:r>
              <a:rPr lang="ru-RU" dirty="0" err="1"/>
              <a:t>Кармелюка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легендарний</a:t>
            </a:r>
            <a:r>
              <a:rPr lang="ru-RU" dirty="0"/>
              <a:t> </a:t>
            </a:r>
            <a:r>
              <a:rPr lang="ru-RU" dirty="0" err="1"/>
              <a:t>ватажок</a:t>
            </a:r>
            <a:r>
              <a:rPr lang="ru-RU" dirty="0"/>
              <a:t> </a:t>
            </a:r>
            <a:r>
              <a:rPr lang="ru-RU" dirty="0" err="1"/>
              <a:t>повсталого</a:t>
            </a:r>
            <a:r>
              <a:rPr lang="ru-RU" dirty="0"/>
              <a:t> селянства, </a:t>
            </a:r>
            <a:r>
              <a:rPr lang="ru-RU" dirty="0" err="1"/>
              <a:t>кріпак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підняв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на початку 19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4 рази </a:t>
            </a:r>
            <a:r>
              <a:rPr lang="ru-RU" dirty="0" err="1"/>
              <a:t>тікав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сибірської</a:t>
            </a:r>
            <a:r>
              <a:rPr lang="ru-RU" dirty="0"/>
              <a:t> каторги.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підняв</a:t>
            </a:r>
            <a:r>
              <a:rPr lang="ru-RU" dirty="0"/>
              <a:t> на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20 000 селян. </a:t>
            </a:r>
            <a:r>
              <a:rPr lang="ru-RU" dirty="0" err="1"/>
              <a:t>Пісня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романсовий</a:t>
            </a:r>
            <a:r>
              <a:rPr lang="ru-RU" dirty="0"/>
              <a:t> характер. В </a:t>
            </a:r>
            <a:r>
              <a:rPr lang="ru-RU" dirty="0" err="1"/>
              <a:t>ній</a:t>
            </a:r>
            <a:r>
              <a:rPr lang="ru-RU" dirty="0"/>
              <a:t> створено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ліричний</a:t>
            </a:r>
            <a:r>
              <a:rPr lang="ru-RU" dirty="0"/>
              <a:t> образ народного ватажка.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складним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, яка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усвідомлює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громадський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. </a:t>
            </a:r>
            <a:r>
              <a:rPr lang="ru-RU" dirty="0" err="1"/>
              <a:t>Журливий</a:t>
            </a:r>
            <a:r>
              <a:rPr lang="ru-RU" dirty="0"/>
              <a:t> характер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навіяний</a:t>
            </a:r>
            <a:r>
              <a:rPr lang="ru-RU" dirty="0"/>
              <a:t> </a:t>
            </a:r>
            <a:r>
              <a:rPr lang="ru-RU" dirty="0" err="1"/>
              <a:t>особистою</a:t>
            </a:r>
            <a:r>
              <a:rPr lang="ru-RU" dirty="0"/>
              <a:t> </a:t>
            </a:r>
            <a:r>
              <a:rPr lang="ru-RU" dirty="0" err="1"/>
              <a:t>трагічною</a:t>
            </a:r>
            <a:r>
              <a:rPr lang="ru-RU" dirty="0"/>
              <a:t> долею </a:t>
            </a:r>
            <a:r>
              <a:rPr lang="ru-RU" dirty="0" err="1"/>
              <a:t>Кармелюка</a:t>
            </a:r>
            <a:r>
              <a:rPr lang="ru-RU" dirty="0"/>
              <a:t>. У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наділено</a:t>
            </a:r>
            <a:r>
              <a:rPr lang="ru-RU" dirty="0"/>
              <a:t> </a:t>
            </a:r>
            <a:r>
              <a:rPr lang="ru-RU" dirty="0" err="1"/>
              <a:t>зовнішньою</a:t>
            </a:r>
            <a:r>
              <a:rPr lang="ru-RU" dirty="0"/>
              <a:t> і </a:t>
            </a:r>
            <a:r>
              <a:rPr lang="ru-RU" dirty="0" err="1"/>
              <a:t>внутрішньою</a:t>
            </a:r>
            <a:r>
              <a:rPr lang="ru-RU" dirty="0"/>
              <a:t> красою, </a:t>
            </a:r>
            <a:r>
              <a:rPr lang="ru-RU" dirty="0" err="1"/>
              <a:t>добрим</a:t>
            </a:r>
            <a:r>
              <a:rPr lang="ru-RU" dirty="0"/>
              <a:t> </a:t>
            </a:r>
            <a:r>
              <a:rPr lang="ru-RU" dirty="0" err="1"/>
              <a:t>серцем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4135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«Чи не той то хміль» </a:t>
            </a:r>
            <a:r>
              <a:rPr lang="uk-UA" dirty="0" smtClean="0"/>
              <a:t>- пісня про народного ватажка, талановитого полководця, мудрого державного діяча Богдана Хмельницького. У пісні уславлюється сміливість гетьмана.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068960"/>
            <a:ext cx="6067627" cy="282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777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відтворюють</a:t>
            </a:r>
            <a:r>
              <a:rPr lang="ru-RU" dirty="0"/>
              <a:t> </a:t>
            </a:r>
            <a:r>
              <a:rPr lang="ru-RU" dirty="0" err="1"/>
              <a:t>найголовнішу</a:t>
            </a:r>
            <a:r>
              <a:rPr lang="ru-RU" dirty="0"/>
              <a:t> рису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 — </a:t>
            </a:r>
            <a:r>
              <a:rPr lang="ru-RU" dirty="0" err="1"/>
              <a:t>готовність</a:t>
            </a:r>
            <a:r>
              <a:rPr lang="ru-RU" dirty="0"/>
              <a:t> </a:t>
            </a:r>
            <a:r>
              <a:rPr lang="ru-RU" dirty="0" err="1"/>
              <a:t>іти</a:t>
            </a:r>
            <a:r>
              <a:rPr lang="ru-RU" dirty="0"/>
              <a:t> на </a:t>
            </a:r>
            <a:r>
              <a:rPr lang="ru-RU" dirty="0" err="1"/>
              <a:t>самопожертву</a:t>
            </a:r>
            <a:r>
              <a:rPr lang="ru-RU" dirty="0"/>
              <a:t> </a:t>
            </a:r>
            <a:r>
              <a:rPr lang="ru-RU" dirty="0" err="1"/>
              <a:t>заради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добра.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28424"/>
            <a:ext cx="2510953" cy="343937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2496637"/>
            <a:ext cx="2012231" cy="35453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81456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Маруся Чурай </a:t>
            </a:r>
            <a:r>
              <a:rPr lang="uk-UA" dirty="0" smtClean="0"/>
              <a:t>– видатна співачка та красуня,дочка убогої вдови,яка мала дивовижний голос та косу до пояса і гарні чорні брови.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04864"/>
            <a:ext cx="3232590" cy="374441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64904"/>
            <a:ext cx="2520280" cy="37861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865139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400" dirty="0" smtClean="0"/>
              <a:t>Точної біографії піснескладальниці ніхто не знає,але гадають що:</a:t>
            </a:r>
          </a:p>
          <a:p>
            <a:r>
              <a:rPr lang="uk-UA" sz="2000" dirty="0" smtClean="0">
                <a:solidFill>
                  <a:srgbClr val="00B0F0"/>
                </a:solidFill>
              </a:rPr>
              <a:t>Народилася вона у Полтаві приблизно 1625 року.</a:t>
            </a:r>
          </a:p>
          <a:p>
            <a:r>
              <a:rPr lang="uk-UA" sz="2000" dirty="0" smtClean="0">
                <a:solidFill>
                  <a:srgbClr val="00B0F0"/>
                </a:solidFill>
              </a:rPr>
              <a:t>Батька звали Гордій Чурай,який помер смертю героя.</a:t>
            </a:r>
          </a:p>
          <a:p>
            <a:r>
              <a:rPr lang="uk-UA" sz="2000" dirty="0" smtClean="0">
                <a:solidFill>
                  <a:srgbClr val="00B0F0"/>
                </a:solidFill>
              </a:rPr>
              <a:t>Їх обох шанували в Полтаві через батька, та Марусин дар складати та чудово співати пісні.</a:t>
            </a:r>
          </a:p>
          <a:p>
            <a:r>
              <a:rPr lang="uk-UA" sz="2000" dirty="0" smtClean="0">
                <a:solidFill>
                  <a:srgbClr val="00B0F0"/>
                </a:solidFill>
              </a:rPr>
              <a:t>Дівчина жила з мамою.</a:t>
            </a:r>
            <a:endParaRPr lang="uk-UA" sz="2000" dirty="0">
              <a:solidFill>
                <a:srgbClr val="00B0F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780928"/>
            <a:ext cx="2964929" cy="35283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130084"/>
            <a:ext cx="2304256" cy="31459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88787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Кохала вона козака Гриця,і випливала її любов з вуст,як пісня солов’я.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56792"/>
            <a:ext cx="3735288" cy="43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162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2700" b="0" i="1" dirty="0">
                <a:solidFill>
                  <a:schemeClr val="tx1"/>
                </a:solidFill>
              </a:rPr>
              <a:t>- Такими словами </a:t>
            </a:r>
            <a:r>
              <a:rPr lang="ru-RU" sz="2700" b="0" i="1" dirty="0" err="1">
                <a:solidFill>
                  <a:schemeClr val="tx1"/>
                </a:solidFill>
              </a:rPr>
              <a:t>оспівувала</a:t>
            </a:r>
            <a:r>
              <a:rPr lang="ru-RU" sz="2700" b="0" i="1" dirty="0">
                <a:solidFill>
                  <a:schemeClr val="tx1"/>
                </a:solidFill>
              </a:rPr>
              <a:t> Маруся свою </a:t>
            </a:r>
            <a:r>
              <a:rPr lang="ru-RU" sz="2700" b="0" i="1" dirty="0" err="1">
                <a:solidFill>
                  <a:schemeClr val="tx1"/>
                </a:solidFill>
              </a:rPr>
              <a:t>любов</a:t>
            </a:r>
            <a:r>
              <a:rPr lang="ru-RU" sz="2700" b="0" i="1" dirty="0">
                <a:solidFill>
                  <a:schemeClr val="tx1"/>
                </a:solidFill>
              </a:rPr>
              <a:t> до парубка.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вітри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буйні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вітри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буйні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аж дерева гнуться;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О, як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болить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серце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сльози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ллються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Трачу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літа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лютім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горі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кінця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бачу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тоді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полегша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як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нишком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поплачу.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Не поправлять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сльози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щастя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серцю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легше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буде,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Хто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щасливим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був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часочок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про смерть не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забуде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Єсть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же люди,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моїй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завидують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щаслива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ж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билинка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росте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пісках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без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роси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сонці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Тяжко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жити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без милого і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своїй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сторонці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милий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чорнобривий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? Де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Озовися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Як я,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бідна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тут горюю,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прийди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подивися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74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183880" cy="105156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Дослідники вважають, що ця пісня була написана перед Корсунською битвою Богдана Хмельницького з поляками.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Засвіт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встали </a:t>
            </a:r>
            <a:r>
              <a:rPr lang="ru-RU" dirty="0" err="1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козаченьки</a:t>
            </a:r>
            <a:endParaRPr lang="ru-RU" dirty="0" smtClean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похід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полуночі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Заплакала Марусенька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ясні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плач, не плач,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Марусенько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плач, не </a:t>
            </a:r>
            <a:r>
              <a:rPr lang="ru-RU" dirty="0" err="1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журися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миленького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Богу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помолися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Стоїть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місяць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горою,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сонця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сина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доріженьку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Слізно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проводжає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Прощай,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милий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мій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синочку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не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забувайся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неділеньки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Додому вертайся!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Ой рад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матусенько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Скоріше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вернуться,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щось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кінь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мій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вороненький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воротях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спіткнувся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 Бог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знає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вернусь,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яку годину.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мою Марусеньку,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рідну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дитину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матусенько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 в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Божій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знає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жив вернусь,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ляжу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Яка ж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то,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мій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синочку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Година настала,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чужая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дитиночка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рідную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стала?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Засвіт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встали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козаченьки</a:t>
            </a:r>
            <a:endParaRPr lang="ru-RU" dirty="0">
              <a:solidFill>
                <a:srgbClr val="FF7C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похід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полуночі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Заплакала Марусенька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ясні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очі</a:t>
            </a:r>
            <a:r>
              <a:rPr lang="ru-RU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20888"/>
            <a:ext cx="1952244" cy="218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461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r>
              <a:rPr lang="uk-UA" dirty="0" smtClean="0"/>
              <a:t>             Запитання: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427168" cy="396044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  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автобіографічні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відбились</a:t>
            </a:r>
            <a:r>
              <a:rPr lang="ru-RU" dirty="0"/>
              <a:t> у </a:t>
            </a:r>
            <a:r>
              <a:rPr lang="ru-RU" dirty="0" err="1"/>
              <a:t>піснях</a:t>
            </a:r>
            <a:r>
              <a:rPr lang="ru-RU" dirty="0"/>
              <a:t> </a:t>
            </a:r>
            <a:r>
              <a:rPr lang="ru-RU" dirty="0" err="1"/>
              <a:t>Марусі</a:t>
            </a:r>
            <a:r>
              <a:rPr lang="ru-RU" dirty="0"/>
              <a:t> </a:t>
            </a:r>
            <a:r>
              <a:rPr lang="ru-RU" dirty="0" err="1"/>
              <a:t>Чурай</a:t>
            </a:r>
            <a:r>
              <a:rPr lang="ru-RU" dirty="0"/>
              <a:t>? </a:t>
            </a:r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   </a:t>
            </a:r>
            <a:r>
              <a:rPr lang="ru-RU" dirty="0"/>
              <a:t>Яку роль у </a:t>
            </a:r>
            <a:r>
              <a:rPr lang="ru-RU" dirty="0" err="1"/>
              <a:t>пісні</a:t>
            </a:r>
            <a:r>
              <a:rPr lang="ru-RU" dirty="0"/>
              <a:t> «</a:t>
            </a:r>
            <a:r>
              <a:rPr lang="ru-RU" dirty="0" err="1"/>
              <a:t>Засвіт</a:t>
            </a:r>
            <a:r>
              <a:rPr lang="ru-RU" dirty="0"/>
              <a:t> встали </a:t>
            </a:r>
            <a:r>
              <a:rPr lang="ru-RU" dirty="0" err="1"/>
              <a:t>козаченьки</a:t>
            </a:r>
            <a:r>
              <a:rPr lang="ru-RU" dirty="0"/>
              <a:t>»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діалог</a:t>
            </a:r>
            <a:r>
              <a:rPr lang="ru-RU" dirty="0"/>
              <a:t>?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   </a:t>
            </a:r>
            <a:r>
              <a:rPr lang="ru-RU" dirty="0" err="1"/>
              <a:t>З'ясуйте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народнопоетичні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у </a:t>
            </a:r>
            <a:r>
              <a:rPr lang="ru-RU" dirty="0" err="1"/>
              <a:t>пісні</a:t>
            </a:r>
            <a:r>
              <a:rPr lang="ru-RU" dirty="0"/>
              <a:t> «</a:t>
            </a:r>
            <a:r>
              <a:rPr lang="ru-RU" dirty="0" err="1"/>
              <a:t>Засвіт</a:t>
            </a:r>
            <a:r>
              <a:rPr lang="ru-RU" dirty="0"/>
              <a:t> встали </a:t>
            </a:r>
            <a:r>
              <a:rPr lang="ru-RU" dirty="0" err="1"/>
              <a:t>козаченьки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   </a:t>
            </a:r>
            <a:r>
              <a:rPr lang="ru-RU" dirty="0" err="1"/>
              <a:t>Яким</a:t>
            </a:r>
            <a:r>
              <a:rPr lang="ru-RU" dirty="0"/>
              <a:t>   </a:t>
            </a:r>
            <a:r>
              <a:rPr lang="ru-RU" dirty="0" err="1"/>
              <a:t>настроєм</a:t>
            </a:r>
            <a:r>
              <a:rPr lang="ru-RU" dirty="0"/>
              <a:t>   </a:t>
            </a:r>
            <a:r>
              <a:rPr lang="ru-RU" dirty="0" err="1"/>
              <a:t>пройнято</a:t>
            </a:r>
            <a:r>
              <a:rPr lang="ru-RU" dirty="0"/>
              <a:t>   </a:t>
            </a:r>
            <a:r>
              <a:rPr lang="ru-RU" dirty="0" err="1"/>
              <a:t>пісню</a:t>
            </a:r>
            <a:r>
              <a:rPr lang="ru-RU" dirty="0"/>
              <a:t>   «</a:t>
            </a:r>
            <a:r>
              <a:rPr lang="ru-RU" dirty="0" err="1"/>
              <a:t>Віють</a:t>
            </a:r>
            <a:r>
              <a:rPr lang="ru-RU" dirty="0"/>
              <a:t>   </a:t>
            </a:r>
            <a:r>
              <a:rPr lang="ru-RU" dirty="0" err="1"/>
              <a:t>вітри</a:t>
            </a:r>
            <a:r>
              <a:rPr lang="ru-RU" dirty="0"/>
              <a:t>,   </a:t>
            </a:r>
            <a:r>
              <a:rPr lang="ru-RU" dirty="0" err="1"/>
              <a:t>віють</a:t>
            </a:r>
            <a:r>
              <a:rPr lang="ru-RU" dirty="0"/>
              <a:t> </a:t>
            </a:r>
            <a:r>
              <a:rPr lang="ru-RU" dirty="0" err="1"/>
              <a:t>буйні</a:t>
            </a:r>
            <a:r>
              <a:rPr lang="ru-RU" dirty="0"/>
              <a:t>»? 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5.    </a:t>
            </a:r>
            <a:r>
              <a:rPr lang="ru-RU" dirty="0"/>
              <a:t>Як у  </a:t>
            </a:r>
            <a:r>
              <a:rPr lang="ru-RU" dirty="0" err="1"/>
              <a:t>пісні</a:t>
            </a:r>
            <a:r>
              <a:rPr lang="ru-RU" dirty="0"/>
              <a:t>   «Ой  не  ходи,  </a:t>
            </a:r>
            <a:r>
              <a:rPr lang="ru-RU" dirty="0" err="1"/>
              <a:t>Грицю</a:t>
            </a:r>
            <a:r>
              <a:rPr lang="ru-RU" dirty="0"/>
              <a:t>...»   </a:t>
            </a:r>
            <a:r>
              <a:rPr lang="ru-RU" dirty="0" err="1"/>
              <a:t>пояснюється</a:t>
            </a:r>
            <a:r>
              <a:rPr lang="ru-RU" dirty="0"/>
              <a:t>  причина </a:t>
            </a:r>
            <a:r>
              <a:rPr lang="ru-RU" dirty="0" err="1"/>
              <a:t>смерті</a:t>
            </a:r>
            <a:r>
              <a:rPr lang="ru-RU" dirty="0"/>
              <a:t> парубка?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83371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Історичні  пісні -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це  народні  ліро-епічні твори про важливі історичні події та конкретних історичних осіб. Іноді  до історичних  пісень відносять також пісні, у яких відбилися суспільно-політичні явища, характерні для історичних періодів ( наприклад, кріпаччина, рекрутчина, заробітчанство тощо.). 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933056"/>
            <a:ext cx="2220840" cy="22425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68" y="4097251"/>
            <a:ext cx="2982124" cy="209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165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піснях</a:t>
            </a:r>
            <a:r>
              <a:rPr lang="ru-RU" dirty="0"/>
              <a:t> часто </a:t>
            </a:r>
            <a:r>
              <a:rPr lang="ru-RU" dirty="0" err="1"/>
              <a:t>оспівуються</a:t>
            </a:r>
            <a:r>
              <a:rPr lang="ru-RU" dirty="0"/>
              <a:t> </a:t>
            </a:r>
            <a:r>
              <a:rPr lang="ru-RU" dirty="0" err="1"/>
              <a:t>безіменні</a:t>
            </a:r>
            <a:r>
              <a:rPr lang="ru-RU" dirty="0"/>
              <a:t> </a:t>
            </a:r>
            <a:r>
              <a:rPr lang="ru-RU" dirty="0" err="1"/>
              <a:t>герої</a:t>
            </a:r>
            <a:r>
              <a:rPr lang="ru-RU" dirty="0"/>
              <a:t>, але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конкретним</a:t>
            </a:r>
            <a:r>
              <a:rPr lang="ru-RU" dirty="0"/>
              <a:t> </a:t>
            </a:r>
            <a:r>
              <a:rPr lang="ru-RU" dirty="0" err="1"/>
              <a:t>історичним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.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народу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. Вони </a:t>
            </a:r>
            <a:r>
              <a:rPr lang="ru-RU" dirty="0" err="1"/>
              <a:t>з'явились</a:t>
            </a:r>
            <a:r>
              <a:rPr lang="ru-RU" dirty="0"/>
              <a:t> у ХV </a:t>
            </a:r>
            <a:r>
              <a:rPr lang="ru-RU" dirty="0" err="1"/>
              <a:t>столітті</a:t>
            </a:r>
            <a:r>
              <a:rPr lang="ru-RU" dirty="0"/>
              <a:t>,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турецько-татарських</a:t>
            </a:r>
            <a:r>
              <a:rPr lang="ru-RU" dirty="0"/>
              <a:t> </a:t>
            </a:r>
            <a:r>
              <a:rPr lang="ru-RU" dirty="0" err="1"/>
              <a:t>загарбників</a:t>
            </a:r>
            <a:r>
              <a:rPr lang="ru-RU" dirty="0"/>
              <a:t>, </a:t>
            </a:r>
            <a:r>
              <a:rPr lang="ru-RU" dirty="0" err="1"/>
              <a:t>увібравши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героїчного</a:t>
            </a:r>
            <a:r>
              <a:rPr lang="ru-RU" dirty="0"/>
              <a:t> </a:t>
            </a:r>
            <a:r>
              <a:rPr lang="ru-RU" dirty="0" err="1"/>
              <a:t>епосу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та </a:t>
            </a:r>
            <a:r>
              <a:rPr lang="ru-RU" dirty="0" err="1"/>
              <a:t>українських</a:t>
            </a:r>
            <a:r>
              <a:rPr lang="ru-RU" dirty="0"/>
              <a:t> дум.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історичні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пісні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ввів</a:t>
            </a:r>
            <a:r>
              <a:rPr lang="ru-RU" dirty="0"/>
              <a:t> в </a:t>
            </a:r>
            <a:r>
              <a:rPr lang="ru-RU" dirty="0" err="1"/>
              <a:t>українську</a:t>
            </a:r>
            <a:r>
              <a:rPr lang="ru-RU" dirty="0"/>
              <a:t> фольклористику </a:t>
            </a:r>
            <a:r>
              <a:rPr lang="ru-RU" dirty="0" err="1"/>
              <a:t>Микола</a:t>
            </a:r>
            <a:r>
              <a:rPr lang="ru-RU" dirty="0"/>
              <a:t> Гоголь.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84772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>
            <a:off x="8444754" y="1340767"/>
            <a:ext cx="45719" cy="2836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88640"/>
            <a:ext cx="7745505" cy="3877815"/>
          </a:xfrm>
        </p:spPr>
        <p:txBody>
          <a:bodyPr/>
          <a:lstStyle/>
          <a:p>
            <a:r>
              <a:rPr lang="uk-UA" dirty="0" smtClean="0"/>
              <a:t>В історичних  піснях прославляється боротьба народу  проти іноземних поневолювачів ( татарських і турецьких орд, польської шляхти, шведів) та  </a:t>
            </a:r>
            <a:r>
              <a:rPr lang="uk-UA" dirty="0" err="1" smtClean="0"/>
              <a:t>феодально</a:t>
            </a:r>
            <a:r>
              <a:rPr lang="uk-UA" dirty="0" smtClean="0"/>
              <a:t> – кріпосницького гніту.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841097"/>
            <a:ext cx="5026872" cy="370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04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4524" y="332656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За своїм змістом, образами й сюжетами історичні пісні близькі до народних дум, але відрізняються від них своєю віршовою формою. Вони мають чітку строфічну будову і своєрідну ритміку, мелодія першого куплета в них переноситься на всі наступні куплети, виконуються вони часто  без музичного супроводу.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05064"/>
            <a:ext cx="3950208" cy="2148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62446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Тематичні</a:t>
            </a:r>
            <a:r>
              <a:rPr lang="ru-RU" dirty="0" smtClean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• про </a:t>
            </a:r>
            <a:r>
              <a:rPr lang="ru-RU" dirty="0" err="1"/>
              <a:t>боротьбу</a:t>
            </a:r>
            <a:r>
              <a:rPr lang="ru-RU" dirty="0"/>
              <a:t> з </a:t>
            </a:r>
            <a:r>
              <a:rPr lang="ru-RU" dirty="0" err="1"/>
              <a:t>турецько-татарськими</a:t>
            </a:r>
            <a:r>
              <a:rPr lang="ru-RU" dirty="0"/>
              <a:t> </a:t>
            </a:r>
            <a:r>
              <a:rPr lang="ru-RU" dirty="0" err="1"/>
              <a:t>нападниками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• про </a:t>
            </a:r>
            <a:r>
              <a:rPr lang="ru-RU" dirty="0" err="1"/>
              <a:t>визвольну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під</a:t>
            </a:r>
            <a:r>
              <a:rPr lang="ru-RU" dirty="0"/>
              <a:t> проводом Б. </a:t>
            </a:r>
            <a:r>
              <a:rPr lang="ru-RU" dirty="0" err="1"/>
              <a:t>Хмельницького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• про </a:t>
            </a:r>
            <a:r>
              <a:rPr lang="ru-RU" dirty="0" err="1"/>
              <a:t>стихійні</a:t>
            </a:r>
            <a:r>
              <a:rPr lang="ru-RU" dirty="0"/>
              <a:t> </a:t>
            </a:r>
            <a:r>
              <a:rPr lang="ru-RU" dirty="0" err="1"/>
              <a:t>селянські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004" y="3921169"/>
            <a:ext cx="2093962" cy="246964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861048"/>
            <a:ext cx="1652389" cy="25297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942540"/>
            <a:ext cx="1690474" cy="2448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9800083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Пісня </a:t>
            </a:r>
            <a:r>
              <a:rPr lang="uk-UA" sz="2400" b="1" i="1" dirty="0" smtClean="0">
                <a:solidFill>
                  <a:srgbClr val="7030A0"/>
                </a:solidFill>
              </a:rPr>
              <a:t>«Ой  Морозе , Морозенку»</a:t>
            </a:r>
            <a:r>
              <a:rPr lang="uk-UA" sz="2400" i="1" dirty="0" smtClean="0">
                <a:solidFill>
                  <a:srgbClr val="7030A0"/>
                </a:solidFill>
              </a:rPr>
              <a:t> </a:t>
            </a:r>
            <a:r>
              <a:rPr lang="uk-UA" sz="2400" dirty="0" smtClean="0"/>
              <a:t>розповідає про бій, під час якого татари розбили козацький загін і полонили, а потім стратили його ватажка.</a:t>
            </a:r>
            <a:endParaRPr lang="uk-UA" sz="24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5313412" cy="353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478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183880" cy="4187952"/>
          </a:xfrm>
        </p:spPr>
        <p:txBody>
          <a:bodyPr/>
          <a:lstStyle/>
          <a:p>
            <a:r>
              <a:rPr lang="uk-UA" dirty="0" smtClean="0"/>
              <a:t>Пісня прославляє козака Морозенка – мужнього захисника рідної землі. У словах «За тобою, Морозенку, вся Вкраїна плаче» розкривається всенародна любов до вірного сина України.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852936"/>
            <a:ext cx="1968219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996952"/>
            <a:ext cx="2808312" cy="28457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599545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183880" cy="2952328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solidFill>
                  <a:srgbClr val="FF0000"/>
                </a:solidFill>
              </a:rPr>
              <a:t>Куди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піду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подивлюся</a:t>
            </a:r>
            <a:r>
              <a:rPr lang="ru-RU" sz="2000" dirty="0" smtClean="0">
                <a:solidFill>
                  <a:srgbClr val="FF0000"/>
                </a:solidFill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</a:rPr>
              <a:t>скрізь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багач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панує</a:t>
            </a:r>
            <a:r>
              <a:rPr lang="ru-RU" sz="2000" dirty="0" smtClean="0">
                <a:solidFill>
                  <a:srgbClr val="FF0000"/>
                </a:solidFill>
              </a:rPr>
              <a:t>,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у </a:t>
            </a:r>
            <a:r>
              <a:rPr lang="ru-RU" sz="2000" dirty="0" err="1" smtClean="0">
                <a:solidFill>
                  <a:srgbClr val="FF0000"/>
                </a:solidFill>
              </a:rPr>
              <a:t>розкошах</a:t>
            </a:r>
            <a:r>
              <a:rPr lang="ru-RU" sz="2000" dirty="0" smtClean="0">
                <a:solidFill>
                  <a:srgbClr val="FF0000"/>
                </a:solidFill>
              </a:rPr>
              <a:t> превеликих і </a:t>
            </a:r>
            <a:r>
              <a:rPr lang="ru-RU" sz="2000" dirty="0" err="1" smtClean="0">
                <a:solidFill>
                  <a:srgbClr val="FF0000"/>
                </a:solidFill>
              </a:rPr>
              <a:t>днює</a:t>
            </a:r>
            <a:r>
              <a:rPr lang="ru-RU" sz="2000" dirty="0" smtClean="0">
                <a:solidFill>
                  <a:srgbClr val="FF0000"/>
                </a:solidFill>
              </a:rPr>
              <a:t>, й </a:t>
            </a:r>
            <a:r>
              <a:rPr lang="ru-RU" sz="2000" dirty="0" err="1" smtClean="0">
                <a:solidFill>
                  <a:srgbClr val="FF0000"/>
                </a:solidFill>
              </a:rPr>
              <a:t>ночує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Убогому, </a:t>
            </a:r>
            <a:r>
              <a:rPr lang="ru-RU" sz="2000" dirty="0" err="1" smtClean="0">
                <a:solidFill>
                  <a:srgbClr val="FF0000"/>
                </a:solidFill>
              </a:rPr>
              <a:t>нещасному</a:t>
            </a:r>
            <a:r>
              <a:rPr lang="ru-RU" sz="2000" dirty="0" smtClean="0">
                <a:solidFill>
                  <a:srgbClr val="FF0000"/>
                </a:solidFill>
              </a:rPr>
              <a:t> – тяжка робота,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а </a:t>
            </a:r>
            <a:r>
              <a:rPr lang="ru-RU" sz="2000" dirty="0" err="1" smtClean="0">
                <a:solidFill>
                  <a:srgbClr val="FF0000"/>
                </a:solidFill>
              </a:rPr>
              <a:t>ще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гіршая</a:t>
            </a:r>
            <a:r>
              <a:rPr lang="ru-RU" sz="2000" dirty="0" smtClean="0">
                <a:solidFill>
                  <a:srgbClr val="FF0000"/>
                </a:solidFill>
              </a:rPr>
              <a:t> неправда – </a:t>
            </a:r>
            <a:r>
              <a:rPr lang="ru-RU" sz="2000" dirty="0" err="1" smtClean="0">
                <a:solidFill>
                  <a:srgbClr val="FF0000"/>
                </a:solidFill>
              </a:rPr>
              <a:t>вічная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скорбота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2592288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smtClean="0">
                <a:solidFill>
                  <a:srgbClr val="7030A0"/>
                </a:solidFill>
              </a:rPr>
              <a:t>«</a:t>
            </a:r>
            <a:r>
              <a:rPr lang="ru-RU" dirty="0" err="1" smtClean="0">
                <a:solidFill>
                  <a:srgbClr val="7030A0"/>
                </a:solidFill>
              </a:rPr>
              <a:t>Пісні</a:t>
            </a:r>
            <a:r>
              <a:rPr lang="ru-RU" dirty="0" smtClean="0">
                <a:solidFill>
                  <a:srgbClr val="7030A0"/>
                </a:solidFill>
              </a:rPr>
              <a:t> про </a:t>
            </a:r>
            <a:r>
              <a:rPr lang="ru-RU" dirty="0" err="1" smtClean="0">
                <a:solidFill>
                  <a:srgbClr val="7030A0"/>
                </a:solidFill>
              </a:rPr>
              <a:t>Устима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Кармалюка</a:t>
            </a:r>
            <a:r>
              <a:rPr lang="ru-RU" dirty="0" smtClean="0">
                <a:solidFill>
                  <a:srgbClr val="7030A0"/>
                </a:solidFill>
              </a:rPr>
              <a:t>»</a:t>
            </a:r>
            <a:r>
              <a:rPr lang="ru-RU" dirty="0" smtClean="0"/>
              <a:t> </a:t>
            </a:r>
            <a:r>
              <a:rPr lang="ru-RU" dirty="0" err="1" smtClean="0"/>
              <a:t>розповідь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головного героя. </a:t>
            </a:r>
            <a:r>
              <a:rPr lang="ru-RU" dirty="0" err="1" smtClean="0"/>
              <a:t>Устим</a:t>
            </a:r>
            <a:r>
              <a:rPr lang="ru-RU" dirty="0" smtClean="0"/>
              <a:t> </a:t>
            </a:r>
            <a:r>
              <a:rPr lang="ru-RU" dirty="0" err="1" smtClean="0"/>
              <a:t>Кармалюк</a:t>
            </a:r>
            <a:r>
              <a:rPr lang="ru-RU" dirty="0" smtClean="0"/>
              <a:t> </a:t>
            </a:r>
            <a:r>
              <a:rPr lang="ru-RU" dirty="0" err="1" smtClean="0"/>
              <a:t>розмірковує</a:t>
            </a:r>
            <a:r>
              <a:rPr lang="ru-RU" dirty="0" smtClean="0"/>
              <a:t> над долею </a:t>
            </a:r>
            <a:r>
              <a:rPr lang="ru-RU" dirty="0" err="1" smtClean="0"/>
              <a:t>поневоленого</a:t>
            </a:r>
            <a:r>
              <a:rPr lang="ru-RU" dirty="0" smtClean="0"/>
              <a:t> народу: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221088"/>
            <a:ext cx="3778875" cy="208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922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141</TotalTime>
  <Words>961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Презентація на тему: </vt:lpstr>
      <vt:lpstr>Презентация PowerPoint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Куди піду, подивлюся – скрізь багач панує, у розкошах превеликих і днює, й ночує. Убогому, нещасному – тяжка робота,  а ще гіршая неправда – вічная скорбота.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- Такими словами оспівувала Маруся свою любов до парубка.  </vt:lpstr>
      <vt:lpstr>Дослідники вважають, що ця пісня була написана перед Корсунською битвою Богдана Хмельницького з поляками.</vt:lpstr>
      <vt:lpstr>             Запитання: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</dc:title>
  <dc:creator>Лиза</dc:creator>
  <cp:lastModifiedBy>ACER</cp:lastModifiedBy>
  <cp:revision>17</cp:revision>
  <dcterms:created xsi:type="dcterms:W3CDTF">2012-09-17T16:10:58Z</dcterms:created>
  <dcterms:modified xsi:type="dcterms:W3CDTF">2021-11-02T05:45:17Z</dcterms:modified>
</cp:coreProperties>
</file>