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7EE3"/>
    <a:srgbClr val="6464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2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D599-A963-4E3C-9527-9528B8DF82A6}" type="datetimeFigureOut">
              <a:rPr lang="uk-UA" smtClean="0"/>
              <a:t>25.11.2021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F294-5E4F-402C-A6FD-C2A01A5E6A8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19022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D599-A963-4E3C-9527-9528B8DF82A6}" type="datetimeFigureOut">
              <a:rPr lang="uk-UA" smtClean="0"/>
              <a:t>25.11.2021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F294-5E4F-402C-A6FD-C2A01A5E6A8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24017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D599-A963-4E3C-9527-9528B8DF82A6}" type="datetimeFigureOut">
              <a:rPr lang="uk-UA" smtClean="0"/>
              <a:t>25.11.2021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F294-5E4F-402C-A6FD-C2A01A5E6A82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7410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D599-A963-4E3C-9527-9528B8DF82A6}" type="datetimeFigureOut">
              <a:rPr lang="uk-UA" smtClean="0"/>
              <a:t>25.11.2021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F294-5E4F-402C-A6FD-C2A01A5E6A8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149929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D599-A963-4E3C-9527-9528B8DF82A6}" type="datetimeFigureOut">
              <a:rPr lang="uk-UA" smtClean="0"/>
              <a:t>25.11.2021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F294-5E4F-402C-A6FD-C2A01A5E6A82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669380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D599-A963-4E3C-9527-9528B8DF82A6}" type="datetimeFigureOut">
              <a:rPr lang="uk-UA" smtClean="0"/>
              <a:t>25.11.2021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F294-5E4F-402C-A6FD-C2A01A5E6A8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530753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D599-A963-4E3C-9527-9528B8DF82A6}" type="datetimeFigureOut">
              <a:rPr lang="uk-UA" smtClean="0"/>
              <a:t>25.11.2021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F294-5E4F-402C-A6FD-C2A01A5E6A8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643777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D599-A963-4E3C-9527-9528B8DF82A6}" type="datetimeFigureOut">
              <a:rPr lang="uk-UA" smtClean="0"/>
              <a:t>25.11.2021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F294-5E4F-402C-A6FD-C2A01A5E6A8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42813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D599-A963-4E3C-9527-9528B8DF82A6}" type="datetimeFigureOut">
              <a:rPr lang="uk-UA" smtClean="0"/>
              <a:t>25.11.2021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F294-5E4F-402C-A6FD-C2A01A5E6A8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67928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D599-A963-4E3C-9527-9528B8DF82A6}" type="datetimeFigureOut">
              <a:rPr lang="uk-UA" smtClean="0"/>
              <a:t>25.11.2021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F294-5E4F-402C-A6FD-C2A01A5E6A8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71740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D599-A963-4E3C-9527-9528B8DF82A6}" type="datetimeFigureOut">
              <a:rPr lang="uk-UA" smtClean="0"/>
              <a:t>25.11.2021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F294-5E4F-402C-A6FD-C2A01A5E6A8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7785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D599-A963-4E3C-9527-9528B8DF82A6}" type="datetimeFigureOut">
              <a:rPr lang="uk-UA" smtClean="0"/>
              <a:t>25.11.2021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F294-5E4F-402C-A6FD-C2A01A5E6A8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98029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D599-A963-4E3C-9527-9528B8DF82A6}" type="datetimeFigureOut">
              <a:rPr lang="uk-UA" smtClean="0"/>
              <a:t>25.11.2021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F294-5E4F-402C-A6FD-C2A01A5E6A8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3874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D599-A963-4E3C-9527-9528B8DF82A6}" type="datetimeFigureOut">
              <a:rPr lang="uk-UA" smtClean="0"/>
              <a:t>25.11.2021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F294-5E4F-402C-A6FD-C2A01A5E6A8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70995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D599-A963-4E3C-9527-9528B8DF82A6}" type="datetimeFigureOut">
              <a:rPr lang="uk-UA" smtClean="0"/>
              <a:t>25.11.2021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F294-5E4F-402C-A6FD-C2A01A5E6A8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07239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F294-5E4F-402C-A6FD-C2A01A5E6A82}" type="slidenum">
              <a:rPr lang="uk-UA" smtClean="0"/>
              <a:t>‹#›</a:t>
            </a:fld>
            <a:endParaRPr lang="uk-U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D599-A963-4E3C-9527-9528B8DF82A6}" type="datetimeFigureOut">
              <a:rPr lang="uk-UA" smtClean="0"/>
              <a:t>25.11.2021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16165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BD599-A963-4E3C-9527-9528B8DF82A6}" type="datetimeFigureOut">
              <a:rPr lang="uk-UA" smtClean="0"/>
              <a:t>25.11.2021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448F294-5E4F-402C-A6FD-C2A01A5E6A8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66910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89461" y="653144"/>
            <a:ext cx="8528859" cy="4820194"/>
          </a:xfrm>
        </p:spPr>
        <p:txBody>
          <a:bodyPr/>
          <a:lstStyle/>
          <a:p>
            <a:pPr algn="ctr"/>
            <a:r>
              <a:rPr lang="uk-UA" sz="32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32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3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Інформатика 8 клас 25.11.21</a:t>
            </a:r>
            <a:r>
              <a:rPr lang="uk-UA" sz="6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6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60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 уроку: Правила </a:t>
            </a:r>
            <a:r>
              <a:rPr lang="uk-UA" sz="60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ергономічного розміщення відомостей на </a:t>
            </a:r>
            <a:br>
              <a:rPr lang="uk-UA" sz="60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60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веб-сторінці.</a:t>
            </a:r>
            <a:endParaRPr lang="uk-UA" sz="6000" b="1" i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0659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6735" y="426924"/>
            <a:ext cx="5167935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Давайте пригадаємо</a:t>
            </a:r>
            <a:r>
              <a:rPr lang="uk-UA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:</a:t>
            </a:r>
            <a:br>
              <a:rPr lang="uk-UA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uk-UA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(запишіть у зошит )</a:t>
            </a:r>
            <a:r>
              <a:rPr lang="uk-UA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/>
            </a:r>
            <a:br>
              <a:rPr lang="uk-UA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</a:br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89969" y="1744953"/>
            <a:ext cx="4184034" cy="3880773"/>
          </a:xfrm>
        </p:spPr>
        <p:txBody>
          <a:bodyPr>
            <a:normAutofit/>
          </a:bodyPr>
          <a:lstStyle/>
          <a:p>
            <a:r>
              <a:rPr lang="uk-UA" sz="2000" dirty="0" smtClean="0">
                <a:solidFill>
                  <a:schemeClr val="accent2"/>
                </a:solidFill>
              </a:rPr>
              <a:t>Які складові можна виділити на веб-сторінці?</a:t>
            </a:r>
          </a:p>
          <a:p>
            <a:r>
              <a:rPr lang="uk-UA" sz="2000" dirty="0" smtClean="0">
                <a:solidFill>
                  <a:schemeClr val="accent2"/>
                </a:solidFill>
              </a:rPr>
              <a:t>Схарактеризуйте кожну з них.</a:t>
            </a:r>
          </a:p>
          <a:p>
            <a:r>
              <a:rPr lang="uk-UA" sz="2000" dirty="0" smtClean="0">
                <a:solidFill>
                  <a:schemeClr val="accent2"/>
                </a:solidFill>
              </a:rPr>
              <a:t>Які етапи розробки веб-сайту?</a:t>
            </a:r>
          </a:p>
          <a:p>
            <a:r>
              <a:rPr lang="uk-UA" sz="2000" dirty="0" smtClean="0">
                <a:solidFill>
                  <a:schemeClr val="accent2"/>
                </a:solidFill>
              </a:rPr>
              <a:t>У чому полягає кожен з етапів?</a:t>
            </a:r>
          </a:p>
          <a:p>
            <a:r>
              <a:rPr lang="uk-UA" sz="2000" dirty="0" smtClean="0">
                <a:solidFill>
                  <a:schemeClr val="accent2"/>
                </a:solidFill>
              </a:rPr>
              <a:t>Які складові структури веб-сторінки?</a:t>
            </a:r>
            <a:endParaRPr lang="uk-UA" sz="2000" dirty="0">
              <a:solidFill>
                <a:schemeClr val="accent2"/>
              </a:solidFill>
            </a:endParaRPr>
          </a:p>
        </p:txBody>
      </p:sp>
      <p:pic>
        <p:nvPicPr>
          <p:cNvPr id="5" name="Picture 2" descr="Сайт Кролевецької спеціалізованої школи №1 - Поради шкільного бібліотекаря  читачам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046" y="609600"/>
            <a:ext cx="4080689" cy="388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96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i="1" dirty="0"/>
              <a:t>Ергономіка розміщення об’єктів на </a:t>
            </a:r>
            <a:r>
              <a:rPr lang="uk-UA" b="1" i="1" dirty="0" smtClean="0"/>
              <a:t/>
            </a:r>
            <a:br>
              <a:rPr lang="uk-UA" b="1" i="1" dirty="0" smtClean="0"/>
            </a:br>
            <a:r>
              <a:rPr lang="uk-UA" b="1" i="1" dirty="0" smtClean="0"/>
              <a:t>веб-сторінці</a:t>
            </a:r>
            <a:r>
              <a:rPr lang="uk-UA" b="1" i="1" dirty="0"/>
              <a:t>.</a:t>
            </a:r>
            <a:br>
              <a:rPr lang="uk-UA" b="1" i="1" dirty="0"/>
            </a:br>
            <a:endParaRPr lang="uk-UA" b="1" i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609561" cy="3932640"/>
          </a:xfrm>
        </p:spPr>
        <p:txBody>
          <a:bodyPr/>
          <a:lstStyle/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r>
              <a:rPr lang="uk-UA" b="1" i="1" u="sng" dirty="0" smtClean="0">
                <a:solidFill>
                  <a:srgbClr val="0E7EE3"/>
                </a:solidFill>
              </a:rPr>
              <a:t>Ергономіка</a:t>
            </a:r>
            <a:r>
              <a:rPr lang="uk-UA" b="1" i="1" dirty="0" smtClean="0">
                <a:solidFill>
                  <a:srgbClr val="0E7EE3"/>
                </a:solidFill>
              </a:rPr>
              <a:t> </a:t>
            </a:r>
            <a:r>
              <a:rPr lang="uk-UA" b="1" i="1" dirty="0">
                <a:solidFill>
                  <a:srgbClr val="0E7EE3"/>
                </a:solidFill>
              </a:rPr>
              <a:t>– це наука, яка вивчає особливості виробничої діяльності людини з метою забезпечення ефективності , безпеки та зручності тієї діяльності.</a:t>
            </a:r>
          </a:p>
          <a:p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305570" y="2926080"/>
            <a:ext cx="4573532" cy="2294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848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10378593" cy="1052945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i="1" dirty="0"/>
              <a:t>Ергономіка розміщення об’єктів на </a:t>
            </a:r>
            <a:r>
              <a:rPr lang="uk-UA" b="1" i="1" dirty="0" smtClean="0"/>
              <a:t/>
            </a:r>
            <a:br>
              <a:rPr lang="uk-UA" b="1" i="1" dirty="0" smtClean="0"/>
            </a:br>
            <a:r>
              <a:rPr lang="uk-UA" b="1" i="1" dirty="0" smtClean="0"/>
              <a:t>веб-сторінці</a:t>
            </a:r>
            <a:r>
              <a:rPr lang="uk-UA" b="1" i="1" dirty="0"/>
              <a:t>.</a:t>
            </a:r>
            <a:br>
              <a:rPr lang="uk-UA" b="1" i="1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2160588"/>
            <a:ext cx="4318615" cy="3880773"/>
          </a:xfrm>
        </p:spPr>
        <p:txBody>
          <a:bodyPr>
            <a:normAutofit/>
          </a:bodyPr>
          <a:lstStyle/>
          <a:p>
            <a:endParaRPr lang="uk-UA" b="1" i="1" dirty="0">
              <a:solidFill>
                <a:schemeClr val="accent2"/>
              </a:solidFill>
            </a:endParaRPr>
          </a:p>
          <a:p>
            <a:endParaRPr lang="uk-UA" sz="2000" b="1" i="1" u="sng" dirty="0" smtClean="0">
              <a:solidFill>
                <a:schemeClr val="accent2"/>
              </a:solidFill>
            </a:endParaRPr>
          </a:p>
          <a:p>
            <a:r>
              <a:rPr lang="uk-UA" sz="2000" b="1" i="1" u="sng" dirty="0" smtClean="0">
                <a:solidFill>
                  <a:schemeClr val="accent2"/>
                </a:solidFill>
              </a:rPr>
              <a:t>Ергономічний </a:t>
            </a:r>
            <a:r>
              <a:rPr lang="uk-UA" sz="2000" b="1" i="1" u="sng" dirty="0">
                <a:solidFill>
                  <a:schemeClr val="accent2"/>
                </a:solidFill>
              </a:rPr>
              <a:t>сайт</a:t>
            </a:r>
            <a:r>
              <a:rPr lang="uk-UA" sz="2000" b="1" i="1" dirty="0">
                <a:solidFill>
                  <a:schemeClr val="accent2"/>
                </a:solidFill>
              </a:rPr>
              <a:t> — це сайт, що забезпечує необхідні зручності </a:t>
            </a:r>
            <a:r>
              <a:rPr lang="uk-UA" sz="2000" b="1" i="1" dirty="0" smtClean="0">
                <a:solidFill>
                  <a:schemeClr val="accent2"/>
                </a:solidFill>
              </a:rPr>
              <a:t>відвідувачеві, зменшує </a:t>
            </a:r>
            <a:r>
              <a:rPr lang="uk-UA" sz="2000" b="1" i="1" dirty="0">
                <a:solidFill>
                  <a:schemeClr val="accent2"/>
                </a:solidFill>
              </a:rPr>
              <a:t>фізичну та психологічну втому, зберігає здоров’я та працездатність.</a:t>
            </a:r>
            <a:r>
              <a:rPr lang="uk-UA" b="1" i="1" dirty="0">
                <a:solidFill>
                  <a:schemeClr val="accent2"/>
                </a:solidFill>
              </a:rPr>
              <a:t> </a:t>
            </a:r>
            <a:r>
              <a:rPr lang="uk-UA" dirty="0"/>
              <a:t> </a:t>
            </a:r>
          </a:p>
          <a:p>
            <a:endParaRPr lang="uk-UA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uk-UA" dirty="0">
                <a:solidFill>
                  <a:schemeClr val="accent2"/>
                </a:solidFill>
              </a:rPr>
              <a:t>Складовою частиною ергономіки сайту є ступінь зручності та простоти веб-сайтів у використанні для користувача без потреби проходження спеціального навчання.  </a:t>
            </a:r>
          </a:p>
          <a:p>
            <a:r>
              <a:rPr lang="uk-UA" dirty="0">
                <a:solidFill>
                  <a:schemeClr val="accent2"/>
                </a:solidFill>
              </a:rPr>
              <a:t>Будь-яка людина повинна мати можливість інтуїтивно пов’язувати дії, які потрібно виконати на веб-сторінці, з об’єктами, що вона бачить.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78504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1" dirty="0"/>
              <a:t>Ергономіка розміщення об’єктів на </a:t>
            </a:r>
            <a:br>
              <a:rPr lang="uk-UA" b="1" i="1" dirty="0"/>
            </a:br>
            <a:r>
              <a:rPr lang="uk-UA" b="1" i="1" dirty="0"/>
              <a:t>веб-сторінці.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uk-UA" sz="2000" b="1" dirty="0" smtClean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uk-UA" sz="2000" b="1" dirty="0" smtClean="0">
                <a:solidFill>
                  <a:schemeClr val="accent2"/>
                </a:solidFill>
              </a:rPr>
              <a:t>Під </a:t>
            </a:r>
            <a:r>
              <a:rPr lang="uk-UA" sz="2000" b="1" dirty="0">
                <a:solidFill>
                  <a:schemeClr val="accent2"/>
                </a:solidFill>
              </a:rPr>
              <a:t>час розробки структури веб-сторінок потрібно:</a:t>
            </a:r>
          </a:p>
          <a:p>
            <a:r>
              <a:rPr lang="uk-UA" dirty="0" smtClean="0">
                <a:solidFill>
                  <a:schemeClr val="accent2"/>
                </a:solidFill>
              </a:rPr>
              <a:t> </a:t>
            </a:r>
            <a:r>
              <a:rPr lang="uk-UA" dirty="0">
                <a:solidFill>
                  <a:schemeClr val="accent2"/>
                </a:solidFill>
              </a:rPr>
              <a:t>подавати відомості у зрозумілій і стислій формі;</a:t>
            </a:r>
          </a:p>
          <a:p>
            <a:r>
              <a:rPr lang="uk-UA" dirty="0">
                <a:solidFill>
                  <a:schemeClr val="accent2"/>
                </a:solidFill>
              </a:rPr>
              <a:t> </a:t>
            </a:r>
            <a:r>
              <a:rPr lang="uk-UA" dirty="0" smtClean="0">
                <a:solidFill>
                  <a:schemeClr val="accent2"/>
                </a:solidFill>
              </a:rPr>
              <a:t>пропонувати </a:t>
            </a:r>
            <a:r>
              <a:rPr lang="uk-UA" dirty="0">
                <a:solidFill>
                  <a:schemeClr val="accent2"/>
                </a:solidFill>
              </a:rPr>
              <a:t>кілька посилань для переходу на одну й ту саму сторінку, </a:t>
            </a:r>
            <a:r>
              <a:rPr lang="uk-UA" dirty="0" smtClean="0">
                <a:solidFill>
                  <a:schemeClr val="accent2"/>
                </a:solidFill>
              </a:rPr>
              <a:t>    щоб </a:t>
            </a:r>
            <a:r>
              <a:rPr lang="uk-UA" dirty="0">
                <a:solidFill>
                  <a:schemeClr val="accent2"/>
                </a:solidFill>
              </a:rPr>
              <a:t>забезпечити кожному користувачу можливість вибрати найбільш зручне або очевидне;</a:t>
            </a:r>
          </a:p>
          <a:p>
            <a:r>
              <a:rPr lang="uk-UA" dirty="0" smtClean="0">
                <a:solidFill>
                  <a:schemeClr val="accent2"/>
                </a:solidFill>
              </a:rPr>
              <a:t>усувати </a:t>
            </a:r>
            <a:r>
              <a:rPr lang="uk-UA" dirty="0">
                <a:solidFill>
                  <a:schemeClr val="accent2"/>
                </a:solidFill>
              </a:rPr>
              <a:t>будь-яку двозначність щодо наслідків дій після вибору елементів керування на веб-сторінці.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4205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1" dirty="0"/>
              <a:t>Ергономіка розміщення об’єктів на </a:t>
            </a:r>
            <a:br>
              <a:rPr lang="uk-UA" b="1" i="1" dirty="0"/>
            </a:br>
            <a:r>
              <a:rPr lang="uk-UA" b="1" i="1" dirty="0"/>
              <a:t>веб-сторінці.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3927" y="4836063"/>
            <a:ext cx="4321984" cy="2021937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0010" y="1930400"/>
            <a:ext cx="8596668" cy="3880773"/>
          </a:xfrm>
        </p:spPr>
        <p:txBody>
          <a:bodyPr/>
          <a:lstStyle/>
          <a:p>
            <a:r>
              <a:rPr lang="uk-UA" b="1" dirty="0">
                <a:solidFill>
                  <a:schemeClr val="accent2"/>
                </a:solidFill>
              </a:rPr>
              <a:t>Ергономіка сайту стосується розміщення відомостей на веб-сторінках, системи навігації, оформлення сторінок, швидкості їх </a:t>
            </a:r>
            <a:r>
              <a:rPr lang="uk-UA" b="1" dirty="0" smtClean="0">
                <a:solidFill>
                  <a:schemeClr val="accent2"/>
                </a:solidFill>
              </a:rPr>
              <a:t>завантаження.</a:t>
            </a:r>
          </a:p>
          <a:p>
            <a:r>
              <a:rPr lang="uk-UA" b="1" dirty="0" smtClean="0">
                <a:solidFill>
                  <a:schemeClr val="accent2"/>
                </a:solidFill>
              </a:rPr>
              <a:t>З такою проблемою людство стикнулося ще при появі перших книг. Коли потрібно було викласти на аркушах інформацію у такій формі, з такими ілюстраціями, у таких кольорах, щоб ця книга була джерелом інформації, до якого хотіли б повертатися ще і ще…</a:t>
            </a:r>
          </a:p>
          <a:p>
            <a:r>
              <a:rPr lang="uk-UA" b="1" dirty="0" smtClean="0">
                <a:solidFill>
                  <a:schemeClr val="accent2"/>
                </a:solidFill>
              </a:rPr>
              <a:t>Саме тоді були сформульовані, не підозрюючи цього, правила зручного розташування відомостей на веб-сторінці.</a:t>
            </a:r>
          </a:p>
          <a:p>
            <a:r>
              <a:rPr lang="uk-UA" b="1" dirty="0" smtClean="0">
                <a:solidFill>
                  <a:schemeClr val="accent2"/>
                </a:solidFill>
              </a:rPr>
              <a:t>Увагу користувача, при відвідування веб-сторінки, повинні привертати насамперед, меню, кнопки, назви, заголовки.</a:t>
            </a:r>
            <a:endParaRPr lang="uk-UA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98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400" y="69272"/>
            <a:ext cx="8596668" cy="1320800"/>
          </a:xfrm>
        </p:spPr>
        <p:txBody>
          <a:bodyPr/>
          <a:lstStyle/>
          <a:p>
            <a:pPr algn="ctr"/>
            <a:r>
              <a:rPr lang="uk-UA" b="1" i="1" dirty="0"/>
              <a:t>Ергономіка розміщення об’єктів на </a:t>
            </a:r>
            <a:br>
              <a:rPr lang="uk-UA" b="1" i="1" dirty="0"/>
            </a:br>
            <a:r>
              <a:rPr lang="uk-UA" b="1" i="1" dirty="0"/>
              <a:t>веб-сторінці.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90064" y="1748436"/>
            <a:ext cx="5866536" cy="510956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2490064" y="1205406"/>
            <a:ext cx="5934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err="1" smtClean="0">
                <a:solidFill>
                  <a:srgbClr val="FF0000"/>
                </a:solidFill>
              </a:rPr>
              <a:t>Критерії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оцінювання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ергономічності</a:t>
            </a:r>
            <a:r>
              <a:rPr lang="ru-RU" b="1" dirty="0" smtClean="0">
                <a:solidFill>
                  <a:srgbClr val="FF0000"/>
                </a:solidFill>
              </a:rPr>
              <a:t> веб-</a:t>
            </a:r>
            <a:r>
              <a:rPr lang="ru-RU" b="1" dirty="0" err="1" smtClean="0">
                <a:solidFill>
                  <a:srgbClr val="FF0000"/>
                </a:solidFill>
              </a:rPr>
              <a:t>сторінок</a:t>
            </a:r>
            <a:r>
              <a:rPr lang="ru-RU" b="1" dirty="0" smtClean="0">
                <a:solidFill>
                  <a:srgbClr val="FF0000"/>
                </a:solidFill>
              </a:rPr>
              <a:t> :</a:t>
            </a:r>
            <a:endParaRPr lang="uk-U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20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1" dirty="0"/>
              <a:t>Ергономіка розміщення об’єктів на </a:t>
            </a:r>
            <a:br>
              <a:rPr lang="uk-UA" b="1" i="1" dirty="0"/>
            </a:br>
            <a:r>
              <a:rPr lang="uk-UA" b="1" i="1" dirty="0"/>
              <a:t>веб-сторінці.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b="1" dirty="0" smtClean="0">
                <a:solidFill>
                  <a:schemeClr val="accent2"/>
                </a:solidFill>
              </a:rPr>
              <a:t>Продовжуємо роботу над створенням веб-сайту з використанням сервісу </a:t>
            </a:r>
            <a:r>
              <a:rPr lang="en-US" b="1" dirty="0" smtClean="0">
                <a:solidFill>
                  <a:schemeClr val="accent2"/>
                </a:solidFill>
              </a:rPr>
              <a:t>Google </a:t>
            </a:r>
            <a:r>
              <a:rPr lang="uk-UA" b="1" dirty="0" smtClean="0">
                <a:solidFill>
                  <a:schemeClr val="accent2"/>
                </a:solidFill>
              </a:rPr>
              <a:t>Сайти.</a:t>
            </a:r>
          </a:p>
          <a:p>
            <a:pPr marL="0" indent="0">
              <a:buNone/>
            </a:pPr>
            <a:r>
              <a:rPr lang="uk-UA" b="1" dirty="0" smtClean="0">
                <a:solidFill>
                  <a:srgbClr val="FF0000"/>
                </a:solidFill>
              </a:rPr>
              <a:t>Домашнє завдання </a:t>
            </a:r>
            <a:endParaRPr lang="uk-UA" b="1" dirty="0" smtClean="0">
              <a:solidFill>
                <a:srgbClr val="FF0000"/>
              </a:solidFill>
            </a:endParaRPr>
          </a:p>
          <a:p>
            <a:r>
              <a:rPr lang="uk-UA" dirty="0" smtClean="0">
                <a:solidFill>
                  <a:schemeClr val="accent2"/>
                </a:solidFill>
              </a:rPr>
              <a:t>Створіть сайт відповідно до структури</a:t>
            </a:r>
          </a:p>
          <a:p>
            <a:r>
              <a:rPr lang="uk-UA" dirty="0" smtClean="0">
                <a:solidFill>
                  <a:schemeClr val="accent2"/>
                </a:solidFill>
              </a:rPr>
              <a:t>Надайте сайту назву </a:t>
            </a:r>
            <a:r>
              <a:rPr lang="uk-UA" b="1" i="1" dirty="0" smtClean="0">
                <a:solidFill>
                  <a:schemeClr val="accent2"/>
                </a:solidFill>
              </a:rPr>
              <a:t>Наш клас.</a:t>
            </a:r>
          </a:p>
          <a:p>
            <a:r>
              <a:rPr lang="uk-UA" dirty="0" smtClean="0">
                <a:solidFill>
                  <a:schemeClr val="accent2"/>
                </a:solidFill>
              </a:rPr>
              <a:t>Виберіть тему оформлення сайту на ваш смак.</a:t>
            </a:r>
          </a:p>
          <a:p>
            <a:r>
              <a:rPr lang="uk-UA" dirty="0" smtClean="0">
                <a:solidFill>
                  <a:schemeClr val="accent2"/>
                </a:solidFill>
              </a:rPr>
              <a:t>Опублікуйте сайт.</a:t>
            </a:r>
          </a:p>
          <a:p>
            <a:r>
              <a:rPr lang="uk-UA" dirty="0" err="1" smtClean="0">
                <a:solidFill>
                  <a:schemeClr val="accent2"/>
                </a:solidFill>
              </a:rPr>
              <a:t>Повідомте</a:t>
            </a:r>
            <a:r>
              <a:rPr lang="uk-UA" dirty="0" smtClean="0">
                <a:solidFill>
                  <a:schemeClr val="accent2"/>
                </a:solidFill>
              </a:rPr>
              <a:t> вчителю </a:t>
            </a:r>
            <a:r>
              <a:rPr lang="en-US" dirty="0" smtClean="0">
                <a:solidFill>
                  <a:schemeClr val="accent2"/>
                </a:solidFill>
              </a:rPr>
              <a:t>URL-</a:t>
            </a:r>
            <a:r>
              <a:rPr lang="uk-UA" dirty="0" smtClean="0">
                <a:solidFill>
                  <a:schemeClr val="accent2"/>
                </a:solidFill>
              </a:rPr>
              <a:t>адресу вашого сайту.</a:t>
            </a:r>
            <a:endParaRPr lang="uk-UA" dirty="0">
              <a:solidFill>
                <a:schemeClr val="accent2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0640" y="3252126"/>
            <a:ext cx="5057775" cy="3019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10235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166</TotalTime>
  <Words>172</Words>
  <Application>Microsoft Office PowerPoint</Application>
  <PresentationFormat>Широкоэкранный</PresentationFormat>
  <Paragraphs>39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Аспект</vt:lpstr>
      <vt:lpstr>  Інформатика 8 клас 25.11.21 Тема уроку: Правила ергономічного розміщення відомостей на  веб-сторінці.</vt:lpstr>
      <vt:lpstr>Давайте пригадаємо: (запишіть у зошит ) </vt:lpstr>
      <vt:lpstr>Ергономіка розміщення об’єктів на  веб-сторінці. </vt:lpstr>
      <vt:lpstr>Ергономіка розміщення об’єктів на  веб-сторінці. </vt:lpstr>
      <vt:lpstr>Ергономіка розміщення об’єктів на  веб-сторінці.</vt:lpstr>
      <vt:lpstr>Ергономіка розміщення об’єктів на  веб-сторінці.</vt:lpstr>
      <vt:lpstr>Ергономіка розміщення об’єктів на  веб-сторінці.</vt:lpstr>
      <vt:lpstr>Ергономіка розміщення об’єктів на  веб-сторінці.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ергономічного розміщення відомостей на  веб-сторінці.</dc:title>
  <dc:creator>Богдан</dc:creator>
  <cp:lastModifiedBy>User</cp:lastModifiedBy>
  <cp:revision>18</cp:revision>
  <dcterms:created xsi:type="dcterms:W3CDTF">2021-05-19T07:53:33Z</dcterms:created>
  <dcterms:modified xsi:type="dcterms:W3CDTF">2021-11-25T08:08:02Z</dcterms:modified>
</cp:coreProperties>
</file>