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4"/>
  </p:notesMasterIdLst>
  <p:sldIdLst>
    <p:sldId id="392" r:id="rId2"/>
    <p:sldId id="378" r:id="rId3"/>
    <p:sldId id="476" r:id="rId4"/>
    <p:sldId id="489" r:id="rId5"/>
    <p:sldId id="491" r:id="rId6"/>
    <p:sldId id="490" r:id="rId7"/>
    <p:sldId id="493" r:id="rId8"/>
    <p:sldId id="494" r:id="rId9"/>
    <p:sldId id="466" r:id="rId10"/>
    <p:sldId id="472" r:id="rId11"/>
    <p:sldId id="495" r:id="rId12"/>
    <p:sldId id="49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66"/>
    <a:srgbClr val="000099"/>
    <a:srgbClr val="003300"/>
    <a:srgbClr val="800000"/>
    <a:srgbClr val="006600"/>
    <a:srgbClr val="FFFF99"/>
    <a:srgbClr val="111111"/>
    <a:srgbClr val="FF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7" autoAdjust="0"/>
  </p:normalViewPr>
  <p:slideViewPr>
    <p:cSldViewPr>
      <p:cViewPr varScale="1">
        <p:scale>
          <a:sx n="73" d="100"/>
          <a:sy n="73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2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8" y="228601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8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1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hyperlink" Target="https://codecombat.com/play/dunge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6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65" y="585543"/>
            <a:ext cx="8995731" cy="2911523"/>
          </a:xfrm>
          <a:prstGeom prst="snip2Diag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relaxedInset"/>
          </a:sp3d>
        </p:spPr>
        <p:txBody>
          <a:bodyPr anchor="t">
            <a:norm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uk-UA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63602" y="6376792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z="800" dirty="0" smtClean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Чашук О.Ф., вчитель інформатики ЗОШ№23, Луцьк</a:t>
            </a:r>
            <a:endParaRPr lang="uk-UA" sz="800" dirty="0">
              <a:solidFill>
                <a:schemeClr val="tx2">
                  <a:lumMod val="10000"/>
                  <a:lumOff val="90000"/>
                </a:schemeClr>
              </a:solidFill>
              <a:effectLst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134417" y="2244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43643" y="18692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752528" cy="202321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53" y="3020544"/>
            <a:ext cx="2520280" cy="16810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6" y="866022"/>
            <a:ext cx="8703974" cy="249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2905589" cy="19115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01" y="3934469"/>
            <a:ext cx="2915285" cy="23974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Результат пошуку зображень за запитом &quot;архітектура комп’ютера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5" y="3861048"/>
            <a:ext cx="5043922" cy="32293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821" y="2734099"/>
            <a:ext cx="816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</a:rPr>
              <a:t>Тема уроку :  </a:t>
            </a:r>
            <a:r>
              <a:rPr lang="ru-RU" sz="2800" b="1" dirty="0" err="1" smtClean="0">
                <a:solidFill>
                  <a:srgbClr val="FF6600"/>
                </a:solidFill>
              </a:rPr>
              <a:t>Поняття</a:t>
            </a:r>
            <a:r>
              <a:rPr lang="ru-RU" sz="2800" b="1" dirty="0" smtClean="0">
                <a:solidFill>
                  <a:srgbClr val="FF6600"/>
                </a:solidFill>
              </a:rPr>
              <a:t> </a:t>
            </a:r>
            <a:r>
              <a:rPr lang="ru-RU" sz="2800" b="1" dirty="0">
                <a:solidFill>
                  <a:srgbClr val="FF6600"/>
                </a:solidFill>
              </a:rPr>
              <a:t>про модуль. </a:t>
            </a:r>
            <a:r>
              <a:rPr lang="ru-RU" sz="2800" b="1" dirty="0" err="1">
                <a:solidFill>
                  <a:srgbClr val="FF6600"/>
                </a:solidFill>
              </a:rPr>
              <a:t>Створення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графічних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примітивів</a:t>
            </a:r>
            <a:r>
              <a:rPr lang="ru-RU" sz="2800" b="1" dirty="0">
                <a:solidFill>
                  <a:srgbClr val="FF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8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98127" y="89297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172187" y="764704"/>
            <a:ext cx="8865348" cy="1359039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uk-UA" sz="2800" b="1" kern="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kern="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2800" kern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kern="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kern="0" dirty="0" smtClean="0">
                <a:latin typeface="Calibri" pitchFamily="34" charset="0"/>
                <a:cs typeface="Calibri" pitchFamily="34" charset="0"/>
              </a:rPr>
              <a:t>Квадрат</a:t>
            </a:r>
            <a:endParaRPr lang="uk-UA" sz="2000" b="1" kern="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sz="2000" b="1" kern="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Завдання.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Складіть програму, яка малює на екрані квадрат з кольоровими сторонами, довжину та товщину яких указує виконавець</a:t>
            </a:r>
            <a:endParaRPr lang="uk-UA" sz="2000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584412" y="49406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6" y="79860"/>
            <a:ext cx="1944216" cy="6110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0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01024" y="4262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43" y="6276975"/>
            <a:ext cx="76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0" y="2192193"/>
            <a:ext cx="4361214" cy="466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99" y="2864422"/>
            <a:ext cx="3590419" cy="332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59832" y="89297"/>
            <a:ext cx="5094558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172187" y="764704"/>
            <a:ext cx="8865348" cy="1726347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uk-UA" sz="2800" b="1" kern="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kern="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2800" kern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kern="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kern="0" dirty="0" smtClean="0">
                <a:latin typeface="Calibri" pitchFamily="34" charset="0"/>
                <a:cs typeface="Calibri" pitchFamily="34" charset="0"/>
              </a:rPr>
              <a:t>Квадрат</a:t>
            </a:r>
            <a:endParaRPr lang="uk-UA" sz="2000" b="1" kern="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sz="2000" b="1" kern="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Завдання.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Дослідіть, як зміниться результат програми побудови квадрата, якщо довжину й товщину сторони задати випадково. Внесіть потрібні зміни у програму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Квадрат_Прізвище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та запустіть її на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виконання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584412" y="49406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0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8" y="2488250"/>
            <a:ext cx="3155187" cy="434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25445"/>
            <a:ext cx="2781300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5" y="72798"/>
            <a:ext cx="2571187" cy="561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01024" y="4262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75" y="6315075"/>
            <a:ext cx="790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89297"/>
            <a:ext cx="5238574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172187" y="764704"/>
            <a:ext cx="8865348" cy="1359039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uk-UA" sz="2800" b="1" kern="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kern="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uk-UA" sz="2800" kern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kern="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kern="0" dirty="0" smtClean="0">
                <a:latin typeface="Calibri" pitchFamily="34" charset="0"/>
                <a:cs typeface="Calibri" pitchFamily="34" charset="0"/>
              </a:rPr>
              <a:t>Гра</a:t>
            </a:r>
            <a:endParaRPr lang="uk-UA" sz="2000" b="1" kern="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sz="2000" b="1" kern="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Завдання.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Визначте у грі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Кодекомбат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, які команди мови програмування Python уміє виконувати виконавець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584412" y="49406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0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5" y="72798"/>
            <a:ext cx="2571187" cy="561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01024" y="4262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75" y="6315075"/>
            <a:ext cx="790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знак завершения 2">
            <a:hlinkClick r:id="rId7"/>
          </p:cNvPr>
          <p:cNvSpPr/>
          <p:nvPr/>
        </p:nvSpPr>
        <p:spPr>
          <a:xfrm>
            <a:off x="1979712" y="2202456"/>
            <a:ext cx="4404434" cy="519351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7"/>
              </a:rPr>
              <a:t>https://codecombat.com/play/dungeon</a:t>
            </a:r>
            <a:endParaRPr lang="uk-UA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94" y="2420888"/>
            <a:ext cx="141922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6" y="2852935"/>
            <a:ext cx="6847240" cy="384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4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95288" y="2602794"/>
            <a:ext cx="8423166" cy="4282591"/>
            <a:chOff x="395288" y="2602793"/>
            <a:chExt cx="8423166" cy="4282591"/>
          </a:xfrm>
        </p:grpSpPr>
        <p:sp>
          <p:nvSpPr>
            <p:cNvPr id="3" name="Полилиния 2"/>
            <p:cNvSpPr/>
            <p:nvPr/>
          </p:nvSpPr>
          <p:spPr>
            <a:xfrm>
              <a:off x="395288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15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algn="ctr"/>
              <a:r>
                <a:rPr lang="uk-UA" sz="2400" b="1" dirty="0" smtClean="0">
                  <a:latin typeface="Calibri" pitchFamily="34" charset="0"/>
                  <a:cs typeface="Calibri" pitchFamily="34" charset="0"/>
                </a:rPr>
                <a:t>Як середовище використовують для створення програм</a:t>
              </a:r>
              <a:endParaRPr lang="uk-UA" sz="24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 rot="19192771">
              <a:off x="1629991" y="3329791"/>
              <a:ext cx="286221" cy="415971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/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3231710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algn="ctr"/>
              <a:r>
                <a:rPr lang="uk-UA" sz="2400" b="1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Якими командами можна доповнити стандартні команди мови </a:t>
              </a:r>
              <a:r>
                <a:rPr lang="uk-UA" sz="2400" b="1" i="1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Python</a:t>
              </a:r>
              <a:endParaRPr lang="uk-UA" sz="24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flipH="1" flipV="1">
              <a:off x="4407949" y="3368706"/>
              <a:ext cx="373028" cy="108553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z="152400"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6066364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821874" rIns="170688" bIns="996282" numCol="1" spcCol="1270" anchor="ctr" anchorCtr="0">
              <a:noAutofit/>
            </a:bodyPr>
            <a:lstStyle/>
            <a:p>
              <a:pPr algn="ctr"/>
              <a:r>
                <a:rPr lang="uk-UA" sz="2400" b="1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Як у середовищі програмування створювати графічні примітиви</a:t>
              </a:r>
              <a:endParaRPr lang="uk-UA" sz="2400" b="1" kern="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flipH="1">
              <a:off x="7272095" y="3477266"/>
              <a:ext cx="340629" cy="12102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Двойная стрелка влево/вправо 8"/>
            <p:cNvSpPr/>
            <p:nvPr/>
          </p:nvSpPr>
          <p:spPr>
            <a:xfrm>
              <a:off x="820491" y="6266190"/>
              <a:ext cx="7750941" cy="619194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>
              <a:bevelT w="190500" h="38100"/>
            </a:sp3d>
          </p:spPr>
          <p:style>
            <a:lnRef idx="0">
              <a:scrgbClr r="0" g="0" b="0"/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119869" y="1634640"/>
            <a:ext cx="5152229" cy="1095394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48688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41087" y="230306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9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264">
            <a:off x="7040951" y="3043303"/>
            <a:ext cx="838398" cy="75935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88684"/>
            <a:ext cx="5973279" cy="936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75" y="88684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ystem Calc Icon | Refresh Cl Iconset | TpdkDesign.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03" y="3054400"/>
            <a:ext cx="869903" cy="8699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264" flipH="1">
            <a:off x="1191463" y="2902714"/>
            <a:ext cx="888181" cy="80444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09" y="1673110"/>
            <a:ext cx="4680085" cy="5238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2418" y="1172837"/>
            <a:ext cx="8976086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6507913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17559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Стандартні</a:t>
            </a:r>
            <a:r>
              <a:rPr lang="en-US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команди мови</a:t>
            </a:r>
            <a:r>
              <a:rPr lang="en-US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Python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13" y="5298166"/>
            <a:ext cx="1043148" cy="927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70575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11" y="70575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350" y="1439943"/>
            <a:ext cx="7674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Підключення   додаткового модуля до програми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262554" y="2006531"/>
            <a:ext cx="4323986" cy="822305"/>
          </a:xfrm>
          <a:prstGeom prst="flowChartTerminator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import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назва_модуля</a:t>
            </a:r>
            <a:endParaRPr lang="uk-UA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4107" y="282883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Модулі оголошуються на початку програми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26485" y="3495991"/>
            <a:ext cx="5452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Доступ до команди додаткового модуля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Блок-схема: знак завершения 31"/>
          <p:cNvSpPr/>
          <p:nvPr/>
        </p:nvSpPr>
        <p:spPr>
          <a:xfrm>
            <a:off x="2297669" y="4000935"/>
            <a:ext cx="4269627" cy="735747"/>
          </a:xfrm>
          <a:prstGeom prst="flowChartTerminator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uk-UA" sz="2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назва_модуля.к</a:t>
            </a:r>
            <a:r>
              <a:rPr lang="uk-UA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оманда</a:t>
            </a:r>
          </a:p>
        </p:txBody>
      </p:sp>
    </p:spTree>
    <p:extLst>
      <p:ext uri="{BB962C8B-B14F-4D97-AF65-F5344CB8AC3E}">
        <p14:creationId xmlns:p14="http://schemas.microsoft.com/office/powerpoint/2010/main" val="25012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2418" y="1172837"/>
            <a:ext cx="8976086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6507913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507894" y="717559"/>
            <a:ext cx="5944426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Модуль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math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6752275" y="3813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31120" y="35840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13" y="5298166"/>
            <a:ext cx="1043148" cy="927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70575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11" y="70575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5" y="1479555"/>
            <a:ext cx="8582051" cy="428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89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22370" y="1043160"/>
            <a:ext cx="8986134" cy="5241241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44624"/>
            <a:ext cx="6507913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507894" y="548680"/>
            <a:ext cx="5944426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Модуль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random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6752275" y="3813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31120" y="35840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13" y="5298166"/>
            <a:ext cx="1043148" cy="927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70575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11" y="70575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3581" y="1126485"/>
            <a:ext cx="83368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Модуль </a:t>
            </a:r>
            <a:r>
              <a:rPr lang="uk-UA" sz="2800" b="1" dirty="0" err="1" smtClean="0">
                <a:latin typeface="Calibri" pitchFamily="34" charset="0"/>
                <a:cs typeface="Calibri" pitchFamily="34" charset="0"/>
              </a:rPr>
              <a:t>random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містить функції для генерування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випадкових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чисел, букв, випадкового набору послідовності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9988" y="2333175"/>
            <a:ext cx="6107491" cy="178772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uk-UA" sz="2800" b="1" dirty="0" err="1" smtClean="0">
                <a:latin typeface="Calibri" pitchFamily="34" charset="0"/>
                <a:cs typeface="Calibri" pitchFamily="34" charset="0"/>
              </a:rPr>
              <a:t>random.randint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(a, b) </a:t>
            </a:r>
            <a:endParaRPr lang="uk-UA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uk-UA" sz="2800" b="1" dirty="0" err="1" smtClean="0">
                <a:latin typeface="Calibri" pitchFamily="34" charset="0"/>
                <a:cs typeface="Calibri" pitchFamily="34" charset="0"/>
              </a:rPr>
              <a:t>random.random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() </a:t>
            </a:r>
            <a:r>
              <a:rPr lang="uk-UA" sz="2800" b="1" dirty="0" err="1" smtClean="0">
                <a:latin typeface="Calibri" pitchFamily="34" charset="0"/>
                <a:cs typeface="Calibri" pitchFamily="34" charset="0"/>
              </a:rPr>
              <a:t>random.choice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([ꞌaꞌ,ꞌоꞌ,ꞌуꞌ,ꞌеꞌ,ꞌиꞌ,ꞌіꞌ,ꞌїꞌ,ꞌюꞌ])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669338" y="4225531"/>
            <a:ext cx="4166245" cy="408623"/>
          </a:xfrm>
          <a:prstGeom prst="wedgeRoundRectCallout">
            <a:avLst>
              <a:gd name="adj1" fmla="val -62792"/>
              <a:gd name="adj2" fmla="val -128368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вибір випадкового значення зі списку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190070" y="2333174"/>
            <a:ext cx="3557735" cy="408623"/>
          </a:xfrm>
          <a:prstGeom prst="wedgeRoundRectCallout">
            <a:avLst>
              <a:gd name="adj1" fmla="val -91891"/>
              <a:gd name="adj2" fmla="val 39464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dirty="0">
                <a:latin typeface="Calibri" pitchFamily="34" charset="0"/>
                <a:cs typeface="Calibri" pitchFamily="34" charset="0"/>
              </a:rPr>
              <a:t>випадкове ціле число </a:t>
            </a:r>
            <a:r>
              <a:rPr lang="uk-UA" i="1" dirty="0">
                <a:latin typeface="Calibri" pitchFamily="34" charset="0"/>
                <a:cs typeface="Calibri" pitchFamily="34" charset="0"/>
              </a:rPr>
              <a:t>n</a:t>
            </a:r>
            <a:r>
              <a:rPr lang="uk-UA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i="1" dirty="0">
                <a:latin typeface="Calibri" pitchFamily="34" charset="0"/>
                <a:cs typeface="Calibri" pitchFamily="34" charset="0"/>
              </a:rPr>
              <a:t>a </a:t>
            </a:r>
            <a:r>
              <a:rPr lang="uk-UA" dirty="0">
                <a:latin typeface="Calibri" pitchFamily="34" charset="0"/>
                <a:cs typeface="Calibri" pitchFamily="34" charset="0"/>
              </a:rPr>
              <a:t>&lt;=</a:t>
            </a:r>
            <a:r>
              <a:rPr lang="uk-UA" i="1" dirty="0">
                <a:latin typeface="Calibri" pitchFamily="34" charset="0"/>
                <a:cs typeface="Calibri" pitchFamily="34" charset="0"/>
              </a:rPr>
              <a:t>n&lt;=</a:t>
            </a:r>
            <a:r>
              <a:rPr lang="uk-UA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i="1" dirty="0">
                <a:latin typeface="Calibri" pitchFamily="34" charset="0"/>
                <a:cs typeface="Calibri" pitchFamily="34" charset="0"/>
              </a:rPr>
              <a:t>b</a:t>
            </a:r>
            <a:endParaRPr lang="uk-UA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918624" y="2993856"/>
            <a:ext cx="2867604" cy="408623"/>
          </a:xfrm>
          <a:prstGeom prst="wedgeRoundRectCallout">
            <a:avLst>
              <a:gd name="adj1" fmla="val -143291"/>
              <a:gd name="adj2" fmla="val 19719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dirty="0">
                <a:latin typeface="Calibri" pitchFamily="34" charset="0"/>
                <a:cs typeface="Calibri" pitchFamily="34" charset="0"/>
              </a:rPr>
              <a:t>випадкове число від 0 до 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54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8575" y="1072472"/>
            <a:ext cx="8976086" cy="52368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44624"/>
            <a:ext cx="6507913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14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9357" y="6318498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118839" y="548680"/>
            <a:ext cx="6908736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Створення графічних примітивів</a:t>
            </a:r>
            <a:endParaRPr lang="uk-UA" sz="22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27529" y="18126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064543" y="26687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13" y="5298166"/>
            <a:ext cx="1043148" cy="927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70575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11" y="70575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лок-схема: знак завершения 16"/>
          <p:cNvSpPr/>
          <p:nvPr/>
        </p:nvSpPr>
        <p:spPr>
          <a:xfrm>
            <a:off x="2843808" y="1124744"/>
            <a:ext cx="3240360" cy="735747"/>
          </a:xfrm>
          <a:prstGeom prst="flowChartTerminator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Модуль</a:t>
            </a:r>
            <a:r>
              <a:rPr lang="uk-UA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turtle</a:t>
            </a:r>
            <a:endParaRPr lang="uk-UA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9913" y="1916832"/>
            <a:ext cx="8824575" cy="1015663"/>
            <a:chOff x="139913" y="1916832"/>
            <a:chExt cx="8824575" cy="1015663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39913" y="1916832"/>
              <a:ext cx="8824575" cy="1015663"/>
              <a:chOff x="139913" y="2022908"/>
              <a:chExt cx="8824575" cy="1015663"/>
            </a:xfrm>
          </p:grpSpPr>
          <p:sp>
            <p:nvSpPr>
              <p:cNvPr id="5" name="Блок-схема: подготовка 4"/>
              <p:cNvSpPr/>
              <p:nvPr/>
            </p:nvSpPr>
            <p:spPr>
              <a:xfrm>
                <a:off x="139913" y="2022908"/>
                <a:ext cx="8824575" cy="1015663"/>
              </a:xfrm>
              <a:prstGeom prst="flowChartPreparation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створення векторної графіки, зокрема створення графічних примітивів з ліній, точок і кривих</a:t>
                </a:r>
                <a:endParaRPr lang="uk-UA" sz="20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20" name="Picture 4" descr="Результат пошуку зображень за запитом &quot;кнопка&quot;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520" y="2226527"/>
                <a:ext cx="589249" cy="589249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4" descr="Результат пошуку зображень за запитом &quot;кнопка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362" y="2120450"/>
              <a:ext cx="589249" cy="58924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8" y="3071531"/>
            <a:ext cx="7621326" cy="3165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8575" y="1072472"/>
            <a:ext cx="8976086" cy="52368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44624"/>
            <a:ext cx="6507913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14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9357" y="6318498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118839" y="548680"/>
            <a:ext cx="6908736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Створення графічних примітивів</a:t>
            </a:r>
            <a:endParaRPr lang="uk-UA" sz="22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27529" y="18126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064543" y="26687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13" y="5298166"/>
            <a:ext cx="1043148" cy="927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70575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11" y="70575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лок-схема: знак завершения 16"/>
          <p:cNvSpPr/>
          <p:nvPr/>
        </p:nvSpPr>
        <p:spPr>
          <a:xfrm>
            <a:off x="2843808" y="1124744"/>
            <a:ext cx="3240360" cy="735747"/>
          </a:xfrm>
          <a:prstGeom prst="flowChartTerminator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Модуль</a:t>
            </a:r>
            <a:r>
              <a:rPr lang="uk-UA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turtle</a:t>
            </a:r>
            <a:endParaRPr lang="uk-UA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6" y="1913498"/>
            <a:ext cx="7758261" cy="431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4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8575" y="1072472"/>
            <a:ext cx="8976086" cy="52368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44624"/>
            <a:ext cx="6507913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14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9357" y="6318498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808" y="18851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118839" y="548680"/>
            <a:ext cx="6908736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Створення графічних примітивів</a:t>
            </a:r>
            <a:endParaRPr lang="uk-UA" sz="22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27529" y="18126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064543" y="26687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13" y="5298166"/>
            <a:ext cx="1043148" cy="927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70575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11" y="70575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лок-схема: знак завершения 16"/>
          <p:cNvSpPr/>
          <p:nvPr/>
        </p:nvSpPr>
        <p:spPr>
          <a:xfrm>
            <a:off x="2843808" y="1124744"/>
            <a:ext cx="3240360" cy="735747"/>
          </a:xfrm>
          <a:prstGeom prst="flowChartTerminator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Модуль</a:t>
            </a:r>
            <a:r>
              <a:rPr lang="uk-UA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turtle</a:t>
            </a:r>
            <a:endParaRPr lang="uk-UA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9989" y="1916832"/>
            <a:ext cx="3508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Наприклад, </a:t>
            </a:r>
            <a:r>
              <a:rPr lang="uk-UA" dirty="0">
                <a:latin typeface="Calibri" pitchFamily="34" charset="0"/>
                <a:cs typeface="Calibri" pitchFamily="34" charset="0"/>
              </a:rPr>
              <a:t>намальована літера 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S</a:t>
            </a:r>
            <a:endParaRPr lang="uk-UA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8740"/>
            <a:ext cx="36576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26" y="2588975"/>
            <a:ext cx="368363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7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49409" y="-1"/>
            <a:ext cx="8229600" cy="8823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Домашнє завдання</a:t>
            </a:r>
            <a:endParaRPr lang="uk-UA" b="1" dirty="0"/>
          </a:p>
        </p:txBody>
      </p:sp>
      <p:sp>
        <p:nvSpPr>
          <p:cNvPr id="3" name="Місце для вмісту 2"/>
          <p:cNvSpPr txBox="1">
            <a:spLocks/>
          </p:cNvSpPr>
          <p:nvPr/>
        </p:nvSpPr>
        <p:spPr>
          <a:xfrm>
            <a:off x="143118" y="830619"/>
            <a:ext cx="8835891" cy="58991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marL="452438" indent="-452438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Вивчити §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9</a:t>
            </a:r>
            <a:endParaRPr lang="uk-UA" sz="2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452438" indent="-452438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 всі запитання </a:t>
            </a:r>
          </a:p>
          <a:p>
            <a:pPr marL="722313" indent="0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з рубрик </a:t>
            </a:r>
          </a:p>
          <a:p>
            <a:pPr marL="1798638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1798638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1798638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>
              <a:solidFill>
                <a:srgbClr val="002060"/>
              </a:solidFill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Заповнити </a:t>
            </a:r>
            <a:r>
              <a:rPr lang="uk-UA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словничок </a:t>
            </a:r>
            <a:endParaRPr lang="uk-UA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9" y="5429290"/>
            <a:ext cx="1522128" cy="51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3689" y="5152494"/>
            <a:ext cx="7215320" cy="1138654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Segoe Print" pitchFamily="2" charset="0"/>
                <a:cs typeface="Calibri" pitchFamily="34" charset="0"/>
              </a:rPr>
              <a:t>Модуль, </a:t>
            </a:r>
            <a:r>
              <a:rPr lang="uk-UA" sz="2800" b="1" dirty="0" err="1">
                <a:latin typeface="Segoe Print" pitchFamily="2" charset="0"/>
              </a:rPr>
              <a:t>модуль</a:t>
            </a:r>
            <a:r>
              <a:rPr lang="uk-UA" sz="2800" b="1" dirty="0">
                <a:latin typeface="Segoe Print" pitchFamily="2" charset="0"/>
              </a:rPr>
              <a:t> </a:t>
            </a:r>
            <a:r>
              <a:rPr lang="en-US" sz="2800" b="1" dirty="0" smtClean="0">
                <a:latin typeface="Segoe Print" pitchFamily="2" charset="0"/>
              </a:rPr>
              <a:t>math</a:t>
            </a:r>
            <a:r>
              <a:rPr lang="uk-UA" sz="2800" b="1" dirty="0" smtClean="0">
                <a:latin typeface="Segoe Print" pitchFamily="2" charset="0"/>
              </a:rPr>
              <a:t>, модуль </a:t>
            </a:r>
            <a:r>
              <a:rPr lang="en-US" sz="2800" b="1" dirty="0" smtClean="0">
                <a:latin typeface="Segoe Print" pitchFamily="2" charset="0"/>
              </a:rPr>
              <a:t>random</a:t>
            </a:r>
            <a:r>
              <a:rPr lang="uk-UA" sz="2800" b="1" dirty="0" smtClean="0">
                <a:latin typeface="Segoe Print" pitchFamily="2" charset="0"/>
              </a:rPr>
              <a:t>, </a:t>
            </a:r>
            <a:r>
              <a:rPr lang="uk-UA" sz="2800" b="1" dirty="0">
                <a:latin typeface="Segoe Print" pitchFamily="2" charset="0"/>
              </a:rPr>
              <a:t>модуль </a:t>
            </a:r>
            <a:r>
              <a:rPr lang="en-US" sz="2800" b="1" dirty="0">
                <a:latin typeface="Segoe Print" pitchFamily="2" charset="0"/>
              </a:rPr>
              <a:t>turtle</a:t>
            </a:r>
            <a:endParaRPr lang="uk-UA" sz="2800" b="1" dirty="0">
              <a:solidFill>
                <a:schemeClr val="tx1"/>
              </a:solidFill>
              <a:latin typeface="Segoe Print" pitchFamily="2" charset="0"/>
              <a:cs typeface="Calibri" pitchFamily="34" charset="0"/>
            </a:endParaRPr>
          </a:p>
        </p:txBody>
      </p:sp>
      <p:pic>
        <p:nvPicPr>
          <p:cNvPr id="6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8" y="109635"/>
            <a:ext cx="932686" cy="102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3646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30" y="1274298"/>
            <a:ext cx="2436974" cy="331603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391" y="85388"/>
            <a:ext cx="979876" cy="123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8" y="2529928"/>
            <a:ext cx="1944216" cy="6110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10" y="2554684"/>
            <a:ext cx="2571187" cy="561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2" y="3159587"/>
            <a:ext cx="2804850" cy="649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34" y="3187173"/>
            <a:ext cx="2918658" cy="5804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7" y="3851360"/>
            <a:ext cx="3177770" cy="583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08" y="3893631"/>
            <a:ext cx="2609122" cy="5830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7" y="202368"/>
            <a:ext cx="680159" cy="6045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53" y="202367"/>
            <a:ext cx="680159" cy="6045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3579</TotalTime>
  <Words>431</Words>
  <Application>Microsoft Office PowerPoint</Application>
  <PresentationFormat>Экран (4:3)</PresentationFormat>
  <Paragraphs>84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Segoe Print</vt:lpstr>
      <vt:lpstr>Tahoma</vt:lpstr>
      <vt:lpstr>Wingdings</vt:lpstr>
      <vt:lpstr>Wingdings 2</vt:lpstr>
      <vt:lpstr>Граница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з комп'ютером</vt:lpstr>
      <vt:lpstr>Робота з комп'ютером</vt:lpstr>
      <vt:lpstr>Робота з комп'ютером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Chashuk</dc:creator>
  <cp:lastModifiedBy>User</cp:lastModifiedBy>
  <cp:revision>563</cp:revision>
  <dcterms:created xsi:type="dcterms:W3CDTF">2012-03-12T11:25:56Z</dcterms:created>
  <dcterms:modified xsi:type="dcterms:W3CDTF">2021-11-29T11:25:02Z</dcterms:modified>
</cp:coreProperties>
</file>