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534" r:id="rId3"/>
    <p:sldId id="1535" r:id="rId4"/>
    <p:sldId id="1536" r:id="rId5"/>
    <p:sldId id="1543" r:id="rId6"/>
    <p:sldId id="1554" r:id="rId7"/>
    <p:sldId id="1537" r:id="rId8"/>
    <p:sldId id="1538" r:id="rId9"/>
    <p:sldId id="1544" r:id="rId10"/>
    <p:sldId id="1545" r:id="rId11"/>
    <p:sldId id="1546" r:id="rId12"/>
    <p:sldId id="1551" r:id="rId13"/>
    <p:sldId id="1552" r:id="rId14"/>
    <p:sldId id="1547" r:id="rId15"/>
    <p:sldId id="1548" r:id="rId16"/>
    <p:sldId id="1553" r:id="rId17"/>
    <p:sldId id="1555" r:id="rId18"/>
    <p:sldId id="1556" r:id="rId19"/>
    <p:sldId id="304" r:id="rId20"/>
    <p:sldId id="1400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55A11"/>
    <a:srgbClr val="ECEEEB"/>
    <a:srgbClr val="396BC5"/>
    <a:srgbClr val="13B1CE"/>
    <a:srgbClr val="F4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4" autoAdjust="0"/>
    <p:restoredTop sz="94660"/>
  </p:normalViewPr>
  <p:slideViewPr>
    <p:cSldViewPr snapToGrid="0">
      <p:cViewPr>
        <p:scale>
          <a:sx n="77" d="100"/>
          <a:sy n="77" d="100"/>
        </p:scale>
        <p:origin x="-4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/>
      <dgm:spPr/>
      <dgm:t>
        <a:bodyPr/>
        <a:lstStyle/>
        <a:p>
          <a:r>
            <a:rPr lang="uk-UA" b="1" i="1" noProof="0" dirty="0">
              <a:solidFill>
                <a:srgbClr val="002060"/>
              </a:solidFill>
            </a:rPr>
            <a:t>Перший, підготовчий, етап полягає в пошуку передумов для здійснення атаки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b="1" i="1"/>
        </a:p>
      </dgm:t>
    </dgm:pt>
    <dgm:pt modelId="{710B442C-69F8-43CB-AC0E-8FBFECC5AC10}" type="sibTrans" cxnId="{76465998-EBCE-4C05-ADEE-C1430D25230E}">
      <dgm:prSet/>
      <dgm:spPr>
        <a:solidFill>
          <a:srgbClr val="FF0000"/>
        </a:solidFill>
      </dgm:spPr>
      <dgm:t>
        <a:bodyPr/>
        <a:lstStyle/>
        <a:p>
          <a:endParaRPr lang="uk-UA" b="1" i="1" noProof="0" dirty="0"/>
        </a:p>
      </dgm:t>
    </dgm:pt>
    <dgm:pt modelId="{9672D0FE-FD98-44E8-8FC5-FFBDCB668F57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noProof="0" dirty="0"/>
            <a:t>Пошук вразливостей, використання яких робить можливим реалізацію атаки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b="1" i="1"/>
        </a:p>
      </dgm:t>
    </dgm:pt>
    <dgm:pt modelId="{33BDFB39-484F-49E3-A06C-69E36B24AB17}" type="sibTrans" cxnId="{54531BAE-3FD7-42FB-96B7-221E9B9E1BE8}">
      <dgm:prSet/>
      <dgm:spPr>
        <a:solidFill>
          <a:srgbClr val="FF0000"/>
        </a:solidFill>
      </dgm:spPr>
      <dgm:t>
        <a:bodyPr/>
        <a:lstStyle/>
        <a:p>
          <a:endParaRPr lang="uk-UA" b="1" i="1" noProof="0" dirty="0"/>
        </a:p>
      </dgm:t>
    </dgm:pt>
    <dgm:pt modelId="{7066BC1C-376E-4712-B695-CCB0DDF0D40E}">
      <dgm:prSet phldrT="[Текст]"/>
      <dgm:spPr/>
      <dgm:t>
        <a:bodyPr/>
        <a:lstStyle/>
        <a:p>
          <a:r>
            <a:rPr lang="uk-UA" b="1" i="1" noProof="0" dirty="0"/>
            <a:t>На третьому етапі атака завершується, «заметено» сліди і </a:t>
          </a:r>
          <a:r>
            <a:rPr lang="uk-UA" b="1" i="1" noProof="0" dirty="0" err="1"/>
            <a:t>т.д</a:t>
          </a:r>
          <a:r>
            <a:rPr lang="uk-UA" b="1" i="1" noProof="0" dirty="0"/>
            <a:t>.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b="1" i="1"/>
        </a:p>
      </dgm:t>
    </dgm:pt>
    <dgm:pt modelId="{66F12583-0E12-4B55-BA19-55BF93511EBE}" type="sibTrans" cxnId="{B76BB4B4-6CFA-4272-95F4-12F6E63388A7}">
      <dgm:prSet/>
      <dgm:spPr/>
      <dgm:t>
        <a:bodyPr/>
        <a:lstStyle/>
        <a:p>
          <a:endParaRPr lang="uk-UA" b="1" i="1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DE27BCB7-FBBD-41AB-92A8-25BB82837D05}" type="pres">
      <dgm:prSet presAssocID="{9BAFEA03-2235-4AA1-A280-6B9B79FC8268}" presName="ThreeNodes_1" presStyleLbl="node1" presStyleIdx="0" presStyleCnt="3">
        <dgm:presLayoutVars>
          <dgm:bulletEnabled val="1"/>
        </dgm:presLayoutVars>
      </dgm:prSet>
      <dgm:spPr/>
    </dgm:pt>
    <dgm:pt modelId="{BD948475-3A72-4282-A7E2-E1FA6E7405A3}" type="pres">
      <dgm:prSet presAssocID="{9BAFEA03-2235-4AA1-A280-6B9B79FC8268}" presName="ThreeNodes_2" presStyleLbl="node1" presStyleIdx="1" presStyleCnt="3">
        <dgm:presLayoutVars>
          <dgm:bulletEnabled val="1"/>
        </dgm:presLayoutVars>
      </dgm:prSet>
      <dgm:spPr/>
    </dgm:pt>
    <dgm:pt modelId="{1145D2C8-A92A-4865-87E9-A87784D21A56}" type="pres">
      <dgm:prSet presAssocID="{9BAFEA03-2235-4AA1-A280-6B9B79FC8268}" presName="ThreeNodes_3" presStyleLbl="node1" presStyleIdx="2" presStyleCnt="3">
        <dgm:presLayoutVars>
          <dgm:bulletEnabled val="1"/>
        </dgm:presLayoutVars>
      </dgm:prSet>
      <dgm:spPr/>
    </dgm:pt>
    <dgm:pt modelId="{DDE98724-F0BF-42B0-9DD4-2E7B480097DD}" type="pres">
      <dgm:prSet presAssocID="{9BAFEA03-2235-4AA1-A280-6B9B79FC8268}" presName="ThreeConn_1-2" presStyleLbl="fgAccFollowNode1" presStyleIdx="0" presStyleCnt="2">
        <dgm:presLayoutVars>
          <dgm:bulletEnabled val="1"/>
        </dgm:presLayoutVars>
      </dgm:prSet>
      <dgm:spPr/>
    </dgm:pt>
    <dgm:pt modelId="{35679B1A-FF17-4F85-9F41-FE26B7B9FE9C}" type="pres">
      <dgm:prSet presAssocID="{9BAFEA03-2235-4AA1-A280-6B9B79FC8268}" presName="ThreeConn_2-3" presStyleLbl="fgAccFollowNode1" presStyleIdx="1" presStyleCnt="2">
        <dgm:presLayoutVars>
          <dgm:bulletEnabled val="1"/>
        </dgm:presLayoutVars>
      </dgm:prSet>
      <dgm:spPr/>
    </dgm:pt>
    <dgm:pt modelId="{31DC77D5-B016-41D1-BB6D-FA8DA5D830B1}" type="pres">
      <dgm:prSet presAssocID="{9BAFEA03-2235-4AA1-A280-6B9B79FC8268}" presName="ThreeNodes_1_text" presStyleLbl="node1" presStyleIdx="2" presStyleCnt="3">
        <dgm:presLayoutVars>
          <dgm:bulletEnabled val="1"/>
        </dgm:presLayoutVars>
      </dgm:prSet>
      <dgm:spPr/>
    </dgm:pt>
    <dgm:pt modelId="{CE78F072-7AD4-4A43-A208-DC8FCBDCD2F7}" type="pres">
      <dgm:prSet presAssocID="{9BAFEA03-2235-4AA1-A280-6B9B79FC8268}" presName="ThreeNodes_2_text" presStyleLbl="node1" presStyleIdx="2" presStyleCnt="3">
        <dgm:presLayoutVars>
          <dgm:bulletEnabled val="1"/>
        </dgm:presLayoutVars>
      </dgm:prSet>
      <dgm:spPr/>
    </dgm:pt>
    <dgm:pt modelId="{D3536B8D-AD6A-4E46-83BB-0E4CC412B8E5}" type="pres">
      <dgm:prSet presAssocID="{9BAFEA03-2235-4AA1-A280-6B9B79FC826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BBF0E0F-0C8D-44C3-A30E-B2ACD7BC0526}" type="presOf" srcId="{9672D0FE-FD98-44E8-8FC5-FFBDCB668F57}" destId="{CE78F072-7AD4-4A43-A208-DC8FCBDCD2F7}" srcOrd="1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63AF141A-428A-4F74-A981-5C5424200CA1}" type="presOf" srcId="{B64DB2D8-7AEE-40AF-9FD6-5A3051345C1E}" destId="{DE27BCB7-FBBD-41AB-92A8-25BB82837D05}" srcOrd="0" destOrd="0" presId="urn:microsoft.com/office/officeart/2005/8/layout/vProcess5"/>
    <dgm:cxn modelId="{1BC1A640-A2A5-4684-881E-BDEFC1A090AF}" type="presOf" srcId="{710B442C-69F8-43CB-AC0E-8FBFECC5AC10}" destId="{DDE98724-F0BF-42B0-9DD4-2E7B480097DD}" srcOrd="0" destOrd="0" presId="urn:microsoft.com/office/officeart/2005/8/layout/vProcess5"/>
    <dgm:cxn modelId="{FF1F3963-2E24-4C3E-8CAA-B102F0BFE656}" type="presOf" srcId="{B64DB2D8-7AEE-40AF-9FD6-5A3051345C1E}" destId="{31DC77D5-B016-41D1-BB6D-FA8DA5D830B1}" srcOrd="1" destOrd="0" presId="urn:microsoft.com/office/officeart/2005/8/layout/vProcess5"/>
    <dgm:cxn modelId="{ACA26F4F-97E8-490E-9DCC-6DD5C85D287F}" type="presOf" srcId="{7066BC1C-376E-4712-B695-CCB0DDF0D40E}" destId="{1145D2C8-A92A-4865-87E9-A87784D21A56}" srcOrd="0" destOrd="0" presId="urn:microsoft.com/office/officeart/2005/8/layout/vProcess5"/>
    <dgm:cxn modelId="{5AB3F979-3E8B-486F-A983-8C9B9E7487E6}" type="presOf" srcId="{7066BC1C-376E-4712-B695-CCB0DDF0D40E}" destId="{D3536B8D-AD6A-4E46-83BB-0E4CC412B8E5}" srcOrd="1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661C579A-A125-4B16-B7AB-E139CF587B03}" type="presOf" srcId="{9672D0FE-FD98-44E8-8FC5-FFBDCB668F57}" destId="{BD948475-3A72-4282-A7E2-E1FA6E7405A3}" srcOrd="0" destOrd="0" presId="urn:microsoft.com/office/officeart/2005/8/layout/vProcess5"/>
    <dgm:cxn modelId="{EB8C049E-F208-43B5-A232-5AA14E247A6B}" type="presOf" srcId="{33BDFB39-484F-49E3-A06C-69E36B24AB17}" destId="{35679B1A-FF17-4F85-9F41-FE26B7B9FE9C}" srcOrd="0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3BF807D5-3513-4EF3-9395-415EAB2F7B63}" type="presParOf" srcId="{ADA37DD7-FAE6-400D-BADB-FFA90717EE37}" destId="{DE27BCB7-FBBD-41AB-92A8-25BB82837D05}" srcOrd="1" destOrd="0" presId="urn:microsoft.com/office/officeart/2005/8/layout/vProcess5"/>
    <dgm:cxn modelId="{AE38D618-51CF-4766-90CF-849AD7204C0F}" type="presParOf" srcId="{ADA37DD7-FAE6-400D-BADB-FFA90717EE37}" destId="{BD948475-3A72-4282-A7E2-E1FA6E7405A3}" srcOrd="2" destOrd="0" presId="urn:microsoft.com/office/officeart/2005/8/layout/vProcess5"/>
    <dgm:cxn modelId="{780364D0-548C-4748-9CD1-9C1A03F9099F}" type="presParOf" srcId="{ADA37DD7-FAE6-400D-BADB-FFA90717EE37}" destId="{1145D2C8-A92A-4865-87E9-A87784D21A56}" srcOrd="3" destOrd="0" presId="urn:microsoft.com/office/officeart/2005/8/layout/vProcess5"/>
    <dgm:cxn modelId="{7CD4FC85-3655-4524-BB81-1415E3EE4C49}" type="presParOf" srcId="{ADA37DD7-FAE6-400D-BADB-FFA90717EE37}" destId="{DDE98724-F0BF-42B0-9DD4-2E7B480097DD}" srcOrd="4" destOrd="0" presId="urn:microsoft.com/office/officeart/2005/8/layout/vProcess5"/>
    <dgm:cxn modelId="{ECEEDE37-E751-400F-A0A1-59CE2AB59A5F}" type="presParOf" srcId="{ADA37DD7-FAE6-400D-BADB-FFA90717EE37}" destId="{35679B1A-FF17-4F85-9F41-FE26B7B9FE9C}" srcOrd="5" destOrd="0" presId="urn:microsoft.com/office/officeart/2005/8/layout/vProcess5"/>
    <dgm:cxn modelId="{72E9E481-5764-41CB-BDA0-B0ABCE24F524}" type="presParOf" srcId="{ADA37DD7-FAE6-400D-BADB-FFA90717EE37}" destId="{31DC77D5-B016-41D1-BB6D-FA8DA5D830B1}" srcOrd="6" destOrd="0" presId="urn:microsoft.com/office/officeart/2005/8/layout/vProcess5"/>
    <dgm:cxn modelId="{943AEB27-C690-45E2-8226-97B6E24D883F}" type="presParOf" srcId="{ADA37DD7-FAE6-400D-BADB-FFA90717EE37}" destId="{CE78F072-7AD4-4A43-A208-DC8FCBDCD2F7}" srcOrd="7" destOrd="0" presId="urn:microsoft.com/office/officeart/2005/8/layout/vProcess5"/>
    <dgm:cxn modelId="{185CA434-89C1-4F28-8ECB-5F2B9CA426D6}" type="presParOf" srcId="{ADA37DD7-FAE6-400D-BADB-FFA90717EE37}" destId="{D3536B8D-AD6A-4E46-83BB-0E4CC412B8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обладнання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програмного забезпечення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даних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/>
            <a:t>персоналу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18389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 custScaleY="118389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 custScaleY="118389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 custScaleY="118389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i="1" noProof="0" dirty="0"/>
            <a:t>Брандмауери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Антивірусні засоби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Знаряддя, які відстежують стан мережі, грають важливу роль під час визначення мережних загроз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400" i="1" noProof="0" dirty="0"/>
            <a:t>Захищений віддалений доступ і обмін даними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26920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 custScaleY="126920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 custScaleY="126920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 custScaleY="126920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en-US" i="1" dirty="0"/>
            <a:t>WEP-</a:t>
          </a:r>
          <a:r>
            <a:rPr lang="uk-UA" i="1" dirty="0"/>
            <a:t>шифрування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en-US" i="1" dirty="0"/>
            <a:t>TKIP-</a:t>
          </a:r>
          <a:r>
            <a:rPr lang="uk-UA" i="1" dirty="0"/>
            <a:t>шифрування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en-US" i="1" dirty="0">
              <a:solidFill>
                <a:srgbClr val="002060"/>
              </a:solidFill>
            </a:rPr>
            <a:t>CKIP-</a:t>
          </a:r>
          <a:r>
            <a:rPr lang="uk-UA" i="1" dirty="0">
              <a:solidFill>
                <a:srgbClr val="002060"/>
              </a:solidFill>
            </a:rPr>
            <a:t>шифрування 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en-US" i="1" dirty="0"/>
            <a:t>WPA-</a:t>
          </a:r>
          <a:r>
            <a:rPr lang="uk-UA" i="1" dirty="0"/>
            <a:t>шифрування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en-US" i="1" dirty="0"/>
            <a:t>WPA2-</a:t>
          </a:r>
          <a:r>
            <a:rPr lang="uk-UA" i="1" dirty="0"/>
            <a:t>шифрування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BCB7-FBBD-41AB-92A8-25BB82837D05}">
      <dsp:nvSpPr>
        <dsp:cNvPr id="0" name=""/>
        <dsp:cNvSpPr/>
      </dsp:nvSpPr>
      <dsp:spPr>
        <a:xfrm>
          <a:off x="0" y="0"/>
          <a:ext cx="10093705" cy="1266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noProof="0" dirty="0">
              <a:solidFill>
                <a:srgbClr val="002060"/>
              </a:solidFill>
            </a:rPr>
            <a:t>Перший, підготовчий, етап полягає в пошуку передумов для здійснення атаки</a:t>
          </a:r>
        </a:p>
      </dsp:txBody>
      <dsp:txXfrm>
        <a:off x="37097" y="37097"/>
        <a:ext cx="8726972" cy="1192380"/>
      </dsp:txXfrm>
    </dsp:sp>
    <dsp:sp modelId="{BD948475-3A72-4282-A7E2-E1FA6E7405A3}">
      <dsp:nvSpPr>
        <dsp:cNvPr id="0" name=""/>
        <dsp:cNvSpPr/>
      </dsp:nvSpPr>
      <dsp:spPr>
        <a:xfrm>
          <a:off x="890621" y="1477669"/>
          <a:ext cx="10093705" cy="1266574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noProof="0" dirty="0"/>
            <a:t>Пошук вразливостей, використання яких робить можливим реалізацію атаки</a:t>
          </a:r>
        </a:p>
      </dsp:txBody>
      <dsp:txXfrm>
        <a:off x="927718" y="1514766"/>
        <a:ext cx="8305617" cy="1192380"/>
      </dsp:txXfrm>
    </dsp:sp>
    <dsp:sp modelId="{1145D2C8-A92A-4865-87E9-A87784D21A56}">
      <dsp:nvSpPr>
        <dsp:cNvPr id="0" name=""/>
        <dsp:cNvSpPr/>
      </dsp:nvSpPr>
      <dsp:spPr>
        <a:xfrm>
          <a:off x="1781242" y="2955339"/>
          <a:ext cx="10093705" cy="1266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noProof="0" dirty="0"/>
            <a:t>На третьому етапі атака завершується, «заметено» сліди і </a:t>
          </a:r>
          <a:r>
            <a:rPr lang="uk-UA" sz="2600" b="1" i="1" kern="1200" noProof="0" dirty="0" err="1"/>
            <a:t>т.д</a:t>
          </a:r>
          <a:r>
            <a:rPr lang="uk-UA" sz="2600" b="1" i="1" kern="1200" noProof="0" dirty="0"/>
            <a:t>.</a:t>
          </a:r>
        </a:p>
      </dsp:txBody>
      <dsp:txXfrm>
        <a:off x="1818339" y="2992436"/>
        <a:ext cx="8305617" cy="1192380"/>
      </dsp:txXfrm>
    </dsp:sp>
    <dsp:sp modelId="{DDE98724-F0BF-42B0-9DD4-2E7B480097DD}">
      <dsp:nvSpPr>
        <dsp:cNvPr id="0" name=""/>
        <dsp:cNvSpPr/>
      </dsp:nvSpPr>
      <dsp:spPr>
        <a:xfrm>
          <a:off x="9270432" y="960485"/>
          <a:ext cx="823273" cy="823273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b="1" i="1" kern="1200" noProof="0" dirty="0"/>
        </a:p>
      </dsp:txBody>
      <dsp:txXfrm>
        <a:off x="9455668" y="960485"/>
        <a:ext cx="452801" cy="619513"/>
      </dsp:txXfrm>
    </dsp:sp>
    <dsp:sp modelId="{35679B1A-FF17-4F85-9F41-FE26B7B9FE9C}">
      <dsp:nvSpPr>
        <dsp:cNvPr id="0" name=""/>
        <dsp:cNvSpPr/>
      </dsp:nvSpPr>
      <dsp:spPr>
        <a:xfrm>
          <a:off x="10161053" y="2429711"/>
          <a:ext cx="823273" cy="823273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b="1" i="1" kern="1200" noProof="0" dirty="0"/>
        </a:p>
      </dsp:txBody>
      <dsp:txXfrm>
        <a:off x="10346289" y="2429711"/>
        <a:ext cx="452801" cy="619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69507" y="-807051"/>
          <a:ext cx="6274870" cy="6274870"/>
        </a:xfrm>
        <a:prstGeom prst="blockArc">
          <a:avLst>
            <a:gd name="adj1" fmla="val 18900000"/>
            <a:gd name="adj2" fmla="val 2700000"/>
            <a:gd name="adj3" fmla="val 34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26373" y="292394"/>
          <a:ext cx="6493102" cy="8488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9129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i="1" kern="1200" dirty="0"/>
            <a:t>обладнання</a:t>
          </a:r>
        </a:p>
      </dsp:txBody>
      <dsp:txXfrm>
        <a:off x="526373" y="292394"/>
        <a:ext cx="6493102" cy="848863"/>
      </dsp:txXfrm>
    </dsp:sp>
    <dsp:sp modelId="{27878C57-BBF6-4C22-88FA-1C3D4933722D}">
      <dsp:nvSpPr>
        <dsp:cNvPr id="0" name=""/>
        <dsp:cNvSpPr/>
      </dsp:nvSpPr>
      <dsp:spPr>
        <a:xfrm>
          <a:off x="78240" y="268693"/>
          <a:ext cx="896265" cy="8962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37453" y="1368099"/>
          <a:ext cx="6082023" cy="84886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9129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i="1" kern="1200" dirty="0"/>
            <a:t>програмного забезпечення</a:t>
          </a:r>
        </a:p>
      </dsp:txBody>
      <dsp:txXfrm>
        <a:off x="937453" y="1368099"/>
        <a:ext cx="6082023" cy="848863"/>
      </dsp:txXfrm>
    </dsp:sp>
    <dsp:sp modelId="{E63EBB38-5984-4F74-98F1-254621592311}">
      <dsp:nvSpPr>
        <dsp:cNvPr id="0" name=""/>
        <dsp:cNvSpPr/>
      </dsp:nvSpPr>
      <dsp:spPr>
        <a:xfrm>
          <a:off x="489320" y="1344398"/>
          <a:ext cx="896265" cy="8962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37453" y="2443804"/>
          <a:ext cx="6082023" cy="8488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9129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i="1" kern="1200" dirty="0">
              <a:solidFill>
                <a:srgbClr val="002060"/>
              </a:solidFill>
            </a:rPr>
            <a:t>даних</a:t>
          </a:r>
        </a:p>
      </dsp:txBody>
      <dsp:txXfrm>
        <a:off x="937453" y="2443804"/>
        <a:ext cx="6082023" cy="848863"/>
      </dsp:txXfrm>
    </dsp:sp>
    <dsp:sp modelId="{D13D7DA6-9D1E-4150-A6AE-C6ABC36166D5}">
      <dsp:nvSpPr>
        <dsp:cNvPr id="0" name=""/>
        <dsp:cNvSpPr/>
      </dsp:nvSpPr>
      <dsp:spPr>
        <a:xfrm>
          <a:off x="489320" y="2420103"/>
          <a:ext cx="896265" cy="8962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26373" y="3519509"/>
          <a:ext cx="6493102" cy="8488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9129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i="1" kern="1200" dirty="0"/>
            <a:t>персоналу</a:t>
          </a:r>
        </a:p>
      </dsp:txBody>
      <dsp:txXfrm>
        <a:off x="526373" y="3519509"/>
        <a:ext cx="6493102" cy="848863"/>
      </dsp:txXfrm>
    </dsp:sp>
    <dsp:sp modelId="{AA2029A9-878F-42BF-A694-5944B1AD983E}">
      <dsp:nvSpPr>
        <dsp:cNvPr id="0" name=""/>
        <dsp:cNvSpPr/>
      </dsp:nvSpPr>
      <dsp:spPr>
        <a:xfrm>
          <a:off x="78240" y="3495808"/>
          <a:ext cx="896265" cy="8962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7699" y="-872148"/>
          <a:ext cx="6783533" cy="6783533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68385" y="283069"/>
          <a:ext cx="7188690" cy="9839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Брандмауери</a:t>
          </a:r>
        </a:p>
      </dsp:txBody>
      <dsp:txXfrm>
        <a:off x="568385" y="283069"/>
        <a:ext cx="7188690" cy="983929"/>
      </dsp:txXfrm>
    </dsp:sp>
    <dsp:sp modelId="{27878C57-BBF6-4C22-88FA-1C3D4933722D}">
      <dsp:nvSpPr>
        <dsp:cNvPr id="0" name=""/>
        <dsp:cNvSpPr/>
      </dsp:nvSpPr>
      <dsp:spPr>
        <a:xfrm>
          <a:off x="83863" y="290511"/>
          <a:ext cx="969045" cy="969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1012846" y="1446125"/>
          <a:ext cx="6744230" cy="983929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Антивірусні засоби</a:t>
          </a:r>
        </a:p>
      </dsp:txBody>
      <dsp:txXfrm>
        <a:off x="1012846" y="1446125"/>
        <a:ext cx="6744230" cy="983929"/>
      </dsp:txXfrm>
    </dsp:sp>
    <dsp:sp modelId="{E63EBB38-5984-4F74-98F1-254621592311}">
      <dsp:nvSpPr>
        <dsp:cNvPr id="0" name=""/>
        <dsp:cNvSpPr/>
      </dsp:nvSpPr>
      <dsp:spPr>
        <a:xfrm>
          <a:off x="528323" y="1453567"/>
          <a:ext cx="969045" cy="969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12846" y="2609181"/>
          <a:ext cx="6744230" cy="9839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Знаряддя, які відстежують стан мережі, грають важливу роль під час визначення мережних загроз</a:t>
          </a:r>
        </a:p>
      </dsp:txBody>
      <dsp:txXfrm>
        <a:off x="1012846" y="2609181"/>
        <a:ext cx="6744230" cy="983929"/>
      </dsp:txXfrm>
    </dsp:sp>
    <dsp:sp modelId="{D13D7DA6-9D1E-4150-A6AE-C6ABC36166D5}">
      <dsp:nvSpPr>
        <dsp:cNvPr id="0" name=""/>
        <dsp:cNvSpPr/>
      </dsp:nvSpPr>
      <dsp:spPr>
        <a:xfrm>
          <a:off x="528323" y="2616623"/>
          <a:ext cx="969045" cy="969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68385" y="3772236"/>
          <a:ext cx="7188690" cy="9839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534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Захищений віддалений доступ і обмін даними</a:t>
          </a:r>
        </a:p>
      </dsp:txBody>
      <dsp:txXfrm>
        <a:off x="568385" y="3772236"/>
        <a:ext cx="7188690" cy="983929"/>
      </dsp:txXfrm>
    </dsp:sp>
    <dsp:sp modelId="{AA2029A9-878F-42BF-A694-5944B1AD983E}">
      <dsp:nvSpPr>
        <dsp:cNvPr id="0" name=""/>
        <dsp:cNvSpPr/>
      </dsp:nvSpPr>
      <dsp:spPr>
        <a:xfrm>
          <a:off x="83863" y="3779678"/>
          <a:ext cx="969045" cy="9690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530929" y="-846795"/>
          <a:ext cx="6585422" cy="6585422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61034" y="305641"/>
          <a:ext cx="6615081" cy="6116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551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WEP-</a:t>
          </a:r>
          <a:r>
            <a:rPr lang="uk-UA" sz="3200" i="1" kern="1200" dirty="0"/>
            <a:t>шифрування</a:t>
          </a:r>
        </a:p>
      </dsp:txBody>
      <dsp:txXfrm>
        <a:off x="461034" y="305641"/>
        <a:ext cx="6615081" cy="611674"/>
      </dsp:txXfrm>
    </dsp:sp>
    <dsp:sp modelId="{27878C57-BBF6-4C22-88FA-1C3D4933722D}">
      <dsp:nvSpPr>
        <dsp:cNvPr id="0" name=""/>
        <dsp:cNvSpPr/>
      </dsp:nvSpPr>
      <dsp:spPr>
        <a:xfrm>
          <a:off x="78738" y="229182"/>
          <a:ext cx="764593" cy="764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99343" y="1222860"/>
          <a:ext cx="6176773" cy="61167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551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TKIP-</a:t>
          </a:r>
          <a:r>
            <a:rPr lang="uk-UA" sz="3200" i="1" kern="1200" dirty="0"/>
            <a:t>шифрування</a:t>
          </a:r>
        </a:p>
      </dsp:txBody>
      <dsp:txXfrm>
        <a:off x="899343" y="1222860"/>
        <a:ext cx="6176773" cy="611674"/>
      </dsp:txXfrm>
    </dsp:sp>
    <dsp:sp modelId="{E63EBB38-5984-4F74-98F1-254621592311}">
      <dsp:nvSpPr>
        <dsp:cNvPr id="0" name=""/>
        <dsp:cNvSpPr/>
      </dsp:nvSpPr>
      <dsp:spPr>
        <a:xfrm>
          <a:off x="517046" y="1146400"/>
          <a:ext cx="764593" cy="764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33868" y="2140078"/>
          <a:ext cx="6042248" cy="6116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551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>
              <a:solidFill>
                <a:srgbClr val="002060"/>
              </a:solidFill>
            </a:rPr>
            <a:t>CKIP-</a:t>
          </a:r>
          <a:r>
            <a:rPr lang="uk-UA" sz="3200" i="1" kern="1200" dirty="0">
              <a:solidFill>
                <a:srgbClr val="002060"/>
              </a:solidFill>
            </a:rPr>
            <a:t>шифрування </a:t>
          </a:r>
        </a:p>
      </dsp:txBody>
      <dsp:txXfrm>
        <a:off x="1033868" y="2140078"/>
        <a:ext cx="6042248" cy="611674"/>
      </dsp:txXfrm>
    </dsp:sp>
    <dsp:sp modelId="{D13D7DA6-9D1E-4150-A6AE-C6ABC36166D5}">
      <dsp:nvSpPr>
        <dsp:cNvPr id="0" name=""/>
        <dsp:cNvSpPr/>
      </dsp:nvSpPr>
      <dsp:spPr>
        <a:xfrm>
          <a:off x="651571" y="2063619"/>
          <a:ext cx="764593" cy="764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899343" y="3057297"/>
          <a:ext cx="6176773" cy="6116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551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WPA-</a:t>
          </a:r>
          <a:r>
            <a:rPr lang="uk-UA" sz="3200" i="1" kern="1200" dirty="0"/>
            <a:t>шифрування</a:t>
          </a:r>
        </a:p>
      </dsp:txBody>
      <dsp:txXfrm>
        <a:off x="899343" y="3057297"/>
        <a:ext cx="6176773" cy="611674"/>
      </dsp:txXfrm>
    </dsp:sp>
    <dsp:sp modelId="{AA2029A9-878F-42BF-A694-5944B1AD983E}">
      <dsp:nvSpPr>
        <dsp:cNvPr id="0" name=""/>
        <dsp:cNvSpPr/>
      </dsp:nvSpPr>
      <dsp:spPr>
        <a:xfrm>
          <a:off x="517046" y="2980837"/>
          <a:ext cx="764593" cy="764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61034" y="3974515"/>
          <a:ext cx="6615081" cy="611674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551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WPA2-</a:t>
          </a:r>
          <a:r>
            <a:rPr lang="uk-UA" sz="3200" i="1" kern="1200" dirty="0"/>
            <a:t>шифрування</a:t>
          </a:r>
        </a:p>
      </dsp:txBody>
      <dsp:txXfrm>
        <a:off x="461034" y="3974515"/>
        <a:ext cx="6615081" cy="611674"/>
      </dsp:txXfrm>
    </dsp:sp>
    <dsp:sp modelId="{0589A8B4-BF53-4D85-9C3C-5A5EA39FC1AC}">
      <dsp:nvSpPr>
        <dsp:cNvPr id="0" name=""/>
        <dsp:cNvSpPr/>
      </dsp:nvSpPr>
      <dsp:spPr>
        <a:xfrm>
          <a:off x="78738" y="3898056"/>
          <a:ext cx="764593" cy="764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jpg" /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jpg" /><Relationship Id="rId5" Type="http://schemas.openxmlformats.org/officeDocument/2006/relationships/image" Target="../media/image4.png" /><Relationship Id="rId4" Type="http://schemas.openxmlformats.org/officeDocument/2006/relationships/image" Target="../media/image3.jpe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11.pn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30.03.2022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 /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 /><Relationship Id="rId3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4.xml" /><Relationship Id="rId5" Type="http://schemas.openxmlformats.org/officeDocument/2006/relationships/diagramQuickStyle" Target="../diagrams/quickStyle4.xml" /><Relationship Id="rId4" Type="http://schemas.openxmlformats.org/officeDocument/2006/relationships/diagramLayout" Target="../diagrams/layout4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 /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11302" y="547689"/>
            <a:ext cx="7137066" cy="2266596"/>
          </a:xfrm>
        </p:spPr>
        <p:txBody>
          <a:bodyPr>
            <a:noAutofit/>
          </a:bodyPr>
          <a:lstStyle/>
          <a:p>
            <a:r>
              <a:rPr lang="uk-UA" sz="4800" dirty="0"/>
              <a:t>Тема уроку: Виявлення атак. Захист периметра комп’ютерних мереж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30.03.2022  Інформатика 11 клас </a:t>
            </a:r>
          </a:p>
        </p:txBody>
      </p:sp>
      <p:pic>
        <p:nvPicPr>
          <p:cNvPr id="8" name="Picture 8" descr="Пов’язане зображення">
            <a:extLst>
              <a:ext uri="{FF2B5EF4-FFF2-40B4-BE49-F238E27FC236}">
                <a16:creationId xmlns:a16="http://schemas.microsoft.com/office/drawing/2014/main" id="{01D16870-8CDE-4F8A-B22D-C80FE87B3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28" y="3662321"/>
            <a:ext cx="2333066" cy="23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arth, network, planet, protection icon">
            <a:extLst>
              <a:ext uri="{FF2B5EF4-FFF2-40B4-BE49-F238E27FC236}">
                <a16:creationId xmlns:a16="http://schemas.microsoft.com/office/drawing/2014/main" id="{BD260459-F749-4E16-973D-68449BB2E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040" y="3664312"/>
            <a:ext cx="2328334" cy="232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периметра</a:t>
            </a:r>
            <a:br>
              <a:rPr lang="uk-UA" dirty="0"/>
            </a:br>
            <a:r>
              <a:rPr lang="uk-UA" dirty="0"/>
              <a:t>комп’ютерних мереж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Система безпеки мережі: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4F9AB-FC60-4654-B7D8-941F587A80CA}"/>
              </a:ext>
            </a:extLst>
          </p:cNvPr>
          <p:cNvSpPr txBox="1"/>
          <p:nvPr/>
        </p:nvSpPr>
        <p:spPr>
          <a:xfrm>
            <a:off x="247202" y="1835294"/>
            <a:ext cx="1187494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Захищає від внутрішніх та зовнішніх мережних атак.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08663-4F1F-4A33-97B4-354281EB8F41}"/>
              </a:ext>
            </a:extLst>
          </p:cNvPr>
          <p:cNvSpPr txBox="1"/>
          <p:nvPr/>
        </p:nvSpPr>
        <p:spPr>
          <a:xfrm>
            <a:off x="247202" y="2475356"/>
            <a:ext cx="11874948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Забезпечує конфіденційність обміну інформацією з будь-якого місця та в будь-який час.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B140E-38F9-4809-86C8-BFADB3361E36}"/>
              </a:ext>
            </a:extLst>
          </p:cNvPr>
          <p:cNvSpPr txBox="1"/>
          <p:nvPr/>
        </p:nvSpPr>
        <p:spPr>
          <a:xfrm>
            <a:off x="247202" y="3546305"/>
            <a:ext cx="11874948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Контролює доступ до інформації, ідентифікуючи користувачів та їхні системи.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BF0449-035F-4897-A143-3192666F91B6}"/>
              </a:ext>
            </a:extLst>
          </p:cNvPr>
          <p:cNvSpPr txBox="1"/>
          <p:nvPr/>
        </p:nvSpPr>
        <p:spPr>
          <a:xfrm>
            <a:off x="247202" y="4616491"/>
            <a:ext cx="11874948" cy="523220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Забезпечує надійність системи.</a:t>
            </a:r>
          </a:p>
        </p:txBody>
      </p:sp>
    </p:spTree>
    <p:extLst>
      <p:ext uri="{BB962C8B-B14F-4D97-AF65-F5344CB8AC3E}">
        <p14:creationId xmlns:p14="http://schemas.microsoft.com/office/powerpoint/2010/main" val="253407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периметра</a:t>
            </a:r>
            <a:br>
              <a:rPr lang="uk-UA" dirty="0"/>
            </a:br>
            <a:r>
              <a:rPr lang="uk-UA" dirty="0"/>
              <a:t>комп’ютерних мереж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Ключові елементи захищених мережних служб: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4574BCB0-90DD-47FC-B9B2-506513444F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433751"/>
              </p:ext>
            </p:extLst>
          </p:nvPr>
        </p:nvGraphicFramePr>
        <p:xfrm>
          <a:off x="4200211" y="1719984"/>
          <a:ext cx="7827666" cy="503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221C63-733F-448F-B271-B58F47061A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08" y="1892084"/>
            <a:ext cx="4033930" cy="458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5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периметра</a:t>
            </a:r>
            <a:br>
              <a:rPr lang="uk-UA" dirty="0"/>
            </a:br>
            <a:r>
              <a:rPr lang="uk-UA" dirty="0"/>
              <a:t>комп’ютерних мереж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Методи обмеження доступу в мережі: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CE960-68E8-45B0-842D-82074A01E494}"/>
              </a:ext>
            </a:extLst>
          </p:cNvPr>
          <p:cNvSpPr txBox="1"/>
          <p:nvPr/>
        </p:nvSpPr>
        <p:spPr>
          <a:xfrm>
            <a:off x="72008" y="1887108"/>
            <a:ext cx="708684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Фільтрація </a:t>
            </a:r>
            <a:r>
              <a:rPr lang="en-US" sz="2800" b="1" i="1" kern="0" dirty="0">
                <a:solidFill>
                  <a:schemeClr val="bg1"/>
                </a:solidFill>
              </a:rPr>
              <a:t>MAC-</a:t>
            </a:r>
            <a:r>
              <a:rPr lang="uk-UA" sz="2800" b="1" i="1" kern="0" dirty="0">
                <a:solidFill>
                  <a:schemeClr val="bg1"/>
                </a:solidFill>
              </a:rPr>
              <a:t>адреси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AEA51-B291-4238-940E-18248E646DC2}"/>
              </a:ext>
            </a:extLst>
          </p:cNvPr>
          <p:cNvSpPr txBox="1"/>
          <p:nvPr/>
        </p:nvSpPr>
        <p:spPr>
          <a:xfrm>
            <a:off x="72008" y="2557314"/>
            <a:ext cx="708684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Режим прихованого ідентифікатора </a:t>
            </a:r>
            <a:r>
              <a:rPr lang="en-US" sz="2800" b="1" i="1" kern="0" dirty="0">
                <a:solidFill>
                  <a:schemeClr val="bg1"/>
                </a:solidFill>
              </a:rPr>
              <a:t>SSID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5812D7-8F42-4638-BECE-636D978A9849}"/>
              </a:ext>
            </a:extLst>
          </p:cNvPr>
          <p:cNvSpPr txBox="1"/>
          <p:nvPr/>
        </p:nvSpPr>
        <p:spPr>
          <a:xfrm>
            <a:off x="72008" y="3658407"/>
            <a:ext cx="708684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Методи аутентифікації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CAA2C-7D32-4743-A317-029DBD1C9E90}"/>
              </a:ext>
            </a:extLst>
          </p:cNvPr>
          <p:cNvSpPr txBox="1"/>
          <p:nvPr/>
        </p:nvSpPr>
        <p:spPr>
          <a:xfrm>
            <a:off x="72008" y="4328613"/>
            <a:ext cx="708684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Методи шифрування</a:t>
            </a:r>
          </a:p>
        </p:txBody>
      </p:sp>
      <p:pic>
        <p:nvPicPr>
          <p:cNvPr id="9220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503578A6-D5B6-46A4-BEB2-A89BE0141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152" y="1887108"/>
            <a:ext cx="4814840" cy="481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4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периметра</a:t>
            </a:r>
            <a:br>
              <a:rPr lang="uk-UA" dirty="0"/>
            </a:br>
            <a:r>
              <a:rPr lang="uk-UA" dirty="0"/>
              <a:t>комп’ютерних мереж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Фільтрація </a:t>
            </a:r>
            <a:r>
              <a:rPr lang="en-US" sz="2800" b="1" i="1" kern="0" dirty="0">
                <a:solidFill>
                  <a:srgbClr val="FFFF00"/>
                </a:solidFill>
              </a:rPr>
              <a:t>MAC-</a:t>
            </a:r>
            <a:r>
              <a:rPr lang="uk-UA" sz="2800" b="1" i="1" kern="0" dirty="0">
                <a:solidFill>
                  <a:srgbClr val="FFFF00"/>
                </a:solidFill>
              </a:rPr>
              <a:t>адреси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F0C031-815A-411B-86A3-A0E8FA6CC81F}"/>
              </a:ext>
            </a:extLst>
          </p:cNvPr>
          <p:cNvSpPr txBox="1"/>
          <p:nvPr/>
        </p:nvSpPr>
        <p:spPr>
          <a:xfrm>
            <a:off x="72008" y="1806681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Фільтрацію можна здійснювати такими трьома способами: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36A2B-7E1A-4282-8E0E-CCF2DC033910}"/>
              </a:ext>
            </a:extLst>
          </p:cNvPr>
          <p:cNvSpPr txBox="1"/>
          <p:nvPr/>
        </p:nvSpPr>
        <p:spPr>
          <a:xfrm>
            <a:off x="72007" y="2847486"/>
            <a:ext cx="12050141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Точка доступу дозволяє отримати доступ станціям з будь-якою </a:t>
            </a:r>
            <a:r>
              <a:rPr lang="en-US" sz="2800" b="1" i="1" kern="0" dirty="0">
                <a:solidFill>
                  <a:schemeClr val="bg1"/>
                </a:solidFill>
              </a:rPr>
              <a:t>MAC-</a:t>
            </a:r>
            <a:r>
              <a:rPr lang="uk-UA" sz="2800" b="1" i="1" kern="0" dirty="0">
                <a:solidFill>
                  <a:schemeClr val="bg1"/>
                </a:solidFill>
              </a:rPr>
              <a:t>адресою;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5F7E6-6ABE-4097-BB5E-57173375F93F}"/>
              </a:ext>
            </a:extLst>
          </p:cNvPr>
          <p:cNvSpPr txBox="1"/>
          <p:nvPr/>
        </p:nvSpPr>
        <p:spPr>
          <a:xfrm>
            <a:off x="70928" y="3888291"/>
            <a:ext cx="12050141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Точка доступу дозволяє отримати доступ тільки станціям, чиї </a:t>
            </a:r>
            <a:r>
              <a:rPr lang="en-US" sz="2800" b="1" i="1" kern="0" dirty="0">
                <a:solidFill>
                  <a:schemeClr val="bg1"/>
                </a:solidFill>
              </a:rPr>
              <a:t>MAC-</a:t>
            </a:r>
            <a:r>
              <a:rPr lang="uk-UA" sz="2800" b="1" i="1" kern="0" dirty="0">
                <a:solidFill>
                  <a:schemeClr val="bg1"/>
                </a:solidFill>
              </a:rPr>
              <a:t>адреси є в довіреному списку;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DDE40A-C78E-4A72-A674-962895050737}"/>
              </a:ext>
            </a:extLst>
          </p:cNvPr>
          <p:cNvSpPr txBox="1"/>
          <p:nvPr/>
        </p:nvSpPr>
        <p:spPr>
          <a:xfrm>
            <a:off x="70928" y="4929096"/>
            <a:ext cx="9172476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Точка доступу забороняє доступ станціям, чиї </a:t>
            </a:r>
            <a:r>
              <a:rPr lang="en-US" sz="2800" b="1" i="1" kern="0" dirty="0">
                <a:solidFill>
                  <a:schemeClr val="bg1"/>
                </a:solidFill>
              </a:rPr>
              <a:t>MAC-</a:t>
            </a:r>
            <a:r>
              <a:rPr lang="uk-UA" sz="2800" b="1" i="1" kern="0" dirty="0">
                <a:solidFill>
                  <a:schemeClr val="bg1"/>
                </a:solidFill>
              </a:rPr>
              <a:t>адреси є в "чорному списку";</a:t>
            </a:r>
          </a:p>
        </p:txBody>
      </p:sp>
      <p:pic>
        <p:nvPicPr>
          <p:cNvPr id="205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7E989852-1D63-4841-978B-ECE43D19A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r="6963"/>
          <a:stretch/>
        </p:blipFill>
        <p:spPr bwMode="auto">
          <a:xfrm>
            <a:off x="9344966" y="4929096"/>
            <a:ext cx="2685667" cy="184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93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периметра</a:t>
            </a:r>
            <a:br>
              <a:rPr lang="uk-UA" dirty="0"/>
            </a:br>
            <a:r>
              <a:rPr lang="uk-UA" dirty="0"/>
              <a:t>комп’ютерних мереж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Режим прихованого ідентифікатора </a:t>
            </a:r>
            <a:r>
              <a:rPr lang="en-US" sz="2800" b="1" i="1" kern="0" dirty="0">
                <a:solidFill>
                  <a:srgbClr val="FFFF00"/>
                </a:solidFill>
              </a:rPr>
              <a:t>SSID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BB71F-DEBF-4F2C-94B2-1649CE0C7AE6}"/>
              </a:ext>
            </a:extLst>
          </p:cNvPr>
          <p:cNvSpPr txBox="1"/>
          <p:nvPr/>
        </p:nvSpPr>
        <p:spPr>
          <a:xfrm>
            <a:off x="72008" y="1806681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Ідентифікатор </a:t>
            </a:r>
            <a:r>
              <a:rPr lang="en-US" sz="2800" b="1" i="1" kern="0" dirty="0">
                <a:solidFill>
                  <a:srgbClr val="FFFF00"/>
                </a:solidFill>
              </a:rPr>
              <a:t>SSID</a:t>
            </a:r>
            <a:r>
              <a:rPr lang="uk-UA" sz="2800" b="1" i="1" kern="0" dirty="0">
                <a:solidFill>
                  <a:schemeClr val="bg1"/>
                </a:solidFill>
              </a:rPr>
              <a:t> – назва бездротової мережі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90E83D-4026-4028-BB49-B47992DA2406}"/>
              </a:ext>
            </a:extLst>
          </p:cNvPr>
          <p:cNvSpPr txBox="1"/>
          <p:nvPr/>
        </p:nvSpPr>
        <p:spPr>
          <a:xfrm>
            <a:off x="72008" y="2429259"/>
            <a:ext cx="5926858" cy="267765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разі </a:t>
            </a:r>
            <a:r>
              <a:rPr lang="uk-UA" sz="2800" b="1" i="1" kern="0" dirty="0">
                <a:solidFill>
                  <a:srgbClr val="FFFF00"/>
                </a:solidFill>
              </a:rPr>
              <a:t>прихованого </a:t>
            </a:r>
            <a:r>
              <a:rPr lang="en-US" sz="2800" b="1" i="1" kern="0" dirty="0">
                <a:solidFill>
                  <a:srgbClr val="FFFF00"/>
                </a:solidFill>
              </a:rPr>
              <a:t>SSID </a:t>
            </a:r>
            <a:r>
              <a:rPr lang="uk-UA" sz="2800" b="1" i="1" kern="0" dirty="0">
                <a:solidFill>
                  <a:schemeClr val="bg1"/>
                </a:solidFill>
              </a:rPr>
              <a:t>виявлення бездротової мережі є неможливим і не можна до неї підключитися, не знаючи значення </a:t>
            </a:r>
            <a:r>
              <a:rPr lang="en-US" sz="2800" b="1" i="1" kern="0" dirty="0">
                <a:solidFill>
                  <a:schemeClr val="bg1"/>
                </a:solidFill>
              </a:rPr>
              <a:t>SSID.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3076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427DC862-7368-4BB8-B208-96CD8ACD6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712" y="2429259"/>
            <a:ext cx="5690280" cy="42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периметра</a:t>
            </a:r>
            <a:br>
              <a:rPr lang="uk-UA" dirty="0"/>
            </a:br>
            <a:r>
              <a:rPr lang="uk-UA" dirty="0"/>
              <a:t>комп’ютерних мереж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Методи аутентифікації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97ABBB-128F-42F0-BFB6-7658226F7CAA}"/>
              </a:ext>
            </a:extLst>
          </p:cNvPr>
          <p:cNvSpPr txBox="1"/>
          <p:nvPr/>
        </p:nvSpPr>
        <p:spPr>
          <a:xfrm>
            <a:off x="72008" y="1806681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Аутентифікація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chemeClr val="bg1"/>
                </a:solidFill>
              </a:rPr>
              <a:t>– </a:t>
            </a:r>
            <a:r>
              <a:rPr lang="uk-UA" sz="2800" b="1" i="1" kern="0" dirty="0">
                <a:solidFill>
                  <a:schemeClr val="bg1"/>
                </a:solidFill>
              </a:rPr>
              <a:t>видача певних прав доступу абоненту на основі наявного в нього ідентифікатора.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0329F-36CF-4CE6-A644-9E229D0FB609}"/>
              </a:ext>
            </a:extLst>
          </p:cNvPr>
          <p:cNvSpPr txBox="1"/>
          <p:nvPr/>
        </p:nvSpPr>
        <p:spPr>
          <a:xfrm>
            <a:off x="4310743" y="2911994"/>
            <a:ext cx="781032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Відкрита аутентифікація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A4238-0851-4C65-94B4-C992F8BFE1FD}"/>
              </a:ext>
            </a:extLst>
          </p:cNvPr>
          <p:cNvSpPr txBox="1"/>
          <p:nvPr/>
        </p:nvSpPr>
        <p:spPr>
          <a:xfrm>
            <a:off x="4310743" y="3582200"/>
            <a:ext cx="7810327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Аутентифікація із загальним ключем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E996E-8CB4-4304-AE7B-0E7099CA5B3E}"/>
              </a:ext>
            </a:extLst>
          </p:cNvPr>
          <p:cNvSpPr txBox="1"/>
          <p:nvPr/>
        </p:nvSpPr>
        <p:spPr>
          <a:xfrm>
            <a:off x="4310743" y="4683293"/>
            <a:ext cx="7810327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Аутентифікація за допомогою наданого ключа WPA-PSK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B7702A-4DEC-4D50-8B4A-BF4BB913FF11}"/>
              </a:ext>
            </a:extLst>
          </p:cNvPr>
          <p:cNvSpPr txBox="1"/>
          <p:nvPr/>
        </p:nvSpPr>
        <p:spPr>
          <a:xfrm>
            <a:off x="4310742" y="5784386"/>
            <a:ext cx="7810327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Аутентифікація за допомогою RADIUS-сервера</a:t>
            </a:r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Authentication vector&quot;">
            <a:extLst>
              <a:ext uri="{FF2B5EF4-FFF2-40B4-BE49-F238E27FC236}">
                <a16:creationId xmlns:a16="http://schemas.microsoft.com/office/drawing/2014/main" id="{DBCC8AF0-D8D9-4061-B09F-448C9CC2A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3"/>
          <a:stretch/>
        </p:blipFill>
        <p:spPr bwMode="auto">
          <a:xfrm>
            <a:off x="432669" y="2847486"/>
            <a:ext cx="3445227" cy="377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40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периметра</a:t>
            </a:r>
            <a:br>
              <a:rPr lang="uk-UA" dirty="0"/>
            </a:br>
            <a:r>
              <a:rPr lang="uk-UA" dirty="0"/>
              <a:t>комп’ютерних мереж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Методи шифрування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38BD8319-49BF-4B4A-AF7D-F38C01F7D5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4120742"/>
              </p:ext>
            </p:extLst>
          </p:nvPr>
        </p:nvGraphicFramePr>
        <p:xfrm>
          <a:off x="4883500" y="1719984"/>
          <a:ext cx="7144378" cy="4891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Ð ÐµÐ·ÑÐ»ÑÑÐ°Ñ Ð¿Ð¾ÑÑÐºÑ Ð·Ð¾Ð±ÑÐ°Ð¶ÐµÐ½Ñ Ð·Ð° Ð·Ð°Ð¿Ð¸ÑÐ¾Ð¼ &quot;encryption vector&quot;">
            <a:extLst>
              <a:ext uri="{FF2B5EF4-FFF2-40B4-BE49-F238E27FC236}">
                <a16:creationId xmlns:a16="http://schemas.microsoft.com/office/drawing/2014/main" id="{A4F9A631-351A-48D8-B335-5A29B9D6E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1892083"/>
            <a:ext cx="4640669" cy="46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0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Керування механізмами захисту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7" y="1196763"/>
            <a:ext cx="5970865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Захист периметра комп’ютерних мереж</a:t>
            </a:r>
            <a:r>
              <a:rPr lang="uk-UA" sz="2800" b="1" i="1" kern="0" dirty="0">
                <a:solidFill>
                  <a:schemeClr val="bg1"/>
                </a:solidFill>
              </a:rPr>
              <a:t>. Цілісність периметра комп’ютерної мережі забезпечується використанням певних базових технологій </a:t>
            </a:r>
            <a:r>
              <a:rPr lang="uk-UA" sz="2800" b="1" i="1" kern="0" dirty="0" err="1">
                <a:solidFill>
                  <a:schemeClr val="bg1"/>
                </a:solidFill>
              </a:rPr>
              <a:t>міжмережевого</a:t>
            </a:r>
            <a:r>
              <a:rPr lang="uk-UA" sz="2800" b="1" i="1" kern="0" dirty="0">
                <a:solidFill>
                  <a:schemeClr val="bg1"/>
                </a:solidFill>
              </a:rPr>
              <a:t> екранування в точці підключення мережі, що захищається, до зовнішньої неконтрольованої мережі.</a:t>
            </a:r>
          </a:p>
        </p:txBody>
      </p:sp>
      <p:pic>
        <p:nvPicPr>
          <p:cNvPr id="10242" name="Picture 2" descr="Ð ÐµÐ·ÑÐ»ÑÑÐ°Ñ Ð¿Ð¾ÑÑÐºÑ Ð·Ð¾Ð±ÑÐ°Ð¶ÐµÐ½Ñ Ð·Ð° Ð·Ð°Ð¿Ð¸ÑÐ¾Ð¼ &quot;Network protection vector&quot;">
            <a:extLst>
              <a:ext uri="{FF2B5EF4-FFF2-40B4-BE49-F238E27FC236}">
                <a16:creationId xmlns:a16="http://schemas.microsoft.com/office/drawing/2014/main" id="{0CF4208E-23C1-4A25-99F2-3BC20796C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b="13397"/>
          <a:stretch/>
        </p:blipFill>
        <p:spPr bwMode="auto">
          <a:xfrm>
            <a:off x="6149127" y="1196763"/>
            <a:ext cx="5970865" cy="526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6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Керування механізмами захисту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Керування механізмами захисту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4530F8-B435-4B71-B379-627FAD440C92}"/>
              </a:ext>
            </a:extLst>
          </p:cNvPr>
          <p:cNvSpPr txBox="1"/>
          <p:nvPr/>
        </p:nvSpPr>
        <p:spPr>
          <a:xfrm>
            <a:off x="70929" y="186696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Налаштування захисних механізмів може виконуватися засобами: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A7D9277-4670-46B4-A51F-4BD2AF0530F1}"/>
              </a:ext>
            </a:extLst>
          </p:cNvPr>
          <p:cNvSpPr/>
          <p:nvPr/>
        </p:nvSpPr>
        <p:spPr>
          <a:xfrm>
            <a:off x="70929" y="2937916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локального управління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097A003-3CF0-4567-BBE1-5C8ADF8757FA}"/>
              </a:ext>
            </a:extLst>
          </p:cNvPr>
          <p:cNvSpPr/>
          <p:nvPr/>
        </p:nvSpPr>
        <p:spPr>
          <a:xfrm>
            <a:off x="6148741" y="2937916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централізованого управління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7A3E25B-DEBA-4455-96F2-6184FD919600}"/>
              </a:ext>
            </a:extLst>
          </p:cNvPr>
          <p:cNvSpPr/>
          <p:nvPr/>
        </p:nvSpPr>
        <p:spPr>
          <a:xfrm>
            <a:off x="6148741" y="4357467"/>
            <a:ext cx="5972332" cy="21589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мережевому режимі функціонування системи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5E9DA1-2E04-4FD4-897D-4836E0E8C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47" y="4357466"/>
            <a:ext cx="4671895" cy="215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1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8" name="Picture 8" descr="Пов’язане зображення">
            <a:extLst>
              <a:ext uri="{FF2B5EF4-FFF2-40B4-BE49-F238E27FC236}">
                <a16:creationId xmlns:a16="http://schemas.microsoft.com/office/drawing/2014/main" id="{0E791245-BFD8-4E03-BBA7-0BDBF5F0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28" y="3662321"/>
            <a:ext cx="2333066" cy="23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arth, network, planet, protection icon">
            <a:extLst>
              <a:ext uri="{FF2B5EF4-FFF2-40B4-BE49-F238E27FC236}">
                <a16:creationId xmlns:a16="http://schemas.microsoft.com/office/drawing/2014/main" id="{6F0A4380-F4AE-454D-9A27-82A7C5FB0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040" y="3664312"/>
            <a:ext cx="2328334" cy="232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Виявлення атак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275425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Усі існуючі технології виявлення мережевих атак можна розділити на два типи: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77FB0-9F9F-4747-84D6-DF3A2BD7C1FC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Виявлення атак </a:t>
            </a:r>
            <a:r>
              <a:rPr lang="uk-UA" sz="2800" b="1" i="1" kern="0" dirty="0">
                <a:solidFill>
                  <a:srgbClr val="FFFFFF"/>
                </a:solidFill>
              </a:rPr>
              <a:t>– це процес ідентифікації та регулювання на підозрілу діяльність, направлену на обчислювальні чи мережні ресурси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2E41A3C-22B6-4996-A740-C4071578A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4E7064CF-A8C4-4479-9FC8-B64DB5493B60}"/>
              </a:ext>
            </a:extLst>
          </p:cNvPr>
          <p:cNvSpPr/>
          <p:nvPr/>
        </p:nvSpPr>
        <p:spPr>
          <a:xfrm>
            <a:off x="72008" y="3844483"/>
            <a:ext cx="5972332" cy="17692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методи на основі сигнатур</a:t>
            </a:r>
            <a:endParaRPr lang="en-US" sz="3200" b="1" i="1" kern="0" dirty="0">
              <a:solidFill>
                <a:schemeClr val="bg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(зразків і правил)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DD884B8-A5CE-4350-AE6C-FA431F7CEE05}"/>
              </a:ext>
            </a:extLst>
          </p:cNvPr>
          <p:cNvSpPr/>
          <p:nvPr/>
        </p:nvSpPr>
        <p:spPr>
          <a:xfrm>
            <a:off x="6149820" y="3844483"/>
            <a:ext cx="5972332" cy="17692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методи на основі аномалій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9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3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Виявлення атак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F77EDB-263C-4425-A36A-55955C203E53}"/>
              </a:ext>
            </a:extLst>
          </p:cNvPr>
          <p:cNvSpPr txBox="1"/>
          <p:nvPr/>
        </p:nvSpPr>
        <p:spPr>
          <a:xfrm>
            <a:off x="70929" y="1196763"/>
            <a:ext cx="12050142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002060"/>
                </a:solidFill>
              </a:rPr>
              <a:t>Класиф</a:t>
            </a:r>
            <a:r>
              <a:rPr lang="en-US" sz="2800" b="1" i="1" kern="0" dirty="0" err="1">
                <a:solidFill>
                  <a:srgbClr val="002060"/>
                </a:solidFill>
              </a:rPr>
              <a:t>i</a:t>
            </a:r>
            <a:r>
              <a:rPr lang="uk-UA" sz="2800" b="1" i="1" kern="0" dirty="0" err="1">
                <a:solidFill>
                  <a:srgbClr val="002060"/>
                </a:solidFill>
              </a:rPr>
              <a:t>кац</a:t>
            </a:r>
            <a:r>
              <a:rPr lang="en-US" sz="2800" b="1" i="1" kern="0" dirty="0" err="1">
                <a:solidFill>
                  <a:srgbClr val="002060"/>
                </a:solidFill>
              </a:rPr>
              <a:t>i</a:t>
            </a:r>
            <a:r>
              <a:rPr lang="uk-UA" sz="2800" b="1" i="1" kern="0" dirty="0">
                <a:solidFill>
                  <a:srgbClr val="002060"/>
                </a:solidFill>
              </a:rPr>
              <a:t>ї систем виявлення атак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93D3CE2-EB95-4C25-B8C2-C82FB7C07285}"/>
              </a:ext>
            </a:extLst>
          </p:cNvPr>
          <p:cNvSpPr/>
          <p:nvPr/>
        </p:nvSpPr>
        <p:spPr>
          <a:xfrm>
            <a:off x="654221" y="3600036"/>
            <a:ext cx="5389038" cy="11132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kern="0" dirty="0">
                <a:solidFill>
                  <a:srgbClr val="FFFFFF"/>
                </a:solidFill>
              </a:rPr>
              <a:t>Виявлення аномального поводження (</a:t>
            </a:r>
            <a:r>
              <a:rPr lang="en-US" sz="2000" b="1" i="1" kern="0" dirty="0">
                <a:solidFill>
                  <a:srgbClr val="FFFFFF"/>
                </a:solidFill>
              </a:rPr>
              <a:t>anomaly-based)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B0D5D89-B4D0-42B1-946B-6C2CB017D3EA}"/>
              </a:ext>
            </a:extLst>
          </p:cNvPr>
          <p:cNvSpPr/>
          <p:nvPr/>
        </p:nvSpPr>
        <p:spPr>
          <a:xfrm>
            <a:off x="6154052" y="3600036"/>
            <a:ext cx="5389038" cy="11132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kern="0" dirty="0" err="1">
                <a:solidFill>
                  <a:srgbClr val="FFFFFF"/>
                </a:solidFill>
              </a:rPr>
              <a:t>Пасивнi</a:t>
            </a:r>
            <a:r>
              <a:rPr lang="ru-RU" sz="2000" b="1" i="1" kern="0" dirty="0">
                <a:solidFill>
                  <a:srgbClr val="FFFFFF"/>
                </a:solidFill>
              </a:rPr>
              <a:t> просто </a:t>
            </a:r>
            <a:r>
              <a:rPr lang="ru-RU" sz="2000" b="1" i="1" kern="0" dirty="0" err="1">
                <a:solidFill>
                  <a:srgbClr val="FFFFFF"/>
                </a:solidFill>
              </a:rPr>
              <a:t>фiксують</a:t>
            </a:r>
            <a:r>
              <a:rPr lang="ru-RU" sz="2000" b="1" i="1" kern="0" dirty="0">
                <a:solidFill>
                  <a:srgbClr val="FFFFFF"/>
                </a:solidFill>
              </a:rPr>
              <a:t> факт атаки, </a:t>
            </a:r>
            <a:r>
              <a:rPr lang="ru-RU" sz="2000" b="1" i="1" kern="0" dirty="0" err="1">
                <a:solidFill>
                  <a:srgbClr val="FFFFFF"/>
                </a:solidFill>
              </a:rPr>
              <a:t>записують</a:t>
            </a:r>
            <a:r>
              <a:rPr lang="ru-RU" sz="2000" b="1" i="1" kern="0" dirty="0">
                <a:solidFill>
                  <a:srgbClr val="FFFFFF"/>
                </a:solidFill>
              </a:rPr>
              <a:t> </a:t>
            </a:r>
            <a:r>
              <a:rPr lang="ru-RU" sz="2000" b="1" i="1" kern="0" dirty="0" err="1">
                <a:solidFill>
                  <a:srgbClr val="FFFFFF"/>
                </a:solidFill>
              </a:rPr>
              <a:t>данi</a:t>
            </a:r>
            <a:r>
              <a:rPr lang="ru-RU" sz="2000" b="1" i="1" kern="0" dirty="0">
                <a:solidFill>
                  <a:srgbClr val="FFFFFF"/>
                </a:solidFill>
              </a:rPr>
              <a:t> у файл журналу й </a:t>
            </a:r>
            <a:r>
              <a:rPr lang="ru-RU" sz="2000" b="1" i="1" kern="0" dirty="0" err="1">
                <a:solidFill>
                  <a:srgbClr val="FFFFFF"/>
                </a:solidFill>
              </a:rPr>
              <a:t>видають</a:t>
            </a:r>
            <a:r>
              <a:rPr lang="ru-RU" sz="2000" b="1" i="1" kern="0" dirty="0">
                <a:solidFill>
                  <a:srgbClr val="FFFFFF"/>
                </a:solidFill>
              </a:rPr>
              <a:t> </a:t>
            </a:r>
            <a:r>
              <a:rPr lang="ru-RU" sz="2000" b="1" i="1" kern="0" dirty="0" err="1">
                <a:solidFill>
                  <a:srgbClr val="FFFFFF"/>
                </a:solidFill>
              </a:rPr>
              <a:t>попередження</a:t>
            </a:r>
            <a:endParaRPr lang="ru-RU" sz="20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A0A98CF-C2AA-4ABB-A960-9077FA93F5C5}"/>
              </a:ext>
            </a:extLst>
          </p:cNvPr>
          <p:cNvSpPr/>
          <p:nvPr/>
        </p:nvSpPr>
        <p:spPr>
          <a:xfrm>
            <a:off x="654221" y="4783817"/>
            <a:ext cx="5389038" cy="11132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kern="0" dirty="0">
                <a:solidFill>
                  <a:srgbClr val="FFFFFF"/>
                </a:solidFill>
              </a:rPr>
              <a:t>Виявлення зловживань (</a:t>
            </a:r>
            <a:r>
              <a:rPr lang="en-US" sz="2000" b="1" i="1" kern="0" dirty="0">
                <a:solidFill>
                  <a:srgbClr val="FFFFFF"/>
                </a:solidFill>
              </a:rPr>
              <a:t>misuse detection </a:t>
            </a:r>
            <a:r>
              <a:rPr lang="uk-UA" sz="2000" b="1" i="1" kern="0" dirty="0">
                <a:solidFill>
                  <a:srgbClr val="FFFFFF"/>
                </a:solidFill>
              </a:rPr>
              <a:t>або </a:t>
            </a:r>
            <a:r>
              <a:rPr lang="en-US" sz="2000" b="1" i="1" kern="0" dirty="0">
                <a:solidFill>
                  <a:srgbClr val="FFFFFF"/>
                </a:solidFill>
              </a:rPr>
              <a:t>signature-based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695927DE-4CB8-4B65-9C1C-12C25BC50953}"/>
              </a:ext>
            </a:extLst>
          </p:cNvPr>
          <p:cNvSpPr/>
          <p:nvPr/>
        </p:nvSpPr>
        <p:spPr>
          <a:xfrm>
            <a:off x="6154052" y="4783817"/>
            <a:ext cx="5389038" cy="11132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kern="0" dirty="0">
                <a:solidFill>
                  <a:srgbClr val="FFFFFF"/>
                </a:solidFill>
              </a:rPr>
              <a:t> </a:t>
            </a:r>
            <a:r>
              <a:rPr lang="ru-RU" sz="2000" b="1" i="1" kern="0" dirty="0" err="1">
                <a:solidFill>
                  <a:srgbClr val="FFFFFF"/>
                </a:solidFill>
              </a:rPr>
              <a:t>Активнi</a:t>
            </a:r>
            <a:r>
              <a:rPr lang="ru-RU" sz="2000" b="1" i="1" kern="0" dirty="0">
                <a:solidFill>
                  <a:srgbClr val="FFFFFF"/>
                </a:solidFill>
              </a:rPr>
              <a:t> </a:t>
            </a:r>
            <a:r>
              <a:rPr lang="ru-RU" sz="2000" b="1" i="1" kern="0" dirty="0" err="1">
                <a:solidFill>
                  <a:srgbClr val="FFFFFF"/>
                </a:solidFill>
              </a:rPr>
              <a:t>намагаються</a:t>
            </a:r>
            <a:r>
              <a:rPr lang="ru-RU" sz="2000" b="1" i="1" kern="0" dirty="0">
                <a:solidFill>
                  <a:srgbClr val="FFFFFF"/>
                </a:solidFill>
              </a:rPr>
              <a:t> </a:t>
            </a:r>
            <a:r>
              <a:rPr lang="ru-RU" sz="2000" b="1" i="1" kern="0" dirty="0" err="1">
                <a:solidFill>
                  <a:srgbClr val="FFFFFF"/>
                </a:solidFill>
              </a:rPr>
              <a:t>протидiяти</a:t>
            </a:r>
            <a:r>
              <a:rPr lang="ru-RU" sz="2000" b="1" i="1" kern="0" dirty="0">
                <a:solidFill>
                  <a:srgbClr val="FFFFFF"/>
                </a:solidFill>
              </a:rPr>
              <a:t> </a:t>
            </a:r>
            <a:r>
              <a:rPr lang="ru-RU" sz="2000" b="1" i="1" kern="0" dirty="0" err="1">
                <a:solidFill>
                  <a:srgbClr val="FFFFFF"/>
                </a:solidFill>
              </a:rPr>
              <a:t>атацi</a:t>
            </a:r>
            <a:r>
              <a:rPr lang="ru-RU" sz="2000" b="1" i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5F247C4-838D-41C4-9386-02BA45111B43}"/>
              </a:ext>
            </a:extLst>
          </p:cNvPr>
          <p:cNvSpPr/>
          <p:nvPr/>
        </p:nvSpPr>
        <p:spPr>
          <a:xfrm>
            <a:off x="70928" y="1978063"/>
            <a:ext cx="3973051" cy="13882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За способом виявлення атаки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3B19974-F757-4C37-868C-93BCE1148127}"/>
              </a:ext>
            </a:extLst>
          </p:cNvPr>
          <p:cNvSpPr/>
          <p:nvPr/>
        </p:nvSpPr>
        <p:spPr>
          <a:xfrm>
            <a:off x="4109474" y="1977940"/>
            <a:ext cx="3973051" cy="13882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За способом </a:t>
            </a:r>
            <a:r>
              <a:rPr lang="ru-RU" sz="2800" b="1" i="1" kern="0" dirty="0" err="1">
                <a:solidFill>
                  <a:srgbClr val="FFFFFF"/>
                </a:solidFill>
              </a:rPr>
              <a:t>збору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iнформацiї</a:t>
            </a:r>
            <a:r>
              <a:rPr lang="ru-RU" sz="2800" b="1" i="1" kern="0" dirty="0">
                <a:solidFill>
                  <a:srgbClr val="FFFFFF"/>
                </a:solidFill>
              </a:rPr>
              <a:t> про атаку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548ADA69-01CD-4C8F-90E9-ADAE22022681}"/>
              </a:ext>
            </a:extLst>
          </p:cNvPr>
          <p:cNvSpPr/>
          <p:nvPr/>
        </p:nvSpPr>
        <p:spPr>
          <a:xfrm>
            <a:off x="8148020" y="1977940"/>
            <a:ext cx="3973051" cy="13882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способом реагування</a:t>
            </a:r>
          </a:p>
        </p:txBody>
      </p: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5D864CCC-CBAB-4350-9C06-4C3388B649F6}"/>
              </a:ext>
            </a:extLst>
          </p:cNvPr>
          <p:cNvCxnSpPr>
            <a:stCxn id="12" idx="0"/>
          </p:cNvCxnSpPr>
          <p:nvPr/>
        </p:nvCxnSpPr>
        <p:spPr>
          <a:xfrm flipH="1" flipV="1">
            <a:off x="2057453" y="1719983"/>
            <a:ext cx="1" cy="258080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8A045F3F-F2CE-4FF9-A9C9-E4FA2795D60E}"/>
              </a:ext>
            </a:extLst>
          </p:cNvPr>
          <p:cNvCxnSpPr>
            <a:stCxn id="13" idx="0"/>
            <a:endCxn id="7" idx="2"/>
          </p:cNvCxnSpPr>
          <p:nvPr/>
        </p:nvCxnSpPr>
        <p:spPr>
          <a:xfrm flipV="1">
            <a:off x="6096000" y="1719983"/>
            <a:ext cx="0" cy="257957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022E0B42-4CAD-4914-8810-7BC310215565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10134545" y="1719922"/>
            <a:ext cx="1" cy="258018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6695BA8A-EC8F-48C8-8B35-E397459106C2}"/>
              </a:ext>
            </a:extLst>
          </p:cNvPr>
          <p:cNvGrpSpPr/>
          <p:nvPr/>
        </p:nvGrpSpPr>
        <p:grpSpPr>
          <a:xfrm>
            <a:off x="70928" y="3373047"/>
            <a:ext cx="583293" cy="1997762"/>
            <a:chOff x="70928" y="3373047"/>
            <a:chExt cx="583293" cy="1997762"/>
          </a:xfrm>
        </p:grpSpPr>
        <p:cxnSp>
          <p:nvCxnSpPr>
            <p:cNvPr id="19" name="Пряма сполучна лінія 18">
              <a:extLst>
                <a:ext uri="{FF2B5EF4-FFF2-40B4-BE49-F238E27FC236}">
                  <a16:creationId xmlns:a16="http://schemas.microsoft.com/office/drawing/2014/main" id="{19C5378A-DED1-4076-89DB-D7B230F43537}"/>
                </a:ext>
              </a:extLst>
            </p:cNvPr>
            <p:cNvCxnSpPr/>
            <p:nvPr/>
          </p:nvCxnSpPr>
          <p:spPr>
            <a:xfrm flipV="1">
              <a:off x="97407" y="3373047"/>
              <a:ext cx="1" cy="1997762"/>
            </a:xfrm>
            <a:prstGeom prst="line">
              <a:avLst/>
            </a:prstGeom>
            <a:ln w="57150">
              <a:solidFill>
                <a:srgbClr val="1942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 сполучна лінія 19">
              <a:extLst>
                <a:ext uri="{FF2B5EF4-FFF2-40B4-BE49-F238E27FC236}">
                  <a16:creationId xmlns:a16="http://schemas.microsoft.com/office/drawing/2014/main" id="{5CE56128-E9BB-48D4-BCF7-A12616A82DF6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70928" y="5340452"/>
              <a:ext cx="583293" cy="1"/>
            </a:xfrm>
            <a:prstGeom prst="line">
              <a:avLst/>
            </a:prstGeom>
            <a:ln w="57150">
              <a:solidFill>
                <a:srgbClr val="1942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 сполучна лінія 20">
              <a:extLst>
                <a:ext uri="{FF2B5EF4-FFF2-40B4-BE49-F238E27FC236}">
                  <a16:creationId xmlns:a16="http://schemas.microsoft.com/office/drawing/2014/main" id="{46DC4F19-922E-409C-A021-66A16360FEC3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70928" y="4156671"/>
              <a:ext cx="583293" cy="1"/>
            </a:xfrm>
            <a:prstGeom prst="line">
              <a:avLst/>
            </a:prstGeom>
            <a:ln w="57150">
              <a:solidFill>
                <a:srgbClr val="1942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322EE084-4763-4F54-BA21-B393A5FC9A2A}"/>
              </a:ext>
            </a:extLst>
          </p:cNvPr>
          <p:cNvGrpSpPr/>
          <p:nvPr/>
        </p:nvGrpSpPr>
        <p:grpSpPr>
          <a:xfrm flipH="1">
            <a:off x="11522411" y="3366181"/>
            <a:ext cx="583293" cy="1997762"/>
            <a:chOff x="7566602" y="4258197"/>
            <a:chExt cx="583293" cy="1997762"/>
          </a:xfrm>
        </p:grpSpPr>
        <p:cxnSp>
          <p:nvCxnSpPr>
            <p:cNvPr id="23" name="Пряма сполучна лінія 22">
              <a:extLst>
                <a:ext uri="{FF2B5EF4-FFF2-40B4-BE49-F238E27FC236}">
                  <a16:creationId xmlns:a16="http://schemas.microsoft.com/office/drawing/2014/main" id="{F8620A85-B79C-4DBB-88DF-F2226E286861}"/>
                </a:ext>
              </a:extLst>
            </p:cNvPr>
            <p:cNvCxnSpPr/>
            <p:nvPr/>
          </p:nvCxnSpPr>
          <p:spPr>
            <a:xfrm flipV="1">
              <a:off x="7592002" y="4258197"/>
              <a:ext cx="1" cy="1997762"/>
            </a:xfrm>
            <a:prstGeom prst="line">
              <a:avLst/>
            </a:prstGeom>
            <a:ln w="57150">
              <a:solidFill>
                <a:srgbClr val="1942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 сполучна лінія 23">
              <a:extLst>
                <a:ext uri="{FF2B5EF4-FFF2-40B4-BE49-F238E27FC236}">
                  <a16:creationId xmlns:a16="http://schemas.microsoft.com/office/drawing/2014/main" id="{94FBA92E-1BB9-4114-859B-2F6B4824EA7D}"/>
                </a:ext>
              </a:extLst>
            </p:cNvPr>
            <p:cNvCxnSpPr/>
            <p:nvPr/>
          </p:nvCxnSpPr>
          <p:spPr>
            <a:xfrm>
              <a:off x="7566602" y="6232468"/>
              <a:ext cx="583293" cy="1"/>
            </a:xfrm>
            <a:prstGeom prst="line">
              <a:avLst/>
            </a:prstGeom>
            <a:ln w="57150">
              <a:solidFill>
                <a:srgbClr val="1942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 сполучна лінія 24">
              <a:extLst>
                <a:ext uri="{FF2B5EF4-FFF2-40B4-BE49-F238E27FC236}">
                  <a16:creationId xmlns:a16="http://schemas.microsoft.com/office/drawing/2014/main" id="{7F607477-E73C-490B-852C-0CC578A4F694}"/>
                </a:ext>
              </a:extLst>
            </p:cNvPr>
            <p:cNvCxnSpPr/>
            <p:nvPr/>
          </p:nvCxnSpPr>
          <p:spPr>
            <a:xfrm>
              <a:off x="7566602" y="5048687"/>
              <a:ext cx="583293" cy="1"/>
            </a:xfrm>
            <a:prstGeom prst="line">
              <a:avLst/>
            </a:prstGeom>
            <a:ln w="57150">
              <a:solidFill>
                <a:srgbClr val="1942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65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25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Виявлення атак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Аналіз активності  атак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31D3D34-3D43-448A-B8A5-16BC85EEB8B9}"/>
              </a:ext>
            </a:extLst>
          </p:cNvPr>
          <p:cNvSpPr/>
          <p:nvPr/>
        </p:nvSpPr>
        <p:spPr>
          <a:xfrm>
            <a:off x="72007" y="1828036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Статичні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системи виявлення атак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0B70D8C-CE15-4ECE-A37B-45D3FB8037D5}"/>
              </a:ext>
            </a:extLst>
          </p:cNvPr>
          <p:cNvSpPr/>
          <p:nvPr/>
        </p:nvSpPr>
        <p:spPr>
          <a:xfrm>
            <a:off x="6149819" y="1828036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Динамічні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системи виявлення атак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FBFE577-8D83-4ABF-82EE-666FF4F71153}"/>
              </a:ext>
            </a:extLst>
          </p:cNvPr>
          <p:cNvSpPr/>
          <p:nvPr/>
        </p:nvSpPr>
        <p:spPr>
          <a:xfrm>
            <a:off x="72007" y="3228750"/>
            <a:ext cx="5972332" cy="3232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Статичні засоби роблять «знімки» (</a:t>
            </a:r>
            <a:r>
              <a:rPr lang="en-US" sz="2400" b="1" i="1" kern="0" dirty="0">
                <a:solidFill>
                  <a:schemeClr val="bg1"/>
                </a:solidFill>
              </a:rPr>
              <a:t>snapshot) </a:t>
            </a:r>
            <a:r>
              <a:rPr lang="uk-UA" sz="2400" b="1" i="1" kern="0" dirty="0">
                <a:solidFill>
                  <a:schemeClr val="bg1"/>
                </a:solidFill>
              </a:rPr>
              <a:t>середовища та здійснюють їх аналіз, розшукуючи вразливе програмне забезпечення, помилки в конфігураціях і т. д. Виявляють сліди вторгнення.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4EB4EF3-C833-474A-8C52-730783EBCB41}"/>
              </a:ext>
            </a:extLst>
          </p:cNvPr>
          <p:cNvSpPr/>
          <p:nvPr/>
        </p:nvSpPr>
        <p:spPr>
          <a:xfrm>
            <a:off x="6149819" y="3228750"/>
            <a:ext cx="5972332" cy="3232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здійснюють моніторинг у реальному часі всіх дій, що відбуваються в системі, переглядаючи файли аудиту або мережні пакети, що передаються за певний проміжок часу. Постійно стежать за безпекою системи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Виявлення атак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Аналіз активності  атак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31D3D34-3D43-448A-B8A5-16BC85EEB8B9}"/>
              </a:ext>
            </a:extLst>
          </p:cNvPr>
          <p:cNvSpPr/>
          <p:nvPr/>
        </p:nvSpPr>
        <p:spPr>
          <a:xfrm>
            <a:off x="72007" y="1828036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Мережеві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системи виявлення атак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0B70D8C-CE15-4ECE-A37B-45D3FB8037D5}"/>
              </a:ext>
            </a:extLst>
          </p:cNvPr>
          <p:cNvSpPr/>
          <p:nvPr/>
        </p:nvSpPr>
        <p:spPr>
          <a:xfrm>
            <a:off x="6149819" y="1828036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Хостові</a:t>
            </a:r>
            <a:endParaRPr lang="uk-UA" sz="2800" b="1" i="1" kern="0" dirty="0">
              <a:solidFill>
                <a:srgbClr val="FFFF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системи виявлення атак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FBFE577-8D83-4ABF-82EE-666FF4F71153}"/>
              </a:ext>
            </a:extLst>
          </p:cNvPr>
          <p:cNvSpPr/>
          <p:nvPr/>
        </p:nvSpPr>
        <p:spPr>
          <a:xfrm>
            <a:off x="72007" y="3228750"/>
            <a:ext cx="5972332" cy="3232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chemeClr val="bg1"/>
                </a:solidFill>
              </a:rPr>
              <a:t>Здійснюють контроль усього трафіку даних всієї підмережі та порівнюють трафік, який передається у підмережі з бібліотекою відомих атак. Як тільки розпізнана атака або визначено відхилення у поведінці, відразу відсилається попередження адміністратору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4EB4EF3-C833-474A-8C52-730783EBCB41}"/>
              </a:ext>
            </a:extLst>
          </p:cNvPr>
          <p:cNvSpPr/>
          <p:nvPr/>
        </p:nvSpPr>
        <p:spPr>
          <a:xfrm>
            <a:off x="6149819" y="3228750"/>
            <a:ext cx="5972332" cy="3232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Встановлюються на </a:t>
            </a:r>
            <a:r>
              <a:rPr lang="uk-UA" sz="2400" b="1" i="1" kern="0" dirty="0" err="1">
                <a:solidFill>
                  <a:schemeClr val="bg1"/>
                </a:solidFill>
              </a:rPr>
              <a:t>хості</a:t>
            </a:r>
            <a:r>
              <a:rPr lang="uk-UA" sz="2400" b="1" i="1" kern="0" dirty="0">
                <a:solidFill>
                  <a:schemeClr val="bg1"/>
                </a:solidFill>
              </a:rPr>
              <a:t> і виявляють зловмисні дії на ньому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2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Виявлення атак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Реалізація більшості мережевих атак здійснюються в три етапи.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A2D57558-D912-4CCA-8D4B-D4E5B9A379F9}"/>
              </a:ext>
            </a:extLst>
          </p:cNvPr>
          <p:cNvGraphicFramePr/>
          <p:nvPr/>
        </p:nvGraphicFramePr>
        <p:xfrm>
          <a:off x="247202" y="2303256"/>
          <a:ext cx="11874948" cy="4221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00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периметра</a:t>
            </a:r>
            <a:br>
              <a:rPr lang="uk-UA" dirty="0"/>
            </a:br>
            <a:r>
              <a:rPr lang="uk-UA" dirty="0"/>
              <a:t>комп’ютерних мереж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4B6336-F322-4425-9397-4521CF2C38FA}"/>
              </a:ext>
            </a:extLst>
          </p:cNvPr>
          <p:cNvSpPr txBox="1"/>
          <p:nvPr/>
        </p:nvSpPr>
        <p:spPr>
          <a:xfrm>
            <a:off x="1403648" y="1196752"/>
            <a:ext cx="5208167" cy="440120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Безпека мережі </a:t>
            </a:r>
            <a:r>
              <a:rPr lang="en-US" sz="2800" b="1" i="1" kern="0" dirty="0">
                <a:solidFill>
                  <a:srgbClr val="FFFFFF"/>
                </a:solidFill>
              </a:rPr>
              <a:t>— </a:t>
            </a:r>
            <a:r>
              <a:rPr lang="uk-UA" sz="2800" b="1" i="1" kern="0" dirty="0">
                <a:solidFill>
                  <a:srgbClr val="FFFFFF"/>
                </a:solidFill>
              </a:rPr>
              <a:t>заходи, які захищають інформаційну мережу від несанкціонованого доступу, випадкового або навмисного втручання в роботу мережі або спроб руйнування її компонентів.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B3DDE89-BAD1-4483-A023-686BF3BE7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6A4C87-4CE7-4CBA-BD27-DEFF7F6666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34" r="11482"/>
          <a:stretch/>
        </p:blipFill>
        <p:spPr>
          <a:xfrm>
            <a:off x="6723696" y="1196752"/>
            <a:ext cx="5398456" cy="44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периметра</a:t>
            </a:r>
            <a:br>
              <a:rPr lang="uk-UA" dirty="0"/>
            </a:br>
            <a:r>
              <a:rPr lang="uk-UA" dirty="0"/>
              <a:t>комп’ютерних мереж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Безпека інформаційної мережі включає захист: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EEBFA5CC-7CEF-4800-B94C-3ECE43426C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816612"/>
              </p:ext>
            </p:extLst>
          </p:nvPr>
        </p:nvGraphicFramePr>
        <p:xfrm>
          <a:off x="4943789" y="1801823"/>
          <a:ext cx="7084088" cy="466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2B718587-3504-4BB2-A032-E908216FE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1801823"/>
            <a:ext cx="4660767" cy="466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2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периметра</a:t>
            </a:r>
            <a:br>
              <a:rPr lang="uk-UA" dirty="0"/>
            </a:br>
            <a:r>
              <a:rPr lang="uk-UA" dirty="0"/>
              <a:t>комп’ютерних мереж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Розділ 2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§ 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Мережева безпека </a:t>
            </a:r>
            <a:r>
              <a:rPr lang="uk-UA" sz="2800" b="1" i="1" kern="0" dirty="0">
                <a:solidFill>
                  <a:schemeClr val="bg1"/>
                </a:solidFill>
              </a:rPr>
              <a:t>охоплює різні комп'ютерні мережі: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D7E3443-3AEF-4923-9E22-EE3240D8852D}"/>
              </a:ext>
            </a:extLst>
          </p:cNvPr>
          <p:cNvSpPr/>
          <p:nvPr/>
        </p:nvSpPr>
        <p:spPr>
          <a:xfrm>
            <a:off x="70929" y="184458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приватні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D965A64-15CF-4ECD-A0AC-56087DE8CD35}"/>
              </a:ext>
            </a:extLst>
          </p:cNvPr>
          <p:cNvSpPr/>
          <p:nvPr/>
        </p:nvSpPr>
        <p:spPr>
          <a:xfrm>
            <a:off x="6148741" y="1844585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державні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3280C5-4BBA-4A3A-A361-770DBA64AB35}"/>
              </a:ext>
            </a:extLst>
          </p:cNvPr>
          <p:cNvSpPr txBox="1"/>
          <p:nvPr/>
        </p:nvSpPr>
        <p:spPr>
          <a:xfrm>
            <a:off x="70931" y="3261848"/>
            <a:ext cx="4983389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Найбільш поширений і простий спосіб захисту мережевих ресурсів є присвоєння їм </a:t>
            </a:r>
            <a:r>
              <a:rPr lang="uk-UA" sz="2800" b="1" i="1" kern="0" dirty="0">
                <a:solidFill>
                  <a:srgbClr val="FFFF00"/>
                </a:solidFill>
              </a:rPr>
              <a:t>унікального імені </a:t>
            </a:r>
            <a:r>
              <a:rPr lang="uk-UA" sz="2800" b="1" i="1" kern="0" dirty="0">
                <a:solidFill>
                  <a:schemeClr val="bg1"/>
                </a:solidFill>
              </a:rPr>
              <a:t>та </a:t>
            </a:r>
            <a:r>
              <a:rPr lang="uk-UA" sz="2800" b="1" i="1" kern="0" dirty="0">
                <a:solidFill>
                  <a:srgbClr val="FFFF00"/>
                </a:solidFill>
              </a:rPr>
              <a:t>відповідного паролю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06E6C3-E4BC-449E-9650-9A9A2914E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91" t="17451" r="3472" b="14726"/>
          <a:stretch/>
        </p:blipFill>
        <p:spPr>
          <a:xfrm>
            <a:off x="5186472" y="3251258"/>
            <a:ext cx="6934597" cy="3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1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205941</TotalTime>
  <Words>679</Words>
  <Application>Microsoft Office PowerPoint</Application>
  <PresentationFormat>Широкоэкранный</PresentationFormat>
  <Paragraphs>107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Тема уроку: Виявлення атак. Захист периметра комп’ютерних мереж</vt:lpstr>
      <vt:lpstr>Виявлення атак</vt:lpstr>
      <vt:lpstr>Виявлення атак</vt:lpstr>
      <vt:lpstr>Виявлення атак</vt:lpstr>
      <vt:lpstr>Виявлення атак</vt:lpstr>
      <vt:lpstr>Виявлення атак</vt:lpstr>
      <vt:lpstr>Захист периметра комп’ютерних мереж</vt:lpstr>
      <vt:lpstr>Захист периметра комп’ютерних мереж</vt:lpstr>
      <vt:lpstr>Захист периметра комп’ютерних мереж</vt:lpstr>
      <vt:lpstr>Захист периметра комп’ютерних мереж</vt:lpstr>
      <vt:lpstr>Захист периметра комп’ютерних мереж</vt:lpstr>
      <vt:lpstr>Захист периметра комп’ютерних мереж</vt:lpstr>
      <vt:lpstr>Захист периметра комп’ютерних мереж</vt:lpstr>
      <vt:lpstr>Захист периметра комп’ютерних мереж</vt:lpstr>
      <vt:lpstr>Захист периметра комп’ютерних мереж</vt:lpstr>
      <vt:lpstr>Захист периметра комп’ютерних мереж</vt:lpstr>
      <vt:lpstr>Керування механізмами захисту</vt:lpstr>
      <vt:lpstr>Керування механізмами захисту</vt:lpstr>
      <vt:lpstr>Дякую за увагу!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380680591203</cp:lastModifiedBy>
  <cp:revision>749</cp:revision>
  <dcterms:created xsi:type="dcterms:W3CDTF">2016-06-06T19:48:43Z</dcterms:created>
  <dcterms:modified xsi:type="dcterms:W3CDTF">2022-03-30T07:11:21Z</dcterms:modified>
</cp:coreProperties>
</file>