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handoutMasterIdLst>
    <p:handoutMasterId r:id="rId34"/>
  </p:handoutMasterIdLst>
  <p:sldIdLst>
    <p:sldId id="256" r:id="rId2"/>
    <p:sldId id="937" r:id="rId3"/>
    <p:sldId id="938" r:id="rId4"/>
    <p:sldId id="939" r:id="rId5"/>
    <p:sldId id="949" r:id="rId6"/>
    <p:sldId id="950" r:id="rId7"/>
    <p:sldId id="951" r:id="rId8"/>
    <p:sldId id="940" r:id="rId9"/>
    <p:sldId id="946" r:id="rId10"/>
    <p:sldId id="947" r:id="rId11"/>
    <p:sldId id="952" r:id="rId12"/>
    <p:sldId id="953" r:id="rId13"/>
    <p:sldId id="954" r:id="rId14"/>
    <p:sldId id="955" r:id="rId15"/>
    <p:sldId id="956" r:id="rId16"/>
    <p:sldId id="957" r:id="rId17"/>
    <p:sldId id="958" r:id="rId18"/>
    <p:sldId id="959" r:id="rId19"/>
    <p:sldId id="960" r:id="rId20"/>
    <p:sldId id="961" r:id="rId21"/>
    <p:sldId id="962" r:id="rId22"/>
    <p:sldId id="963" r:id="rId23"/>
    <p:sldId id="964" r:id="rId24"/>
    <p:sldId id="965" r:id="rId25"/>
    <p:sldId id="966" r:id="rId26"/>
    <p:sldId id="967" r:id="rId27"/>
    <p:sldId id="968" r:id="rId28"/>
    <p:sldId id="948" r:id="rId29"/>
    <p:sldId id="259" r:id="rId30"/>
    <p:sldId id="261" r:id="rId31"/>
    <p:sldId id="304" r:id="rId3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000"/>
    <a:srgbClr val="CF3A2F"/>
    <a:srgbClr val="008000"/>
    <a:srgbClr val="FF0000"/>
    <a:srgbClr val="F67C28"/>
    <a:srgbClr val="EF7421"/>
    <a:srgbClr val="996600"/>
    <a:srgbClr val="993300"/>
    <a:srgbClr val="386BC5"/>
    <a:srgbClr val="008E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Помірний стиль 2 –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Стиль із теми 2 –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Стиль із теми 2 – акцент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92" autoAdjust="0"/>
    <p:restoredTop sz="95090" autoAdjust="0"/>
  </p:normalViewPr>
  <p:slideViewPr>
    <p:cSldViewPr snapToGrid="0">
      <p:cViewPr varScale="1">
        <p:scale>
          <a:sx n="79" d="100"/>
          <a:sy n="79" d="100"/>
        </p:scale>
        <p:origin x="840" y="6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3" d="100"/>
          <a:sy n="63" d="100"/>
        </p:scale>
        <p:origin x="3206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microsoft.com/office/2015/10/relationships/revisionInfo" Target="revisionInfo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6DFC6D-1F50-4635-B5E5-9712DB322EB9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C721BB-7118-40CF-80A9-7A01D836E84E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005978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F42403-73A7-49BC-A0B7-B112BE435864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uk-UA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C947FA-E1E9-46F6-AD1A-2B53F52EF68C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1093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jp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7" Type="http://schemas.openxmlformats.org/officeDocument/2006/relationships/hyperlink" Target="http://teach-inf.at.ua/" TargetMode="External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2" y="9145"/>
            <a:ext cx="4747753" cy="3873888"/>
          </a:xfrm>
          <a:prstGeom prst="rect">
            <a:avLst/>
          </a:prstGeom>
        </p:spPr>
      </p:pic>
      <p:sp>
        <p:nvSpPr>
          <p:cNvPr id="9" name="Rectangle 24"/>
          <p:cNvSpPr>
            <a:spLocks noChangeArrowheads="1"/>
          </p:cNvSpPr>
          <p:nvPr userDrawn="1"/>
        </p:nvSpPr>
        <p:spPr bwMode="auto">
          <a:xfrm>
            <a:off x="0" y="3527436"/>
            <a:ext cx="12192000" cy="335756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0484" y="6021300"/>
            <a:ext cx="5699686" cy="991249"/>
          </a:xfrm>
          <a:prstGeom prst="rect">
            <a:avLst/>
          </a:prstGeom>
        </p:spPr>
      </p:pic>
      <p:sp>
        <p:nvSpPr>
          <p:cNvPr id="11" name="Rectangle 17"/>
          <p:cNvSpPr>
            <a:spLocks noChangeArrowheads="1"/>
          </p:cNvSpPr>
          <p:nvPr userDrawn="1"/>
        </p:nvSpPr>
        <p:spPr bwMode="gray">
          <a:xfrm>
            <a:off x="0" y="3141663"/>
            <a:ext cx="12192000" cy="431800"/>
          </a:xfrm>
          <a:prstGeom prst="rect">
            <a:avLst/>
          </a:prstGeom>
          <a:solidFill>
            <a:srgbClr val="19426B"/>
          </a:solidFill>
          <a:ln w="9525">
            <a:solidFill>
              <a:srgbClr val="19426B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3" name="Oval 25"/>
          <p:cNvSpPr>
            <a:spLocks noChangeArrowheads="1"/>
          </p:cNvSpPr>
          <p:nvPr userDrawn="1"/>
        </p:nvSpPr>
        <p:spPr bwMode="ltGray">
          <a:xfrm>
            <a:off x="1258888" y="4508512"/>
            <a:ext cx="4248150" cy="1800225"/>
          </a:xfrm>
          <a:prstGeom prst="ellipse">
            <a:avLst/>
          </a:prstGeom>
          <a:gradFill rotWithShape="1">
            <a:gsLst>
              <a:gs pos="0">
                <a:srgbClr val="398AC7"/>
              </a:gs>
              <a:gs pos="100000">
                <a:srgbClr val="398AC7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4" name="Rectangle 4"/>
          <p:cNvSpPr txBox="1">
            <a:spLocks noChangeArrowheads="1"/>
          </p:cNvSpPr>
          <p:nvPr userDrawn="1"/>
        </p:nvSpPr>
        <p:spPr bwMode="auto">
          <a:xfrm>
            <a:off x="457200" y="6486536"/>
            <a:ext cx="2133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l" defTabSz="914400" rtl="0" eaLnBrk="1" latinLnBrk="0" hangingPunct="1">
              <a:defRPr sz="1200" b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" name="Rectangle 5"/>
          <p:cNvSpPr txBox="1">
            <a:spLocks noChangeArrowheads="1"/>
          </p:cNvSpPr>
          <p:nvPr userDrawn="1"/>
        </p:nvSpPr>
        <p:spPr>
          <a:xfrm>
            <a:off x="3124200" y="6486536"/>
            <a:ext cx="2895600" cy="168275"/>
          </a:xfrm>
          <a:prstGeom prst="rect">
            <a:avLst/>
          </a:prstGeom>
        </p:spPr>
        <p:txBody>
          <a:bodyPr/>
          <a:lstStyle>
            <a:defPPr>
              <a:defRPr lang="uk-UA"/>
            </a:defPPr>
            <a:lvl1pPr marL="0" algn="ctr" defTabSz="914400" rtl="0" eaLnBrk="1" latinLnBrk="0" hangingPunct="1">
              <a:defRPr sz="1200" b="0" kern="1200">
                <a:solidFill>
                  <a:schemeClr val="bg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6" name="Oval 18"/>
          <p:cNvSpPr>
            <a:spLocks noChangeArrowheads="1"/>
          </p:cNvSpPr>
          <p:nvPr userDrawn="1"/>
        </p:nvSpPr>
        <p:spPr bwMode="gray">
          <a:xfrm>
            <a:off x="276225" y="1255713"/>
            <a:ext cx="4656138" cy="4837112"/>
          </a:xfrm>
          <a:prstGeom prst="ellipse">
            <a:avLst/>
          </a:prstGeom>
          <a:solidFill>
            <a:srgbClr val="FFFFFF"/>
          </a:solidFill>
          <a:ln>
            <a:noFill/>
          </a:ln>
          <a:effectLst>
            <a:outerShdw dist="172739" dir="3238358" algn="ctr" rotWithShape="0">
              <a:srgbClr val="19426B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17" name="Freeform 21" descr="2"/>
          <p:cNvSpPr>
            <a:spLocks/>
          </p:cNvSpPr>
          <p:nvPr userDrawn="1"/>
        </p:nvSpPr>
        <p:spPr bwMode="gray">
          <a:xfrm>
            <a:off x="376245" y="2147896"/>
            <a:ext cx="2103437" cy="3032125"/>
          </a:xfrm>
          <a:custGeom>
            <a:avLst/>
            <a:gdLst>
              <a:gd name="T0" fmla="*/ 1325 w 1325"/>
              <a:gd name="T1" fmla="*/ 960 h 1910"/>
              <a:gd name="T2" fmla="*/ 414 w 1325"/>
              <a:gd name="T3" fmla="*/ 0 h 1910"/>
              <a:gd name="T4" fmla="*/ 27 w 1325"/>
              <a:gd name="T5" fmla="*/ 1014 h 1910"/>
              <a:gd name="T6" fmla="*/ 402 w 1325"/>
              <a:gd name="T7" fmla="*/ 1910 h 1910"/>
              <a:gd name="T8" fmla="*/ 1325 w 1325"/>
              <a:gd name="T9" fmla="*/ 960 h 191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25" h="1910">
                <a:moveTo>
                  <a:pt x="1325" y="960"/>
                </a:moveTo>
                <a:lnTo>
                  <a:pt x="414" y="0"/>
                </a:lnTo>
                <a:cubicBezTo>
                  <a:pt x="238" y="162"/>
                  <a:pt x="0" y="570"/>
                  <a:pt x="27" y="1014"/>
                </a:cubicBezTo>
                <a:cubicBezTo>
                  <a:pt x="53" y="1458"/>
                  <a:pt x="233" y="1748"/>
                  <a:pt x="402" y="1910"/>
                </a:cubicBezTo>
                <a:lnTo>
                  <a:pt x="1325" y="960"/>
                </a:lnTo>
                <a:close/>
              </a:path>
            </a:pathLst>
          </a:custGeom>
          <a:blipFill dpi="0"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76200" cmpd="sng">
                <a:solidFill>
                  <a:schemeClr val="bg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8" name="Freeform 19" descr="4"/>
          <p:cNvSpPr>
            <a:spLocks/>
          </p:cNvSpPr>
          <p:nvPr userDrawn="1"/>
        </p:nvSpPr>
        <p:spPr bwMode="gray">
          <a:xfrm>
            <a:off x="2625727" y="2119317"/>
            <a:ext cx="2139950" cy="3116263"/>
          </a:xfrm>
          <a:custGeom>
            <a:avLst/>
            <a:gdLst>
              <a:gd name="T0" fmla="*/ 951 w 1348"/>
              <a:gd name="T1" fmla="*/ 1963 h 1963"/>
              <a:gd name="T2" fmla="*/ 1338 w 1348"/>
              <a:gd name="T3" fmla="*/ 977 h 1963"/>
              <a:gd name="T4" fmla="*/ 905 w 1348"/>
              <a:gd name="T5" fmla="*/ 0 h 1963"/>
              <a:gd name="T6" fmla="*/ 0 w 1348"/>
              <a:gd name="T7" fmla="*/ 987 h 1963"/>
              <a:gd name="T8" fmla="*/ 951 w 1348"/>
              <a:gd name="T9" fmla="*/ 1963 h 19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8" h="1963">
                <a:moveTo>
                  <a:pt x="951" y="1963"/>
                </a:moveTo>
                <a:cubicBezTo>
                  <a:pt x="1244" y="1689"/>
                  <a:pt x="1348" y="1323"/>
                  <a:pt x="1338" y="977"/>
                </a:cubicBezTo>
                <a:cubicBezTo>
                  <a:pt x="1329" y="629"/>
                  <a:pt x="1132" y="226"/>
                  <a:pt x="905" y="0"/>
                </a:cubicBezTo>
                <a:lnTo>
                  <a:pt x="0" y="987"/>
                </a:lnTo>
                <a:lnTo>
                  <a:pt x="951" y="1963"/>
                </a:lnTo>
                <a:close/>
              </a:path>
            </a:pathLst>
          </a:custGeom>
          <a:blipFill dpi="0" rotWithShape="1"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19" name="Freeform 20" descr="1"/>
          <p:cNvSpPr>
            <a:spLocks/>
          </p:cNvSpPr>
          <p:nvPr userDrawn="1"/>
        </p:nvSpPr>
        <p:spPr bwMode="gray">
          <a:xfrm>
            <a:off x="1130307" y="1416060"/>
            <a:ext cx="2873375" cy="2182813"/>
          </a:xfrm>
          <a:custGeom>
            <a:avLst/>
            <a:gdLst>
              <a:gd name="T0" fmla="*/ 905 w 1810"/>
              <a:gd name="T1" fmla="*/ 1375 h 1375"/>
              <a:gd name="T2" fmla="*/ 1810 w 1810"/>
              <a:gd name="T3" fmla="*/ 395 h 1375"/>
              <a:gd name="T4" fmla="*/ 876 w 1810"/>
              <a:gd name="T5" fmla="*/ 24 h 1375"/>
              <a:gd name="T6" fmla="*/ 0 w 1810"/>
              <a:gd name="T7" fmla="*/ 396 h 1375"/>
              <a:gd name="T8" fmla="*/ 905 w 1810"/>
              <a:gd name="T9" fmla="*/ 1375 h 13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10" h="1375">
                <a:moveTo>
                  <a:pt x="905" y="1375"/>
                </a:moveTo>
                <a:lnTo>
                  <a:pt x="1810" y="395"/>
                </a:lnTo>
                <a:cubicBezTo>
                  <a:pt x="1612" y="176"/>
                  <a:pt x="1300" y="0"/>
                  <a:pt x="876" y="24"/>
                </a:cubicBezTo>
                <a:cubicBezTo>
                  <a:pt x="452" y="48"/>
                  <a:pt x="252" y="149"/>
                  <a:pt x="0" y="396"/>
                </a:cubicBezTo>
                <a:lnTo>
                  <a:pt x="905" y="1375"/>
                </a:lnTo>
                <a:close/>
              </a:path>
            </a:pathLst>
          </a:custGeom>
          <a:blipFill dpi="0"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0" name="Freeform 22" descr="55282"/>
          <p:cNvSpPr>
            <a:spLocks/>
          </p:cNvSpPr>
          <p:nvPr userDrawn="1"/>
        </p:nvSpPr>
        <p:spPr bwMode="gray">
          <a:xfrm>
            <a:off x="1085855" y="3730636"/>
            <a:ext cx="2962275" cy="2219325"/>
          </a:xfrm>
          <a:custGeom>
            <a:avLst/>
            <a:gdLst>
              <a:gd name="T0" fmla="*/ 927 w 1866"/>
              <a:gd name="T1" fmla="*/ 0 h 1398"/>
              <a:gd name="T2" fmla="*/ 0 w 1866"/>
              <a:gd name="T3" fmla="*/ 975 h 1398"/>
              <a:gd name="T4" fmla="*/ 996 w 1866"/>
              <a:gd name="T5" fmla="*/ 1387 h 1398"/>
              <a:gd name="T6" fmla="*/ 1866 w 1866"/>
              <a:gd name="T7" fmla="*/ 996 h 1398"/>
              <a:gd name="T8" fmla="*/ 927 w 1866"/>
              <a:gd name="T9" fmla="*/ 0 h 13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866" h="1398">
                <a:moveTo>
                  <a:pt x="927" y="0"/>
                </a:moveTo>
                <a:lnTo>
                  <a:pt x="0" y="975"/>
                </a:lnTo>
                <a:cubicBezTo>
                  <a:pt x="203" y="1204"/>
                  <a:pt x="607" y="1398"/>
                  <a:pt x="996" y="1387"/>
                </a:cubicBezTo>
                <a:cubicBezTo>
                  <a:pt x="1385" y="1375"/>
                  <a:pt x="1707" y="1159"/>
                  <a:pt x="1866" y="996"/>
                </a:cubicBezTo>
                <a:lnTo>
                  <a:pt x="927" y="0"/>
                </a:lnTo>
                <a:close/>
              </a:path>
            </a:pathLst>
          </a:custGeom>
          <a:blipFill dpi="0"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  <a:ex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uk-UA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sp>
        <p:nvSpPr>
          <p:cNvPr id="21" name="Oval 23"/>
          <p:cNvSpPr>
            <a:spLocks noChangeArrowheads="1"/>
          </p:cNvSpPr>
          <p:nvPr userDrawn="1"/>
        </p:nvSpPr>
        <p:spPr bwMode="gray">
          <a:xfrm>
            <a:off x="1806578" y="2954337"/>
            <a:ext cx="1655763" cy="1655763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1920416" y="2606941"/>
            <a:ext cx="141061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5000" b="1" i="1" dirty="0">
                <a:solidFill>
                  <a:srgbClr val="002060"/>
                </a:solidFill>
                <a:latin typeface="Arial" panose="020B0604020202020204" pitchFamily="34" charset="0"/>
              </a:rPr>
              <a:t>9</a:t>
            </a:r>
            <a:endParaRPr lang="uk-UA" sz="15000" b="1" i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5" name="Заголовок 1"/>
          <p:cNvSpPr>
            <a:spLocks noGrp="1"/>
          </p:cNvSpPr>
          <p:nvPr>
            <p:ph type="ctrTitle"/>
          </p:nvPr>
        </p:nvSpPr>
        <p:spPr>
          <a:xfrm>
            <a:off x="4847770" y="584394"/>
            <a:ext cx="7151587" cy="1801607"/>
          </a:xfrm>
        </p:spPr>
        <p:txBody>
          <a:bodyPr anchor="ctr">
            <a:normAutofit/>
          </a:bodyPr>
          <a:lstStyle>
            <a:lvl1pPr algn="r">
              <a:defRPr kumimoji="0" lang="uk-UA" sz="4400" b="1" i="0" u="none" strike="noStrike" kern="1200" cap="none" spc="0" normalizeH="0" baseline="0" dirty="0">
                <a:ln>
                  <a:noFill/>
                </a:ln>
                <a:solidFill>
                  <a:srgbClr val="19426B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Verdana"/>
                <a:ea typeface="+mj-ea"/>
                <a:cs typeface="+mj-cs"/>
              </a:defRPr>
            </a:lvl1pPr>
          </a:lstStyle>
          <a:p>
            <a:r>
              <a:rPr lang="uk-UA" dirty="0"/>
              <a:t>Зразок заголовка</a:t>
            </a:r>
          </a:p>
        </p:txBody>
      </p:sp>
      <p:sp>
        <p:nvSpPr>
          <p:cNvPr id="26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5032382" y="3184362"/>
            <a:ext cx="7138989" cy="40341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kumimoji="0" lang="uk-UA" sz="1600" b="0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marR="0" lvl="0" indent="0" algn="r" fontAlgn="base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8BBC00"/>
              </a:buClr>
              <a:buSzTx/>
              <a:buFont typeface="Wingdings" panose="05000000000000000000" pitchFamily="2" charset="2"/>
              <a:buNone/>
              <a:tabLst/>
            </a:pPr>
            <a:r>
              <a:rPr lang="uk-UA" dirty="0"/>
              <a:t>Зразок підзаголовка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164506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409699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76332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</p:spTree>
    <p:extLst>
      <p:ext uri="{BB962C8B-B14F-4D97-AF65-F5344CB8AC3E}">
        <p14:creationId xmlns:p14="http://schemas.microsoft.com/office/powerpoint/2010/main" val="8236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5"/>
          <p:cNvSpPr>
            <a:spLocks noChangeArrowheads="1"/>
          </p:cNvSpPr>
          <p:nvPr userDrawn="1"/>
        </p:nvSpPr>
        <p:spPr bwMode="gray">
          <a:xfrm>
            <a:off x="0" y="798521"/>
            <a:ext cx="12192000" cy="312737"/>
          </a:xfrm>
          <a:prstGeom prst="rect">
            <a:avLst/>
          </a:prstGeom>
          <a:solidFill>
            <a:srgbClr val="19426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8" name="Rectangle 16"/>
          <p:cNvSpPr>
            <a:spLocks noChangeArrowheads="1"/>
          </p:cNvSpPr>
          <p:nvPr userDrawn="1"/>
        </p:nvSpPr>
        <p:spPr bwMode="white">
          <a:xfrm>
            <a:off x="0" y="11"/>
            <a:ext cx="12192000" cy="836613"/>
          </a:xfrm>
          <a:prstGeom prst="rect">
            <a:avLst/>
          </a:prstGeom>
          <a:solidFill>
            <a:srgbClr val="398AC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19426B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grpSp>
        <p:nvGrpSpPr>
          <p:cNvPr id="9" name="Group 17"/>
          <p:cNvGrpSpPr>
            <a:grpSpLocks/>
          </p:cNvGrpSpPr>
          <p:nvPr userDrawn="1"/>
        </p:nvGrpSpPr>
        <p:grpSpPr bwMode="auto">
          <a:xfrm>
            <a:off x="10287570" y="188919"/>
            <a:ext cx="1665288" cy="1512887"/>
            <a:chOff x="4604" y="119"/>
            <a:chExt cx="1049" cy="953"/>
          </a:xfrm>
        </p:grpSpPr>
        <p:sp>
          <p:nvSpPr>
            <p:cNvPr id="10" name="Oval 18"/>
            <p:cNvSpPr>
              <a:spLocks noChangeArrowheads="1"/>
            </p:cNvSpPr>
            <p:nvPr userDrawn="1"/>
          </p:nvSpPr>
          <p:spPr bwMode="gray">
            <a:xfrm>
              <a:off x="4921" y="845"/>
              <a:ext cx="732" cy="227"/>
            </a:xfrm>
            <a:prstGeom prst="ellipse">
              <a:avLst/>
            </a:prstGeom>
            <a:gradFill rotWithShape="1">
              <a:gsLst>
                <a:gs pos="0">
                  <a:srgbClr val="19426B"/>
                </a:gs>
                <a:gs pos="100000">
                  <a:srgbClr val="19426B">
                    <a:gamma/>
                    <a:tint val="0"/>
                    <a:invGamma/>
                  </a:srgb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1" name="Oval 19"/>
            <p:cNvSpPr>
              <a:spLocks noChangeArrowheads="1"/>
            </p:cNvSpPr>
            <p:nvPr userDrawn="1"/>
          </p:nvSpPr>
          <p:spPr bwMode="gray">
            <a:xfrm>
              <a:off x="4604" y="119"/>
              <a:ext cx="932" cy="911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dist="63500" dir="2212194" algn="ctr" rotWithShape="0">
                <a:srgbClr val="19426B"/>
              </a:outerShdw>
            </a:effectLst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2" name="Freeform 20" descr="4"/>
            <p:cNvSpPr>
              <a:spLocks/>
            </p:cNvSpPr>
            <p:nvPr userDrawn="1"/>
          </p:nvSpPr>
          <p:spPr bwMode="gray">
            <a:xfrm>
              <a:off x="5077" y="281"/>
              <a:ext cx="426" cy="588"/>
            </a:xfrm>
            <a:custGeom>
              <a:avLst/>
              <a:gdLst>
                <a:gd name="T0" fmla="*/ 951 w 1348"/>
                <a:gd name="T1" fmla="*/ 1963 h 1963"/>
                <a:gd name="T2" fmla="*/ 1338 w 1348"/>
                <a:gd name="T3" fmla="*/ 977 h 1963"/>
                <a:gd name="T4" fmla="*/ 905 w 1348"/>
                <a:gd name="T5" fmla="*/ 0 h 1963"/>
                <a:gd name="T6" fmla="*/ 0 w 1348"/>
                <a:gd name="T7" fmla="*/ 987 h 1963"/>
                <a:gd name="T8" fmla="*/ 951 w 1348"/>
                <a:gd name="T9" fmla="*/ 1963 h 19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48" h="1963">
                  <a:moveTo>
                    <a:pt x="951" y="1963"/>
                  </a:moveTo>
                  <a:cubicBezTo>
                    <a:pt x="1244" y="1689"/>
                    <a:pt x="1348" y="1323"/>
                    <a:pt x="1338" y="977"/>
                  </a:cubicBezTo>
                  <a:cubicBezTo>
                    <a:pt x="1329" y="629"/>
                    <a:pt x="1132" y="226"/>
                    <a:pt x="905" y="0"/>
                  </a:cubicBezTo>
                  <a:lnTo>
                    <a:pt x="0" y="987"/>
                  </a:lnTo>
                  <a:lnTo>
                    <a:pt x="951" y="1963"/>
                  </a:lnTo>
                  <a:close/>
                </a:path>
              </a:pathLst>
            </a:cu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3" name="Freeform 21" descr="1"/>
            <p:cNvSpPr>
              <a:spLocks/>
            </p:cNvSpPr>
            <p:nvPr userDrawn="1"/>
          </p:nvSpPr>
          <p:spPr bwMode="gray">
            <a:xfrm>
              <a:off x="4779" y="144"/>
              <a:ext cx="572" cy="416"/>
            </a:xfrm>
            <a:custGeom>
              <a:avLst/>
              <a:gdLst>
                <a:gd name="T0" fmla="*/ 905 w 1810"/>
                <a:gd name="T1" fmla="*/ 1388 h 1388"/>
                <a:gd name="T2" fmla="*/ 1810 w 1810"/>
                <a:gd name="T3" fmla="*/ 408 h 1388"/>
                <a:gd name="T4" fmla="*/ 874 w 1810"/>
                <a:gd name="T5" fmla="*/ 40 h 1388"/>
                <a:gd name="T6" fmla="*/ 0 w 1810"/>
                <a:gd name="T7" fmla="*/ 409 h 1388"/>
                <a:gd name="T8" fmla="*/ 905 w 1810"/>
                <a:gd name="T9" fmla="*/ 1388 h 13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10" h="1388">
                  <a:moveTo>
                    <a:pt x="905" y="1388"/>
                  </a:moveTo>
                  <a:lnTo>
                    <a:pt x="1810" y="408"/>
                  </a:lnTo>
                  <a:cubicBezTo>
                    <a:pt x="1612" y="189"/>
                    <a:pt x="1272" y="0"/>
                    <a:pt x="874" y="40"/>
                  </a:cubicBezTo>
                  <a:cubicBezTo>
                    <a:pt x="541" y="52"/>
                    <a:pt x="252" y="162"/>
                    <a:pt x="0" y="409"/>
                  </a:cubicBezTo>
                  <a:lnTo>
                    <a:pt x="905" y="1388"/>
                  </a:lnTo>
                  <a:close/>
                </a:path>
              </a:pathLst>
            </a:custGeom>
            <a:blipFill dpi="0" rotWithShape="1"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4" name="Freeform 22" descr="2"/>
            <p:cNvSpPr>
              <a:spLocks/>
            </p:cNvSpPr>
            <p:nvPr userDrawn="1"/>
          </p:nvSpPr>
          <p:spPr bwMode="gray">
            <a:xfrm>
              <a:off x="4629" y="286"/>
              <a:ext cx="419" cy="572"/>
            </a:xfrm>
            <a:custGeom>
              <a:avLst/>
              <a:gdLst>
                <a:gd name="T0" fmla="*/ 1325 w 1325"/>
                <a:gd name="T1" fmla="*/ 960 h 1910"/>
                <a:gd name="T2" fmla="*/ 414 w 1325"/>
                <a:gd name="T3" fmla="*/ 0 h 1910"/>
                <a:gd name="T4" fmla="*/ 27 w 1325"/>
                <a:gd name="T5" fmla="*/ 1014 h 1910"/>
                <a:gd name="T6" fmla="*/ 402 w 1325"/>
                <a:gd name="T7" fmla="*/ 1910 h 1910"/>
                <a:gd name="T8" fmla="*/ 1325 w 1325"/>
                <a:gd name="T9" fmla="*/ 960 h 19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25" h="1910">
                  <a:moveTo>
                    <a:pt x="1325" y="960"/>
                  </a:moveTo>
                  <a:lnTo>
                    <a:pt x="414" y="0"/>
                  </a:lnTo>
                  <a:cubicBezTo>
                    <a:pt x="238" y="162"/>
                    <a:pt x="0" y="570"/>
                    <a:pt x="27" y="1014"/>
                  </a:cubicBezTo>
                  <a:cubicBezTo>
                    <a:pt x="53" y="1458"/>
                    <a:pt x="233" y="1748"/>
                    <a:pt x="402" y="1910"/>
                  </a:cubicBezTo>
                  <a:lnTo>
                    <a:pt x="1325" y="960"/>
                  </a:lnTo>
                  <a:close/>
                </a:path>
              </a:pathLst>
            </a:custGeom>
            <a:blipFill dpi="0"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5" name="Freeform 23" descr="55282"/>
            <p:cNvSpPr>
              <a:spLocks/>
            </p:cNvSpPr>
            <p:nvPr userDrawn="1"/>
          </p:nvSpPr>
          <p:spPr bwMode="gray">
            <a:xfrm>
              <a:off x="4770" y="585"/>
              <a:ext cx="590" cy="418"/>
            </a:xfrm>
            <a:custGeom>
              <a:avLst/>
              <a:gdLst>
                <a:gd name="T0" fmla="*/ 927 w 1866"/>
                <a:gd name="T1" fmla="*/ 0 h 1398"/>
                <a:gd name="T2" fmla="*/ 0 w 1866"/>
                <a:gd name="T3" fmla="*/ 975 h 1398"/>
                <a:gd name="T4" fmla="*/ 996 w 1866"/>
                <a:gd name="T5" fmla="*/ 1387 h 1398"/>
                <a:gd name="T6" fmla="*/ 1866 w 1866"/>
                <a:gd name="T7" fmla="*/ 996 h 1398"/>
                <a:gd name="T8" fmla="*/ 927 w 1866"/>
                <a:gd name="T9" fmla="*/ 0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66" h="1398">
                  <a:moveTo>
                    <a:pt x="927" y="0"/>
                  </a:moveTo>
                  <a:lnTo>
                    <a:pt x="0" y="975"/>
                  </a:lnTo>
                  <a:cubicBezTo>
                    <a:pt x="203" y="1204"/>
                    <a:pt x="607" y="1398"/>
                    <a:pt x="996" y="1387"/>
                  </a:cubicBezTo>
                  <a:cubicBezTo>
                    <a:pt x="1385" y="1375"/>
                    <a:pt x="1707" y="1159"/>
                    <a:pt x="1866" y="996"/>
                  </a:cubicBezTo>
                  <a:lnTo>
                    <a:pt x="927" y="0"/>
                  </a:lnTo>
                  <a:close/>
                </a:path>
              </a:pathLst>
            </a:custGeom>
            <a:blipFill dpi="0" rotWithShape="1"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76200" cmpd="sng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  <p:sp>
          <p:nvSpPr>
            <p:cNvPr id="16" name="Oval 24"/>
            <p:cNvSpPr>
              <a:spLocks noChangeArrowheads="1"/>
            </p:cNvSpPr>
            <p:nvPr userDrawn="1"/>
          </p:nvSpPr>
          <p:spPr bwMode="gray">
            <a:xfrm>
              <a:off x="4914" y="438"/>
              <a:ext cx="329" cy="313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uk-UA" sz="1800" b="0" i="0" u="none" strike="noStrike" kern="0" cap="none" spc="0" normalizeH="0" baseline="0" noProof="0">
                <a:ln>
                  <a:noFill/>
                </a:ln>
                <a:solidFill>
                  <a:srgbClr val="19426B"/>
                </a:solidFill>
                <a:effectLst/>
                <a:uLnTx/>
                <a:uFillTx/>
                <a:latin typeface="Arial" panose="020B0604020202020204" pitchFamily="34" charset="0"/>
              </a:endParaRPr>
            </a:p>
          </p:txBody>
        </p:sp>
      </p:grpSp>
      <p:sp>
        <p:nvSpPr>
          <p:cNvPr id="17" name="TextBox 16"/>
          <p:cNvSpPr txBox="1"/>
          <p:nvPr userDrawn="1"/>
        </p:nvSpPr>
        <p:spPr>
          <a:xfrm>
            <a:off x="10777240" y="566632"/>
            <a:ext cx="75651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4400" b="1" i="1" dirty="0">
                <a:solidFill>
                  <a:srgbClr val="19426B"/>
                </a:solidFill>
                <a:latin typeface="Arial" panose="020B0604020202020204" pitchFamily="34" charset="0"/>
              </a:rPr>
              <a:t>9</a:t>
            </a:r>
            <a:endParaRPr lang="uk-UA" sz="4400" b="1" i="1" dirty="0">
              <a:solidFill>
                <a:srgbClr val="19426B"/>
              </a:solidFill>
              <a:latin typeface="Arial" panose="020B0604020202020204" pitchFamily="34" charset="0"/>
            </a:endParaRPr>
          </a:p>
        </p:txBody>
      </p:sp>
      <p:grpSp>
        <p:nvGrpSpPr>
          <p:cNvPr id="19" name="Групувати 18"/>
          <p:cNvGrpSpPr/>
          <p:nvPr userDrawn="1"/>
        </p:nvGrpSpPr>
        <p:grpSpPr>
          <a:xfrm>
            <a:off x="-15225" y="6529734"/>
            <a:ext cx="4680520" cy="328282"/>
            <a:chOff x="467544" y="6485698"/>
            <a:chExt cx="4680520" cy="328281"/>
          </a:xfrm>
        </p:grpSpPr>
        <p:pic>
          <p:nvPicPr>
            <p:cNvPr id="20" name="Picture 3" descr="E:\Робота\Вчитель Інформатики\~~~Сайт~~~\teach-inf.at.ua\FTP\krfb_6465.png"/>
            <p:cNvPicPr>
              <a:picLocks noChangeAspect="1" noChangeArrowheads="1"/>
            </p:cNvPicPr>
            <p:nvPr/>
          </p:nvPicPr>
          <p:blipFill>
            <a:blip r:embed="rId6" cstate="email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6296" y="6485698"/>
              <a:ext cx="321568" cy="3215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TextBox 20"/>
            <p:cNvSpPr txBox="1"/>
            <p:nvPr/>
          </p:nvSpPr>
          <p:spPr>
            <a:xfrm>
              <a:off x="467544" y="6506203"/>
              <a:ext cx="4680520" cy="3077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400" i="1" dirty="0">
                  <a:solidFill>
                    <a:srgbClr val="19426B"/>
                  </a:solidFill>
                  <a:latin typeface="Verdana"/>
                </a:rPr>
                <a:t>© </a:t>
              </a:r>
              <a:r>
                <a:rPr lang="uk-UA" sz="1400" i="1" dirty="0">
                  <a:solidFill>
                    <a:srgbClr val="19426B"/>
                  </a:solidFill>
                  <a:latin typeface="Verdana"/>
                </a:rPr>
                <a:t>Вивчаємо інформатику        </a:t>
              </a:r>
              <a:r>
                <a:rPr lang="en-US" sz="1400" b="1" i="1" dirty="0">
                  <a:solidFill>
                    <a:srgbClr val="19426B"/>
                  </a:solidFill>
                  <a:latin typeface="Verdana"/>
                  <a:hlinkClick r:id="rId7" tooltip="Перейти на сайт"/>
                </a:rPr>
                <a:t>teach-inf.at.ua</a:t>
              </a:r>
              <a:endParaRPr lang="ru-RU" sz="1400" b="1" i="1" dirty="0">
                <a:solidFill>
                  <a:srgbClr val="19426B"/>
                </a:solidFill>
                <a:latin typeface="Verdana"/>
              </a:endParaRPr>
            </a:p>
          </p:txBody>
        </p:sp>
      </p:grpSp>
      <p:sp>
        <p:nvSpPr>
          <p:cNvPr id="2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lnSpcReduction="10000"/>
          </a:bodyPr>
          <a:lstStyle>
            <a:lvl1pPr>
              <a:defRPr kumimoji="0" lang="uk-UA" sz="3200" b="1" i="0" u="none" strike="noStrike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</a:defRPr>
            </a:lvl1pPr>
          </a:lstStyle>
          <a:p>
            <a:pPr marL="0" lvl="0" fontAlgn="base">
              <a:lnSpc>
                <a:spcPct val="100000"/>
              </a:lnSpc>
              <a:spcAft>
                <a:spcPct val="0"/>
              </a:spcAft>
            </a:pPr>
            <a:r>
              <a:rPr lang="uk-UA" dirty="0"/>
              <a:t>Зразок заголовка</a:t>
            </a:r>
          </a:p>
        </p:txBody>
      </p:sp>
      <p:sp>
        <p:nvSpPr>
          <p:cNvPr id="23" name="Місце для вмісту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7173988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23911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і області з вміс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14032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997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64596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0403829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538317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Редагувати стиль зразка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8992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Зразок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Редагувати стиль зразка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4E9269-1560-433C-88F4-3A78CD881B3D}" type="datetimeFigureOut">
              <a:rPr lang="uk-UA" smtClean="0"/>
              <a:t>11.08.2017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52E948-F03E-4133-ABAE-EC8DE8272D46}" type="slidenum">
              <a:rPr lang="uk-UA" smtClean="0"/>
              <a:t>‹№›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228090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3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36.png"/><Relationship Id="rId4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9.png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47771" y="658282"/>
            <a:ext cx="7137066" cy="1801607"/>
          </a:xfrm>
        </p:spPr>
        <p:txBody>
          <a:bodyPr>
            <a:noAutofit/>
          </a:bodyPr>
          <a:lstStyle/>
          <a:p>
            <a:r>
              <a:rPr lang="uk-UA" sz="6000" dirty="0"/>
              <a:t>Опитування з використанням онлайн-форм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4" name="Picture 2" descr="knowledge, learning, school, study icon">
            <a:extLst>
              <a:ext uri="{FF2B5EF4-FFF2-40B4-BE49-F238E27FC236}">
                <a16:creationId xmlns:a16="http://schemas.microsoft.com/office/drawing/2014/main" id="{029500BD-FB53-42BE-B4BF-886D595EB7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1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Результат пошуку зображень за запитом &quot;Google Forms&quot;">
            <a:extLst>
              <a:ext uri="{FF2B5EF4-FFF2-40B4-BE49-F238E27FC236}">
                <a16:creationId xmlns:a16="http://schemas.microsoft.com/office/drawing/2014/main" id="{9C32980E-3D63-4373-B532-44ED48ACEF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75" y="3541375"/>
            <a:ext cx="2577830" cy="25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57435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організовують опитування за допомогою </a:t>
            </a:r>
            <a:r>
              <a:rPr lang="uk-UA" dirty="0" err="1"/>
              <a:t>онланових</a:t>
            </a:r>
            <a:r>
              <a:rPr lang="uk-UA" dirty="0"/>
              <a:t> форм?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Елементи онлайнової форми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7D0B4-04D6-4373-94D0-1D62E507AD17}"/>
              </a:ext>
            </a:extLst>
          </p:cNvPr>
          <p:cNvSpPr txBox="1"/>
          <p:nvPr/>
        </p:nvSpPr>
        <p:spPr>
          <a:xfrm>
            <a:off x="2190750" y="1814341"/>
            <a:ext cx="9928674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відповідь відображається у вигляді шкали (від 3 до 10 проміжних значень), на якій можна задати опис тільки крайніх значень;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8B6B70E-29A7-423A-A1A7-8FB65672A666}"/>
              </a:ext>
            </a:extLst>
          </p:cNvPr>
          <p:cNvSpPr/>
          <p:nvPr/>
        </p:nvSpPr>
        <p:spPr>
          <a:xfrm>
            <a:off x="72008" y="1814340"/>
            <a:ext cx="2061593" cy="138499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шкала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B59C986-B7AE-4F0E-A3B2-E499181CD46D}"/>
              </a:ext>
            </a:extLst>
          </p:cNvPr>
          <p:cNvSpPr/>
          <p:nvPr/>
        </p:nvSpPr>
        <p:spPr>
          <a:xfrm>
            <a:off x="72008" y="3324509"/>
            <a:ext cx="2061593" cy="224677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FFFF"/>
                </a:solidFill>
              </a:rPr>
              <a:t>сітка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C574A3D-16E0-41CA-8D76-5396EBD5AA9C}"/>
              </a:ext>
            </a:extLst>
          </p:cNvPr>
          <p:cNvSpPr txBox="1"/>
          <p:nvPr/>
        </p:nvSpPr>
        <p:spPr>
          <a:xfrm>
            <a:off x="2190750" y="3324510"/>
            <a:ext cx="9928674" cy="2246769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запитання передбачає ряд категорій (підпитань), на кожне з яких дається відповідь у вигляді однакової шкали. Тут шкала може містити від 1 до 5 проміжних значень.</a:t>
            </a:r>
          </a:p>
        </p:txBody>
      </p:sp>
    </p:spTree>
    <p:extLst>
      <p:ext uri="{BB962C8B-B14F-4D97-AF65-F5344CB8AC3E}">
        <p14:creationId xmlns:p14="http://schemas.microsoft.com/office/powerpoint/2010/main" val="3215125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2" grpId="0" animBg="1"/>
      <p:bldP spid="1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Щоб додати ще один варіант відповіді на запитання, потрібно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опцію</a:t>
            </a:r>
            <a:r>
              <a:rPr lang="uk-UA" sz="2800" b="1" i="1" kern="0" dirty="0">
                <a:solidFill>
                  <a:srgbClr val="FFFFFF"/>
                </a:solidFill>
              </a:rPr>
              <a:t>. Якщо ж передбачається ще й вільна відповідь учасників, то слід вибрати команду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варіант «Інше»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40C1940-7A84-4DF4-A037-8F0FB82911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762" y="3052401"/>
            <a:ext cx="10556633" cy="35129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0A6AD5C-A0FB-4920-80CC-B50D4B8DF465}"/>
              </a:ext>
            </a:extLst>
          </p:cNvPr>
          <p:cNvSpPr/>
          <p:nvPr/>
        </p:nvSpPr>
        <p:spPr>
          <a:xfrm>
            <a:off x="1170687" y="4700076"/>
            <a:ext cx="4375347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A1F49A77-3C27-4246-A84D-2CC98F71622E}"/>
              </a:ext>
            </a:extLst>
          </p:cNvPr>
          <p:cNvSpPr/>
          <p:nvPr/>
        </p:nvSpPr>
        <p:spPr>
          <a:xfrm rot="18900000">
            <a:off x="3031237" y="406867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88126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Далі потрібно вибрати, обов'язковим є це запитання чи ні, пересуваючи вліво чи вправо повзунок у нижній правій частині форми блоку запитання, і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Готово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EC028E04-534B-4EAE-A710-A8521FD049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2045" y="3062341"/>
            <a:ext cx="10890068" cy="362078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AAC737BA-0B90-4F97-A94F-4BD5CAECAC59}"/>
              </a:ext>
            </a:extLst>
          </p:cNvPr>
          <p:cNvSpPr/>
          <p:nvPr/>
        </p:nvSpPr>
        <p:spPr>
          <a:xfrm>
            <a:off x="8870674" y="5859530"/>
            <a:ext cx="2185946" cy="774949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24D9AFE9-0E29-4E75-ADA1-E7358729AD5A}"/>
              </a:ext>
            </a:extLst>
          </p:cNvPr>
          <p:cNvSpPr/>
          <p:nvPr/>
        </p:nvSpPr>
        <p:spPr>
          <a:xfrm rot="18900000">
            <a:off x="10659959" y="5464352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284653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4927375" cy="526297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введення наступного запитання слід натиснути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запитання </a:t>
            </a:r>
            <a:r>
              <a:rPr lang="uk-UA" sz="2800" b="1" i="1" kern="0" dirty="0">
                <a:solidFill>
                  <a:srgbClr val="FFFFFF"/>
                </a:solidFill>
              </a:rPr>
              <a:t>на бічній вертикальній панелі справа біля запитання й аналогічно заповнити форму для наступного запитання. У такий спосіб потрібно ввести всі запитання анкети.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4CB5269-229D-4E15-9CA0-9A3FEE8D51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628" y="1196763"/>
            <a:ext cx="6865950" cy="44884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0AEBA481-999B-4A1D-98F7-095E68AF440F}"/>
              </a:ext>
            </a:extLst>
          </p:cNvPr>
          <p:cNvSpPr/>
          <p:nvPr/>
        </p:nvSpPr>
        <p:spPr>
          <a:xfrm>
            <a:off x="11263353" y="1310832"/>
            <a:ext cx="560348" cy="59416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49B1E4DD-2750-4006-B365-9C2B736678BB}"/>
              </a:ext>
            </a:extLst>
          </p:cNvPr>
          <p:cNvSpPr/>
          <p:nvPr/>
        </p:nvSpPr>
        <p:spPr>
          <a:xfrm rot="18900000" flipH="1" flipV="1">
            <a:off x="10458412" y="1780837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6113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15" name="Групувати 14">
            <a:extLst>
              <a:ext uri="{FF2B5EF4-FFF2-40B4-BE49-F238E27FC236}">
                <a16:creationId xmlns:a16="http://schemas.microsoft.com/office/drawing/2014/main" id="{9E8C52EB-5E89-403B-9DA6-E5F0F8AC8C93}"/>
              </a:ext>
            </a:extLst>
          </p:cNvPr>
          <p:cNvGrpSpPr/>
          <p:nvPr/>
        </p:nvGrpSpPr>
        <p:grpSpPr>
          <a:xfrm>
            <a:off x="72008" y="1196763"/>
            <a:ext cx="12050142" cy="1384995"/>
            <a:chOff x="72008" y="1196763"/>
            <a:chExt cx="12050142" cy="1384995"/>
          </a:xfrm>
        </p:grpSpPr>
        <p:sp>
          <p:nvSpPr>
            <p:cNvPr id="43" name="TextBox 42"/>
            <p:cNvSpPr txBox="1"/>
            <p:nvPr/>
          </p:nvSpPr>
          <p:spPr>
            <a:xfrm>
              <a:off x="72008" y="1196763"/>
              <a:ext cx="12050142" cy="1384995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До запитань і відповідей можна додавати графічні зображення, вибравши відповідну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Додати зображення     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.</a:t>
              </a:r>
              <a:endParaRPr lang="uk-UA" sz="2800" b="1" i="1" kern="0" dirty="0">
                <a:solidFill>
                  <a:srgbClr val="FFFF00"/>
                </a:solidFill>
              </a:endParaRPr>
            </a:p>
          </p:txBody>
        </p:sp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29AE8D78-3321-420D-ABC6-49D4DC20A7B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738396" y="2090268"/>
              <a:ext cx="520401" cy="491490"/>
            </a:xfrm>
            <a:prstGeom prst="rect">
              <a:avLst/>
            </a:prstGeom>
          </p:spPr>
        </p:pic>
      </p:grpSp>
      <p:grpSp>
        <p:nvGrpSpPr>
          <p:cNvPr id="18" name="Групувати 17">
            <a:extLst>
              <a:ext uri="{FF2B5EF4-FFF2-40B4-BE49-F238E27FC236}">
                <a16:creationId xmlns:a16="http://schemas.microsoft.com/office/drawing/2014/main" id="{423A8D39-FDF6-4073-BC25-D479C6D3A63B}"/>
              </a:ext>
            </a:extLst>
          </p:cNvPr>
          <p:cNvGrpSpPr/>
          <p:nvPr/>
        </p:nvGrpSpPr>
        <p:grpSpPr>
          <a:xfrm>
            <a:off x="72008" y="2687631"/>
            <a:ext cx="12050142" cy="1815882"/>
            <a:chOff x="72008" y="2687631"/>
            <a:chExt cx="12050142" cy="1815882"/>
          </a:xfrm>
        </p:grpSpPr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4DDA66CB-11F9-496D-A46C-00F49A1436AE}"/>
                </a:ext>
              </a:extLst>
            </p:cNvPr>
            <p:cNvSpPr txBox="1"/>
            <p:nvPr/>
          </p:nvSpPr>
          <p:spPr>
            <a:xfrm>
              <a:off x="72008" y="2687631"/>
              <a:ext cx="12050142" cy="1815882"/>
            </a:xfrm>
            <a:prstGeom prst="rect">
              <a:avLst/>
            </a:prstGeom>
            <a:solidFill>
              <a:srgbClr val="19426B"/>
            </a:soli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p:spPr>
          <p:txBody>
            <a:bodyPr wrap="square" rtlCol="0">
              <a:spAutoFit/>
            </a:bodyPr>
            <a:lstStyle/>
            <a:p>
              <a:pPr lvl="0" indent="457189" algn="just" fontAlgn="base">
                <a:spcBef>
                  <a:spcPct val="0"/>
                </a:spcBef>
                <a:spcAft>
                  <a:spcPct val="0"/>
                </a:spcAft>
                <a:defRPr/>
              </a:pPr>
              <a:r>
                <a:rPr lang="uk-UA" sz="2800" b="1" i="1" kern="0" dirty="0">
                  <a:solidFill>
                    <a:srgbClr val="FFFFFF"/>
                  </a:solidFill>
                </a:rPr>
                <a:t>За потреби введені запитання та варіанти відповідей можна редагувати. Для видалення варіанта відповідей потрібно у відповідному рядку натиснути кнопку </a:t>
              </a:r>
              <a:r>
                <a:rPr lang="uk-UA" sz="2800" b="1" i="1" kern="0" dirty="0">
                  <a:solidFill>
                    <a:srgbClr val="FFFF00"/>
                  </a:solidFill>
                </a:rPr>
                <a:t>Вилучити</a:t>
              </a:r>
              <a:r>
                <a:rPr lang="uk-UA" sz="2800" b="1" i="1" kern="0" dirty="0">
                  <a:solidFill>
                    <a:srgbClr val="FFFFFF"/>
                  </a:solidFill>
                </a:rPr>
                <a:t>     . </a:t>
              </a:r>
            </a:p>
          </p:txBody>
        </p:sp>
        <p:pic>
          <p:nvPicPr>
            <p:cNvPr id="16" name="Рисунок 15">
              <a:extLst>
                <a:ext uri="{FF2B5EF4-FFF2-40B4-BE49-F238E27FC236}">
                  <a16:creationId xmlns:a16="http://schemas.microsoft.com/office/drawing/2014/main" id="{2DC1D83D-6F9A-4BC6-A22B-060E6C4532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236718" y="4027212"/>
              <a:ext cx="407091" cy="395118"/>
            </a:xfrm>
            <a:prstGeom prst="rect">
              <a:avLst/>
            </a:prstGeom>
          </p:spPr>
        </p:pic>
      </p:grp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A4220729-595B-49B4-8844-67CBDAC0D4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424539" y="4609386"/>
            <a:ext cx="1628037" cy="1867957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619842A1-CF11-44E3-BA9F-674C4430F7DA}"/>
              </a:ext>
            </a:extLst>
          </p:cNvPr>
          <p:cNvSpPr txBox="1"/>
          <p:nvPr/>
        </p:nvSpPr>
        <p:spPr>
          <a:xfrm>
            <a:off x="72009" y="4609386"/>
            <a:ext cx="10152634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видалення всього запитання —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Видалити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uk-UA" sz="2800" b="1" i="1" kern="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14566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Якщо, наступне запитання має таку саму або схожу структуру, що й попереднє, то для пришвидшення роботи можна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Копіювати</a:t>
            </a:r>
            <a:r>
              <a:rPr lang="uk-UA" sz="2800" b="1" i="1" kern="0" dirty="0">
                <a:solidFill>
                  <a:srgbClr val="FFFFFF"/>
                </a:solidFill>
              </a:rPr>
              <a:t>, а потім відредагувати текст.</a:t>
            </a:r>
          </a:p>
        </p:txBody>
      </p: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EC56431-DA2E-4D88-9EDB-29E26D12DFE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0690"/>
          <a:stretch/>
        </p:blipFill>
        <p:spPr>
          <a:xfrm>
            <a:off x="907356" y="3150704"/>
            <a:ext cx="10379445" cy="333835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FDDB87FE-2E1F-401E-AABA-1FF3A6BC4D3D}"/>
              </a:ext>
            </a:extLst>
          </p:cNvPr>
          <p:cNvSpPr/>
          <p:nvPr/>
        </p:nvSpPr>
        <p:spPr>
          <a:xfrm>
            <a:off x="6449281" y="5902320"/>
            <a:ext cx="632460" cy="586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360CB232-F332-4BE1-9749-D4967438F301}"/>
              </a:ext>
            </a:extLst>
          </p:cNvPr>
          <p:cNvSpPr/>
          <p:nvPr/>
        </p:nvSpPr>
        <p:spPr>
          <a:xfrm rot="18900000">
            <a:off x="6784880" y="526378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8589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 анкеті запитання можна розділити за окремими розділами, увівши для них назви. Для цього використовується кнопка </a:t>
            </a:r>
            <a:r>
              <a:rPr lang="uk-UA" sz="2800" b="1" i="1" kern="0" dirty="0">
                <a:solidFill>
                  <a:srgbClr val="FFFF00"/>
                </a:solidFill>
              </a:rPr>
              <a:t>Додати розділ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ED8A29E-96A4-422B-902A-3A6C88DA55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07356" y="2691469"/>
            <a:ext cx="10379445" cy="373795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74F93E42-4A1A-4E7E-A05A-C4477382F075}"/>
              </a:ext>
            </a:extLst>
          </p:cNvPr>
          <p:cNvSpPr/>
          <p:nvPr/>
        </p:nvSpPr>
        <p:spPr>
          <a:xfrm>
            <a:off x="10574020" y="4729480"/>
            <a:ext cx="632460" cy="58674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4E8C40C7-2FFD-43FF-9F09-F8C3B14A458D}"/>
              </a:ext>
            </a:extLst>
          </p:cNvPr>
          <p:cNvSpPr/>
          <p:nvPr/>
        </p:nvSpPr>
        <p:spPr>
          <a:xfrm rot="18900000">
            <a:off x="10909619" y="409094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934297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9" grpId="0" animBg="1"/>
      <p:bldP spid="1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Після введення всіх запитань потрібно переглянути, як виглядатиме створена форма під час відповідей респондентів в Інтернеті. Для цього на верхній панелі інструментів слід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Попередній перегляд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A3CF656-AB02-4628-A909-34AAC680A93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26634"/>
          <a:stretch/>
        </p:blipFill>
        <p:spPr>
          <a:xfrm>
            <a:off x="72008" y="3133190"/>
            <a:ext cx="12050142" cy="329742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28F3BBBD-1B90-4BD3-A2A8-DC060D6C8E9B}"/>
              </a:ext>
            </a:extLst>
          </p:cNvPr>
          <p:cNvSpPr/>
          <p:nvPr/>
        </p:nvSpPr>
        <p:spPr>
          <a:xfrm>
            <a:off x="8189843" y="3184972"/>
            <a:ext cx="547488" cy="542202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D034C99D-D514-4798-8C0A-7770D165E725}"/>
              </a:ext>
            </a:extLst>
          </p:cNvPr>
          <p:cNvSpPr/>
          <p:nvPr/>
        </p:nvSpPr>
        <p:spPr>
          <a:xfrm rot="18900000" flipH="1" flipV="1">
            <a:off x="7357404" y="3708870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3425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9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текст, оформлення, за потреби повернутися в режим редагування (вибрати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Редагувати цю форму</a:t>
            </a:r>
            <a:r>
              <a:rPr lang="uk-UA" sz="2800" b="1" i="1" kern="0" dirty="0">
                <a:solidFill>
                  <a:srgbClr val="FFFFFF"/>
                </a:solidFill>
              </a:rPr>
              <a:t>) і </a:t>
            </a:r>
            <a:r>
              <a:rPr lang="uk-UA" sz="2800" b="1" i="1" kern="0" dirty="0" err="1">
                <a:solidFill>
                  <a:srgbClr val="FFFFFF"/>
                </a:solidFill>
              </a:rPr>
              <a:t>внести</a:t>
            </a:r>
            <a:r>
              <a:rPr lang="uk-UA" sz="2800" b="1" i="1" kern="0" dirty="0">
                <a:solidFill>
                  <a:srgbClr val="FFFFFF"/>
                </a:solidFill>
              </a:rPr>
              <a:t> потрібні зміни.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358793F-4DC4-4212-8FAF-A2189C87820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2693060"/>
            <a:ext cx="12050142" cy="3596273"/>
          </a:xfrm>
          <a:prstGeom prst="rect">
            <a:avLst/>
          </a:prstGeom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84EC1B4B-3F67-4874-96B2-6BE83E2B0DE3}"/>
              </a:ext>
            </a:extLst>
          </p:cNvPr>
          <p:cNvSpPr/>
          <p:nvPr/>
        </p:nvSpPr>
        <p:spPr>
          <a:xfrm>
            <a:off x="11181522" y="2812087"/>
            <a:ext cx="755374" cy="62685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D7CFA85B-DEBE-446A-B4AE-19864B0743BE}"/>
              </a:ext>
            </a:extLst>
          </p:cNvPr>
          <p:cNvSpPr/>
          <p:nvPr/>
        </p:nvSpPr>
        <p:spPr>
          <a:xfrm flipH="1" flipV="1">
            <a:off x="10029394" y="2759153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3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Також можна змінити кольорове оформлення форми, вибравши на верхній панелі інструментів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Палітра</a:t>
            </a:r>
            <a:r>
              <a:rPr lang="uk-UA" sz="2800" b="1" i="1" kern="0" dirty="0">
                <a:solidFill>
                  <a:srgbClr val="FFFFFF"/>
                </a:solidFill>
              </a:rPr>
              <a:t> і бажане оформлення. Крім цього можна виконати налаштування способу отримання результатів вибором кнопки </a:t>
            </a:r>
            <a:r>
              <a:rPr lang="uk-UA" sz="2800" b="1" i="1" kern="0" dirty="0">
                <a:solidFill>
                  <a:srgbClr val="FFFF00"/>
                </a:solidFill>
              </a:rPr>
              <a:t>Налаштування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3C00914-7D8C-494A-B38E-9439C7B196F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99"/>
          <a:stretch/>
        </p:blipFill>
        <p:spPr>
          <a:xfrm>
            <a:off x="72008" y="3490998"/>
            <a:ext cx="12050142" cy="307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E520C05E-7132-4DC4-860D-C460408D237B}"/>
              </a:ext>
            </a:extLst>
          </p:cNvPr>
          <p:cNvSpPr/>
          <p:nvPr/>
        </p:nvSpPr>
        <p:spPr>
          <a:xfrm>
            <a:off x="7609840" y="3576320"/>
            <a:ext cx="525780" cy="4699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0E5F615-F37C-45B3-81D0-CC50C3B20F06}"/>
              </a:ext>
            </a:extLst>
          </p:cNvPr>
          <p:cNvSpPr txBox="1"/>
          <p:nvPr/>
        </p:nvSpPr>
        <p:spPr>
          <a:xfrm>
            <a:off x="5442171" y="4182084"/>
            <a:ext cx="2167669" cy="523220"/>
          </a:xfrm>
          <a:prstGeom prst="wedgeRectCallout">
            <a:avLst>
              <a:gd name="adj1" fmla="val 57062"/>
              <a:gd name="adj2" fmla="val -10563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Палітра</a:t>
            </a:r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98619684-DB29-4C8B-B469-DE0AB3F56916}"/>
              </a:ext>
            </a:extLst>
          </p:cNvPr>
          <p:cNvSpPr/>
          <p:nvPr/>
        </p:nvSpPr>
        <p:spPr>
          <a:xfrm>
            <a:off x="8773160" y="3576320"/>
            <a:ext cx="525780" cy="4699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9F5BE1-C429-44CB-BF91-B005FEBFDAA2}"/>
              </a:ext>
            </a:extLst>
          </p:cNvPr>
          <p:cNvSpPr txBox="1"/>
          <p:nvPr/>
        </p:nvSpPr>
        <p:spPr>
          <a:xfrm>
            <a:off x="7782560" y="4183328"/>
            <a:ext cx="3231377" cy="523220"/>
          </a:xfrm>
          <a:prstGeom prst="wedgeRectCallout">
            <a:avLst>
              <a:gd name="adj1" fmla="val -10538"/>
              <a:gd name="adj2" fmla="val -89124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Налаштування</a:t>
            </a:r>
          </a:p>
        </p:txBody>
      </p:sp>
    </p:spTree>
    <p:extLst>
      <p:ext uri="{BB962C8B-B14F-4D97-AF65-F5344CB8AC3E}">
        <p14:creationId xmlns:p14="http://schemas.microsoft.com/office/powerpoint/2010/main" val="284159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організовують опитування за допомогою </a:t>
            </a:r>
            <a:r>
              <a:rPr lang="uk-UA" dirty="0" err="1"/>
              <a:t>онланових</a:t>
            </a:r>
            <a:r>
              <a:rPr lang="uk-UA" dirty="0"/>
              <a:t> форм?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9" y="1196763"/>
            <a:ext cx="9459618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налагодження комунікації в межах кола спілкування персонального навчального середовища використовують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chemeClr val="bg1"/>
                </a:solidFill>
              </a:rPr>
              <a:t>.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1D5B25B-8CEC-4438-A3FD-A3765FB37A68}"/>
              </a:ext>
            </a:extLst>
          </p:cNvPr>
          <p:cNvSpPr txBox="1"/>
          <p:nvPr/>
        </p:nvSpPr>
        <p:spPr>
          <a:xfrm>
            <a:off x="72008" y="3115015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Форми </a:t>
            </a:r>
            <a:r>
              <a:rPr lang="uk-UA" sz="2800" b="1" i="1" kern="0" dirty="0">
                <a:solidFill>
                  <a:schemeClr val="bg1"/>
                </a:solidFill>
              </a:rPr>
              <a:t>— сервіс, за допомогою якого можна: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80348D0B-2E20-4B02-9E05-EFD0096C48DC}"/>
              </a:ext>
            </a:extLst>
          </p:cNvPr>
          <p:cNvSpPr/>
          <p:nvPr/>
        </p:nvSpPr>
        <p:spPr>
          <a:xfrm>
            <a:off x="72007" y="3714293"/>
            <a:ext cx="3068758" cy="25473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Організувати різного роду опитування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4CB42F04-B2D5-4312-A54F-AF19764E7A4E}"/>
              </a:ext>
            </a:extLst>
          </p:cNvPr>
          <p:cNvSpPr/>
          <p:nvPr/>
        </p:nvSpPr>
        <p:spPr>
          <a:xfrm>
            <a:off x="3230217" y="3714293"/>
            <a:ext cx="3677479" cy="25473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Збирати відповіді в одній електронній таблиці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sp>
        <p:nvSpPr>
          <p:cNvPr id="19" name="Прямокутник 18">
            <a:extLst>
              <a:ext uri="{FF2B5EF4-FFF2-40B4-BE49-F238E27FC236}">
                <a16:creationId xmlns:a16="http://schemas.microsoft.com/office/drawing/2014/main" id="{6B2A97E5-D62A-4BD4-B1D8-E80F6195E817}"/>
              </a:ext>
            </a:extLst>
          </p:cNvPr>
          <p:cNvSpPr/>
          <p:nvPr/>
        </p:nvSpPr>
        <p:spPr>
          <a:xfrm>
            <a:off x="6997148" y="3714293"/>
            <a:ext cx="5125002" cy="254736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Підбивати підсумки за опитуванням за допомогою спеціального додатку</a:t>
            </a:r>
            <a:endParaRPr lang="uk-UA" sz="2800" b="1" i="1" kern="0" dirty="0">
              <a:solidFill>
                <a:srgbClr val="FFFFFF"/>
              </a:solidFill>
            </a:endParaRPr>
          </a:p>
        </p:txBody>
      </p:sp>
      <p:pic>
        <p:nvPicPr>
          <p:cNvPr id="20" name="Picture 6" descr="Результат пошуку зображень за запитом &quot;Google Forms&quot;">
            <a:extLst>
              <a:ext uri="{FF2B5EF4-FFF2-40B4-BE49-F238E27FC236}">
                <a16:creationId xmlns:a16="http://schemas.microsoft.com/office/drawing/2014/main" id="{15F8189D-4B94-4800-B93A-C6D4E5310E2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59616" y="997654"/>
            <a:ext cx="2094831" cy="20948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94344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2" grpId="0" animBg="1"/>
      <p:bldP spid="13" grpId="0" animBg="1"/>
      <p:bldP spid="19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Коли форму для опитування створено, її потрібно надіслати респондентам:</a:t>
            </a:r>
          </a:p>
        </p:txBody>
      </p:sp>
      <p:sp>
        <p:nvSpPr>
          <p:cNvPr id="6" name="Прямокутник 5">
            <a:extLst>
              <a:ext uri="{FF2B5EF4-FFF2-40B4-BE49-F238E27FC236}">
                <a16:creationId xmlns:a16="http://schemas.microsoft.com/office/drawing/2014/main" id="{04463A62-AA5D-43C6-BE13-D94607B856DA}"/>
              </a:ext>
            </a:extLst>
          </p:cNvPr>
          <p:cNvSpPr/>
          <p:nvPr/>
        </p:nvSpPr>
        <p:spPr>
          <a:xfrm>
            <a:off x="72008" y="2233682"/>
            <a:ext cx="5972332" cy="1423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за посиланням викласти для загального доступу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9F68D8C9-788B-4284-BF2D-43A36BCF7BC8}"/>
              </a:ext>
            </a:extLst>
          </p:cNvPr>
          <p:cNvSpPr/>
          <p:nvPr/>
        </p:nvSpPr>
        <p:spPr>
          <a:xfrm>
            <a:off x="6149820" y="2233682"/>
            <a:ext cx="5972332" cy="1423918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Або відправити посилання на електронні адреси конкретним користувачам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EDD4137-82E1-4B85-85E9-9C8BCDF98C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499"/>
          <a:stretch/>
        </p:blipFill>
        <p:spPr>
          <a:xfrm>
            <a:off x="72008" y="3679839"/>
            <a:ext cx="12050142" cy="307876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E198185C-4249-46CB-8FC0-04A5D40FB21F}"/>
              </a:ext>
            </a:extLst>
          </p:cNvPr>
          <p:cNvSpPr/>
          <p:nvPr/>
        </p:nvSpPr>
        <p:spPr>
          <a:xfrm>
            <a:off x="9435961" y="3778078"/>
            <a:ext cx="1208847" cy="469900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Стрілка вліво 20">
            <a:extLst>
              <a:ext uri="{FF2B5EF4-FFF2-40B4-BE49-F238E27FC236}">
                <a16:creationId xmlns:a16="http://schemas.microsoft.com/office/drawing/2014/main" id="{6C94BD36-F180-40EC-BDDB-DCB6529DF848}"/>
              </a:ext>
            </a:extLst>
          </p:cNvPr>
          <p:cNvSpPr/>
          <p:nvPr/>
        </p:nvSpPr>
        <p:spPr>
          <a:xfrm rot="18900000" flipH="1" flipV="1">
            <a:off x="8689248" y="4226066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88672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10" grpId="0" animBg="1"/>
      <p:bldP spid="11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слід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</a:t>
            </a:r>
            <a:r>
              <a:rPr lang="uk-UA" sz="2800" b="1" i="1" kern="0" dirty="0">
                <a:solidFill>
                  <a:srgbClr val="FFFFFF"/>
                </a:solidFill>
              </a:rPr>
              <a:t> на верхній панелі інструментів і налаштувати потрібні параметри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 форму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AA03954-7381-4282-92EA-22494D28D9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7414" y="2687077"/>
            <a:ext cx="6846197" cy="377928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164FD4E-D3AD-48EA-B7BB-0BFB3BC0D351}"/>
              </a:ext>
            </a:extLst>
          </p:cNvPr>
          <p:cNvSpPr txBox="1"/>
          <p:nvPr/>
        </p:nvSpPr>
        <p:spPr>
          <a:xfrm>
            <a:off x="72007" y="2687077"/>
            <a:ext cx="4599383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цього слід вибрати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</a:t>
            </a:r>
            <a:r>
              <a:rPr lang="uk-UA" sz="2800" b="1" i="1" kern="0" dirty="0">
                <a:solidFill>
                  <a:srgbClr val="FFFFFF"/>
                </a:solidFill>
              </a:rPr>
              <a:t> на верхній панелі інструментів і налаштувати потрібні параметри у вікні </a:t>
            </a:r>
            <a:r>
              <a:rPr lang="uk-UA" sz="2800" b="1" i="1" kern="0" dirty="0">
                <a:solidFill>
                  <a:srgbClr val="FFFF00"/>
                </a:solidFill>
              </a:rPr>
              <a:t>Надіслати форму</a:t>
            </a:r>
            <a:r>
              <a:rPr lang="uk-UA" sz="2800" b="1" i="1" kern="0" dirty="0">
                <a:solidFill>
                  <a:srgbClr val="FFFFFF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361604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677656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того щоб переглянути відповіді респондентів і загальні результати опитування, потрібно відкрити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 </a:t>
            </a:r>
            <a:r>
              <a:rPr lang="uk-UA" sz="2800" b="1" i="1" kern="0" dirty="0">
                <a:solidFill>
                  <a:srgbClr val="FFFFFF"/>
                </a:solidFill>
              </a:rPr>
              <a:t>створену форму в режимі редагування, перейти на вкладку </a:t>
            </a:r>
            <a:r>
              <a:rPr lang="uk-UA" sz="2800" b="1" i="1" kern="0" dirty="0">
                <a:solidFill>
                  <a:srgbClr val="FFFF00"/>
                </a:solidFill>
              </a:rPr>
              <a:t>Відповіді</a:t>
            </a:r>
            <a:r>
              <a:rPr lang="uk-UA" sz="2800" b="1" i="1" kern="0" dirty="0">
                <a:solidFill>
                  <a:srgbClr val="FFFFFF"/>
                </a:solidFill>
              </a:rPr>
              <a:t> й ознайомитися з результатами, які автоматично подаються у вигляді </a:t>
            </a:r>
            <a:r>
              <a:rPr lang="uk-UA" sz="2800" b="1" i="1" kern="0" dirty="0">
                <a:solidFill>
                  <a:srgbClr val="FFFF00"/>
                </a:solidFill>
              </a:rPr>
              <a:t>діаграми</a:t>
            </a:r>
            <a:r>
              <a:rPr lang="uk-UA" sz="2800" b="1" i="1" kern="0" dirty="0">
                <a:solidFill>
                  <a:srgbClr val="FFFFFF"/>
                </a:solidFill>
              </a:rPr>
              <a:t>.</a:t>
            </a:r>
          </a:p>
        </p:txBody>
      </p:sp>
      <p:pic>
        <p:nvPicPr>
          <p:cNvPr id="7170" name="Picture 2" descr="Результат пошуку зображень за запитом &quot;Google forms Answers&quot;">
            <a:extLst>
              <a:ext uri="{FF2B5EF4-FFF2-40B4-BE49-F238E27FC236}">
                <a16:creationId xmlns:a16="http://schemas.microsoft.com/office/drawing/2014/main" id="{562973EF-5439-4768-9878-64FBF1EB59C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28" t="60725" r="12256"/>
          <a:stretch/>
        </p:blipFill>
        <p:spPr bwMode="auto">
          <a:xfrm>
            <a:off x="3179943" y="3973811"/>
            <a:ext cx="5834271" cy="26761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9514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цій самій вкладці ви можете завершити опитування, пересунувши повзунок </a:t>
            </a:r>
            <a:r>
              <a:rPr lang="uk-UA" sz="2800" b="1" i="1" kern="0" dirty="0">
                <a:solidFill>
                  <a:srgbClr val="FFFF00"/>
                </a:solidFill>
              </a:rPr>
              <a:t>Приймати відповіді </a:t>
            </a:r>
            <a:r>
              <a:rPr lang="uk-UA" sz="2800" b="1" i="1" kern="0" dirty="0">
                <a:solidFill>
                  <a:srgbClr val="FFFFFF"/>
                </a:solidFill>
              </a:rPr>
              <a:t>в ліве положення. Після цього респонденти не зможуть надати свої відповіді, навіть якщо й відкриють анкету.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B0BFE57F-986B-4245-86B0-E319B82962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168609"/>
            <a:ext cx="12050142" cy="26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D66E442F-2D4E-45A2-B261-173388387F80}"/>
              </a:ext>
            </a:extLst>
          </p:cNvPr>
          <p:cNvSpPr/>
          <p:nvPr/>
        </p:nvSpPr>
        <p:spPr>
          <a:xfrm>
            <a:off x="8905461" y="5018127"/>
            <a:ext cx="2975365" cy="658208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E2B47881-CC34-40D4-B79B-9B33F1063C4E}"/>
              </a:ext>
            </a:extLst>
          </p:cNvPr>
          <p:cNvSpPr/>
          <p:nvPr/>
        </p:nvSpPr>
        <p:spPr>
          <a:xfrm rot="18900000">
            <a:off x="11030282" y="43610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35708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2585323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Відповіді респондентів автоматично можна завантажити до електронної таблиці середовища </a:t>
            </a:r>
            <a:r>
              <a:rPr lang="en-US" sz="2700" b="1" i="1" kern="0" dirty="0">
                <a:solidFill>
                  <a:srgbClr val="FFFF00"/>
                </a:solidFill>
              </a:rPr>
              <a:t>Google </a:t>
            </a:r>
            <a:r>
              <a:rPr lang="uk-UA" sz="2700" b="1" i="1" kern="0" dirty="0">
                <a:solidFill>
                  <a:srgbClr val="FFFF00"/>
                </a:solidFill>
              </a:rPr>
              <a:t>Таблиці</a:t>
            </a:r>
            <a:r>
              <a:rPr lang="uk-UA" sz="2700" b="1" i="1" kern="0" dirty="0">
                <a:solidFill>
                  <a:srgbClr val="FFFFFF"/>
                </a:solidFill>
              </a:rPr>
              <a:t> для подальшого опрацювання  результатів опитування.  Для цього  на  вкладці Відповіді слід вибрати кнопку </a:t>
            </a:r>
            <a:r>
              <a:rPr lang="uk-UA" sz="2700" b="1" i="1" kern="0" dirty="0">
                <a:solidFill>
                  <a:srgbClr val="FFFF00"/>
                </a:solidFill>
              </a:rPr>
              <a:t>Створити  електронну таблицю </a:t>
            </a:r>
            <a:r>
              <a:rPr lang="uk-UA" sz="2700" b="1" i="1" kern="0" dirty="0">
                <a:solidFill>
                  <a:srgbClr val="FFFFFF"/>
                </a:solidFill>
              </a:rPr>
              <a:t>(в подальшому вона буде мати назву </a:t>
            </a:r>
            <a:r>
              <a:rPr lang="uk-UA" sz="2700" b="1" i="1" kern="0" dirty="0">
                <a:solidFill>
                  <a:srgbClr val="FFFF00"/>
                </a:solidFill>
              </a:rPr>
              <a:t>Переглянути відповіді в Таблицях</a:t>
            </a:r>
            <a:r>
              <a:rPr lang="uk-UA" sz="2700" b="1" i="1" kern="0" dirty="0">
                <a:solidFill>
                  <a:srgbClr val="FFFFFF"/>
                </a:solidFill>
              </a:rPr>
              <a:t>).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52160E5-7232-4B7D-B3B8-A1559ADB8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008" y="3933922"/>
            <a:ext cx="12050142" cy="2695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F4E95249-5785-44D0-A896-097C936ED910}"/>
              </a:ext>
            </a:extLst>
          </p:cNvPr>
          <p:cNvSpPr/>
          <p:nvPr/>
        </p:nvSpPr>
        <p:spPr>
          <a:xfrm>
            <a:off x="10614991" y="4903399"/>
            <a:ext cx="525450" cy="52204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8" name="Стрілка вліво 20">
            <a:extLst>
              <a:ext uri="{FF2B5EF4-FFF2-40B4-BE49-F238E27FC236}">
                <a16:creationId xmlns:a16="http://schemas.microsoft.com/office/drawing/2014/main" id="{C3F2DA67-9137-405E-BA01-0CB56055B2F4}"/>
              </a:ext>
            </a:extLst>
          </p:cNvPr>
          <p:cNvSpPr/>
          <p:nvPr/>
        </p:nvSpPr>
        <p:spPr>
          <a:xfrm rot="18900000">
            <a:off x="10797046" y="4321188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uk-UA" sz="1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4515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Таблицю автоматично буде створено на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Диск</a:t>
            </a:r>
            <a:r>
              <a:rPr lang="uk-UA" sz="2800" b="1" i="1" kern="0" dirty="0">
                <a:solidFill>
                  <a:srgbClr val="FFFFFF"/>
                </a:solidFill>
              </a:rPr>
              <a:t>, також її можна зберегти на локальному комп'ютері користувача у форматі </a:t>
            </a:r>
            <a:r>
              <a:rPr lang="uk-UA" sz="2800" b="1" i="1" kern="0" dirty="0" err="1">
                <a:solidFill>
                  <a:srgbClr val="FFFF00"/>
                </a:solidFill>
              </a:rPr>
              <a:t>xlsx</a:t>
            </a:r>
            <a:r>
              <a:rPr lang="uk-UA" sz="2800" b="1" i="1" kern="0" dirty="0">
                <a:solidFill>
                  <a:srgbClr val="FFFFFF"/>
                </a:solidFill>
              </a:rPr>
              <a:t> електронної таблиці Excel для подальшого використання.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801D6E-330B-470C-8A30-4904FE4BF9ED}"/>
              </a:ext>
            </a:extLst>
          </p:cNvPr>
          <p:cNvSpPr txBox="1"/>
          <p:nvPr/>
        </p:nvSpPr>
        <p:spPr>
          <a:xfrm>
            <a:off x="1401417" y="3124954"/>
            <a:ext cx="7076661" cy="353943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00"/>
                </a:solidFill>
              </a:rPr>
              <a:t>Звертаємо увагу</a:t>
            </a:r>
            <a:r>
              <a:rPr lang="uk-UA" sz="2800" b="1" i="1" kern="0" dirty="0">
                <a:solidFill>
                  <a:srgbClr val="FFFFFF"/>
                </a:solidFill>
              </a:rPr>
              <a:t>, що форма і таблиця взаємозв'язані, тобто будь-які зміни в одному із цих документів автоматично приводять до змін в іншому документі. Так, якщо змінити в таблиці текст запитання, то ці зміни відбудуться і в формі.</a:t>
            </a:r>
          </a:p>
        </p:txBody>
      </p:sp>
      <p:pic>
        <p:nvPicPr>
          <p:cNvPr id="7" name="Picture 2" descr="alert, attention, danger, error, exclamation, hanger, message, problem, warning icon">
            <a:extLst>
              <a:ext uri="{FF2B5EF4-FFF2-40B4-BE49-F238E27FC236}">
                <a16:creationId xmlns:a16="http://schemas.microsoft.com/office/drawing/2014/main" id="{BE3623FA-CD76-412B-832F-5A623B3FC6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67" y="3124954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development, related content, search, seo, stroke, web icon">
            <a:extLst>
              <a:ext uri="{FF2B5EF4-FFF2-40B4-BE49-F238E27FC236}">
                <a16:creationId xmlns:a16="http://schemas.microsoft.com/office/drawing/2014/main" id="{31E032BF-B993-474E-BFE7-B79D7C39E3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1488" y="2456269"/>
            <a:ext cx="487680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669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Таким чином, загальний алгоритм проведення опитування за допомогою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Форми </a:t>
            </a:r>
            <a:r>
              <a:rPr lang="uk-UA" sz="2800" b="1" i="1" kern="0" dirty="0">
                <a:solidFill>
                  <a:srgbClr val="FFFFFF"/>
                </a:solidFill>
              </a:rPr>
              <a:t>виглядає так: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5CE2-91E4-4BBC-ABCB-963E64F20261}"/>
              </a:ext>
            </a:extLst>
          </p:cNvPr>
          <p:cNvSpPr txBox="1"/>
          <p:nvPr/>
        </p:nvSpPr>
        <p:spPr>
          <a:xfrm>
            <a:off x="327990" y="2238308"/>
            <a:ext cx="11794159" cy="523220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457200" lvl="0" indent="-45720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Створити форму.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3ADBD-E7DF-44A0-A2A4-95A35F4FBF1F}"/>
              </a:ext>
            </a:extLst>
          </p:cNvPr>
          <p:cNvSpPr txBox="1"/>
          <p:nvPr/>
        </p:nvSpPr>
        <p:spPr>
          <a:xfrm>
            <a:off x="327990" y="2857355"/>
            <a:ext cx="11794159" cy="954107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2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її вигляд у форматі анкети в режимі введення відповідей.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4ADC1-3B6B-4486-8E0B-AB1787A1E078}"/>
              </a:ext>
            </a:extLst>
          </p:cNvPr>
          <p:cNvSpPr txBox="1"/>
          <p:nvPr/>
        </p:nvSpPr>
        <p:spPr>
          <a:xfrm>
            <a:off x="327990" y="3907289"/>
            <a:ext cx="11794159" cy="1384995"/>
          </a:xfrm>
          <a:prstGeom prst="rect">
            <a:avLst/>
          </a:prstGeom>
          <a:solidFill>
            <a:srgbClr val="E96F1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3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Надіслати посилання на анкету потрібним користувачам або опублікувати в Інтернеті для загального доступу.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5C122-C116-4A15-9F87-241159D4241F}"/>
              </a:ext>
            </a:extLst>
          </p:cNvPr>
          <p:cNvSpPr txBox="1"/>
          <p:nvPr/>
        </p:nvSpPr>
        <p:spPr>
          <a:xfrm>
            <a:off x="327990" y="5388111"/>
            <a:ext cx="11794159" cy="523220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4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Дочекатися завершення терміну надання відповідей.</a:t>
            </a:r>
          </a:p>
        </p:txBody>
      </p:sp>
    </p:spTree>
    <p:extLst>
      <p:ext uri="{BB962C8B-B14F-4D97-AF65-F5344CB8AC3E}">
        <p14:creationId xmlns:p14="http://schemas.microsoft.com/office/powerpoint/2010/main" val="2774430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sz="3000" dirty="0"/>
              <a:t>Створення  онлайн-форм засобами хмарного сервісу </a:t>
            </a:r>
            <a:r>
              <a:rPr lang="uk-UA" sz="3000" dirty="0" err="1"/>
              <a:t>Google</a:t>
            </a:r>
            <a:r>
              <a:rPr lang="uk-UA" sz="3000" dirty="0"/>
              <a:t>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(Продовження…) Загальний алгоритм проведення опитування за допомогою </a:t>
            </a:r>
            <a:r>
              <a:rPr lang="uk-UA" sz="2800" b="1" i="1" kern="0" dirty="0" err="1">
                <a:solidFill>
                  <a:srgbClr val="FFFF00"/>
                </a:solidFill>
              </a:rPr>
              <a:t>Google</a:t>
            </a:r>
            <a:r>
              <a:rPr lang="uk-UA" sz="2800" b="1" i="1" kern="0" dirty="0">
                <a:solidFill>
                  <a:srgbClr val="FFFF00"/>
                </a:solidFill>
              </a:rPr>
              <a:t> Форми </a:t>
            </a:r>
            <a:r>
              <a:rPr lang="uk-UA" sz="2800" b="1" i="1" kern="0" dirty="0">
                <a:solidFill>
                  <a:srgbClr val="FFFFFF"/>
                </a:solidFill>
              </a:rPr>
              <a:t>виглядає так: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68F5CE2-91E4-4BBC-ABCB-963E64F20261}"/>
              </a:ext>
            </a:extLst>
          </p:cNvPr>
          <p:cNvSpPr txBox="1"/>
          <p:nvPr/>
        </p:nvSpPr>
        <p:spPr>
          <a:xfrm>
            <a:off x="327990" y="2238308"/>
            <a:ext cx="11794159" cy="954107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5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Заблокувати можливість надання відповідей після завершення терміну опитування.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3ADBD-E7DF-44A0-A2A4-95A35F4FBF1F}"/>
              </a:ext>
            </a:extLst>
          </p:cNvPr>
          <p:cNvSpPr txBox="1"/>
          <p:nvPr/>
        </p:nvSpPr>
        <p:spPr>
          <a:xfrm>
            <a:off x="327990" y="3288242"/>
            <a:ext cx="11794159" cy="52322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6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Переглянути зведені результати опитування.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414ADC1-3B6B-4486-8E0B-AB1787A1E078}"/>
              </a:ext>
            </a:extLst>
          </p:cNvPr>
          <p:cNvSpPr txBox="1"/>
          <p:nvPr/>
        </p:nvSpPr>
        <p:spPr>
          <a:xfrm>
            <a:off x="327990" y="3907289"/>
            <a:ext cx="11794159" cy="954107"/>
          </a:xfrm>
          <a:prstGeom prst="rect">
            <a:avLst/>
          </a:prstGeom>
          <a:solidFill>
            <a:srgbClr val="E96F1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7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Опрацювати результати опитування в електронній таблиці (за потреби).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8E5C122-C116-4A15-9F87-241159D4241F}"/>
              </a:ext>
            </a:extLst>
          </p:cNvPr>
          <p:cNvSpPr txBox="1"/>
          <p:nvPr/>
        </p:nvSpPr>
        <p:spPr>
          <a:xfrm>
            <a:off x="327990" y="4957223"/>
            <a:ext cx="11794159" cy="954107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514350" lvl="0" indent="-514350" algn="just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 startAt="8"/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Опублікувати результати опитування в Інтернеті (за потреби).</a:t>
            </a:r>
          </a:p>
        </p:txBody>
      </p:sp>
    </p:spTree>
    <p:extLst>
      <p:ext uri="{BB962C8B-B14F-4D97-AF65-F5344CB8AC3E}">
        <p14:creationId xmlns:p14="http://schemas.microsoft.com/office/powerpoint/2010/main" val="885638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rmAutofit/>
          </a:bodyPr>
          <a:lstStyle/>
          <a:p>
            <a:r>
              <a:rPr lang="uk-UA" dirty="0"/>
              <a:t>Розгадайте ребус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2" descr="http://www.zarobytyhroshi.com/images/243_1c7236ee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7977" y="5301208"/>
            <a:ext cx="1561356" cy="15613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700501" y="5445224"/>
            <a:ext cx="6179706" cy="1021556"/>
          </a:xfrm>
          <a:prstGeom prst="roundRect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5400" b="1" i="1" kern="0" dirty="0">
                <a:solidFill>
                  <a:srgbClr val="FFFFFF"/>
                </a:solidFill>
                <a:cs typeface="Times New Roman" panose="02020603050405020304" pitchFamily="18" charset="0"/>
              </a:rPr>
              <a:t>Опитування </a:t>
            </a:r>
            <a:endParaRPr kumimoji="0" lang="uk-UA" sz="5400" b="1" i="1" u="none" strike="noStrike" kern="0" cap="none" spc="0" normalizeH="0" baseline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619293" y="6525344"/>
            <a:ext cx="4570040" cy="340519"/>
          </a:xfrm>
          <a:prstGeom prst="roundRect">
            <a:avLst/>
          </a:prstGeom>
          <a:solidFill>
            <a:srgbClr val="00B05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«Ребуси українською»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©</a:t>
            </a:r>
            <a:r>
              <a:rPr kumimoji="0" lang="uk-UA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1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Times New Roman" panose="02020603050405020304" pitchFamily="18" charset="0"/>
              </a:rPr>
              <a:t>rebus1.com</a:t>
            </a:r>
          </a:p>
        </p:txBody>
      </p:sp>
      <p:sp>
        <p:nvSpPr>
          <p:cNvPr id="11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grpSp>
        <p:nvGrpSpPr>
          <p:cNvPr id="7" name="Групувати 6">
            <a:extLst>
              <a:ext uri="{FF2B5EF4-FFF2-40B4-BE49-F238E27FC236}">
                <a16:creationId xmlns:a16="http://schemas.microsoft.com/office/drawing/2014/main" id="{7C56E70B-C955-43F0-8430-88E9A9ED7AB7}"/>
              </a:ext>
            </a:extLst>
          </p:cNvPr>
          <p:cNvGrpSpPr/>
          <p:nvPr/>
        </p:nvGrpSpPr>
        <p:grpSpPr>
          <a:xfrm>
            <a:off x="191658" y="2123382"/>
            <a:ext cx="11750959" cy="1889389"/>
            <a:chOff x="-2505234" y="2278064"/>
            <a:chExt cx="15144750" cy="2435062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B8546A3C-BD04-4193-82C9-7ADBAA13103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2505234" y="2278064"/>
              <a:ext cx="7791450" cy="2381250"/>
            </a:xfrm>
            <a:prstGeom prst="rect">
              <a:avLst/>
            </a:prstGeom>
          </p:spPr>
        </p:pic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43A22014-8F71-4D29-AF48-8CB8DCE991F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286216" y="2312826"/>
              <a:ext cx="7353300" cy="24003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36181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dirty="0"/>
              <a:t>Домашнє завдання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6343" y="1272160"/>
            <a:ext cx="4662947" cy="534781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069854" y="2133942"/>
            <a:ext cx="4663795" cy="1191816"/>
          </a:xfrm>
          <a:prstGeom prst="wedgeRoundRectCallout">
            <a:avLst>
              <a:gd name="adj1" fmla="val -59508"/>
              <a:gd name="adj2" fmla="val 126275"/>
              <a:gd name="adj3" fmla="val 16667"/>
            </a:avLst>
          </a:prstGeom>
          <a:gradFill rotWithShape="1">
            <a:gsLst>
              <a:gs pos="0">
                <a:srgbClr val="19426B">
                  <a:satMod val="103000"/>
                  <a:lumMod val="102000"/>
                  <a:tint val="94000"/>
                </a:srgbClr>
              </a:gs>
              <a:gs pos="50000">
                <a:srgbClr val="19426B">
                  <a:satMod val="110000"/>
                  <a:lumMod val="100000"/>
                  <a:shade val="100000"/>
                </a:srgbClr>
              </a:gs>
              <a:gs pos="100000">
                <a:srgbClr val="19426B">
                  <a:lumMod val="99000"/>
                  <a:satMod val="120000"/>
                  <a:shade val="78000"/>
                </a:srgbClr>
              </a:gs>
            </a:gsLst>
            <a:lin ang="5400000" scaled="0"/>
          </a:gra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Проаналізувати</a:t>
            </a:r>
          </a:p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§ </a:t>
            </a:r>
            <a:r>
              <a:rPr lang="uk-UA" sz="3200" i="1" kern="0" dirty="0">
                <a:solidFill>
                  <a:srgbClr val="FFFFFF"/>
                </a:solidFill>
                <a:latin typeface="Verdana"/>
              </a:rPr>
              <a:t>27</a:t>
            </a:r>
            <a:r>
              <a:rPr kumimoji="0" lang="uk-UA" sz="3200" b="0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, ст. 184-186</a:t>
            </a:r>
          </a:p>
        </p:txBody>
      </p:sp>
      <p:pic>
        <p:nvPicPr>
          <p:cNvPr id="5" name="Picture 60" descr="3D_27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00810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організовують опитування за допомогою </a:t>
            </a:r>
            <a:r>
              <a:rPr lang="uk-UA" dirty="0" err="1"/>
              <a:t>онланових</a:t>
            </a:r>
            <a:r>
              <a:rPr lang="uk-UA" dirty="0"/>
              <a:t> форм?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9" y="1196763"/>
            <a:ext cx="5285182" cy="483209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Зазначимо, що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Форми </a:t>
            </a:r>
            <a:r>
              <a:rPr lang="uk-UA" sz="2800" b="1" i="1" kern="0" dirty="0">
                <a:solidFill>
                  <a:schemeClr val="bg1"/>
                </a:solidFill>
              </a:rPr>
              <a:t>часто використовують для створення системи звітів, контролю щоденної, щотижневої, щомісячної, квартальної чи річної діяльності працівників корпорацій чи державних (комунальних) установ. </a:t>
            </a:r>
          </a:p>
        </p:txBody>
      </p:sp>
      <p:pic>
        <p:nvPicPr>
          <p:cNvPr id="2052" name="Picture 4" descr="Результат пошуку зображень за запитом &quot;Google Forms&quot;">
            <a:extLst>
              <a:ext uri="{FF2B5EF4-FFF2-40B4-BE49-F238E27FC236}">
                <a16:creationId xmlns:a16="http://schemas.microsoft.com/office/drawing/2014/main" id="{F0CE012A-BAB1-4C87-9C99-D6ADAFC97A2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2" r="4499"/>
          <a:stretch/>
        </p:blipFill>
        <p:spPr bwMode="auto">
          <a:xfrm>
            <a:off x="5526158" y="1196763"/>
            <a:ext cx="6549886" cy="4832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687520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sz="3100" dirty="0"/>
              <a:t>Працюємо за комп’ютером</a:t>
            </a:r>
            <a:endParaRPr lang="uk-UA" dirty="0"/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99" y="1272160"/>
            <a:ext cx="4662947" cy="534781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3689510" y="2133942"/>
            <a:ext cx="3377211" cy="1191816"/>
          </a:xfrm>
          <a:prstGeom prst="wedgeRoundRectCallout">
            <a:avLst>
              <a:gd name="adj1" fmla="val -61223"/>
              <a:gd name="adj2" fmla="val 14328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>
            <a:defPPr>
              <a:defRPr lang="uk-UA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3200" b="1" i="1" u="none" strike="noStrike" kern="0" cap="none" spc="0" normalizeH="0" baseline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</a:defRPr>
            </a:lvl1pPr>
          </a:lstStyle>
          <a:p>
            <a:pPr lvl="0">
              <a:defRPr/>
            </a:pPr>
            <a:r>
              <a:rPr lang="uk-UA" dirty="0"/>
              <a:t>Сторінка</a:t>
            </a:r>
          </a:p>
          <a:p>
            <a:pPr lvl="0">
              <a:defRPr/>
            </a:pPr>
            <a:r>
              <a:rPr lang="uk-UA"/>
              <a:t>184-186</a:t>
            </a:r>
            <a:endParaRPr lang="uk-UA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28115" y="1177376"/>
            <a:ext cx="4839154" cy="5608513"/>
          </a:xfrm>
          <a:prstGeom prst="rect">
            <a:avLst/>
          </a:prstGeom>
        </p:spPr>
      </p:pic>
      <p:pic>
        <p:nvPicPr>
          <p:cNvPr id="7" name="Picture 2" descr="computer, programmer, scientist icon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825" b="14007"/>
          <a:stretch/>
        </p:blipFill>
        <p:spPr bwMode="auto">
          <a:xfrm>
            <a:off x="3631455" y="3726379"/>
            <a:ext cx="3851920" cy="2664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235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uk-UA" sz="5400" dirty="0"/>
              <a:t>Дякую за увагу!</a:t>
            </a:r>
          </a:p>
        </p:txBody>
      </p:sp>
      <p:sp>
        <p:nvSpPr>
          <p:cNvPr id="4" name="Підзаголовок 2"/>
          <p:cNvSpPr>
            <a:spLocks noGrp="1"/>
          </p:cNvSpPr>
          <p:nvPr>
            <p:ph type="subTitle" idx="4294967295"/>
          </p:nvPr>
        </p:nvSpPr>
        <p:spPr>
          <a:xfrm>
            <a:off x="5032382" y="3184362"/>
            <a:ext cx="7138989" cy="403410"/>
          </a:xfrm>
        </p:spPr>
        <p:txBody>
          <a:bodyPr anchor="ctr">
            <a:normAutofit/>
          </a:bodyPr>
          <a:lstStyle/>
          <a:p>
            <a:pPr marL="0" indent="0" algn="r">
              <a:buNone/>
            </a:pPr>
            <a:r>
              <a:rPr lang="uk-UA" sz="1600" b="1" dirty="0">
                <a:solidFill>
                  <a:srgbClr val="FFFFFF"/>
                </a:solidFill>
                <a:latin typeface="Verdana"/>
              </a:rPr>
              <a:t>За новою програмою</a:t>
            </a:r>
          </a:p>
        </p:txBody>
      </p:sp>
      <p:sp>
        <p:nvSpPr>
          <p:cNvPr id="6" name="Округлена прямокутна виноска 5"/>
          <p:cNvSpPr/>
          <p:nvPr/>
        </p:nvSpPr>
        <p:spPr>
          <a:xfrm>
            <a:off x="126612" y="6175807"/>
            <a:ext cx="2448272" cy="619472"/>
          </a:xfrm>
          <a:prstGeom prst="wedgeRoundRectCallout">
            <a:avLst>
              <a:gd name="adj1" fmla="val 367"/>
              <a:gd name="adj2" fmla="val 49864"/>
              <a:gd name="adj3" fmla="val 16667"/>
            </a:avLst>
          </a:prstGeom>
          <a:solidFill>
            <a:srgbClr val="FFFF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3600" b="1" i="1" u="none" strike="noStrike" kern="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Урок </a:t>
            </a:r>
            <a:r>
              <a:rPr lang="uk-UA" sz="3600" b="1" i="1" kern="0" dirty="0">
                <a:solidFill>
                  <a:srgbClr val="002060"/>
                </a:solidFill>
                <a:latin typeface="Verdana"/>
              </a:rPr>
              <a:t>45</a:t>
            </a:r>
            <a:endParaRPr kumimoji="0" lang="uk-UA" sz="3600" b="1" i="1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pic>
        <p:nvPicPr>
          <p:cNvPr id="9" name="Picture 2" descr="knowledge, learning, school, study icon">
            <a:extLst>
              <a:ext uri="{FF2B5EF4-FFF2-40B4-BE49-F238E27FC236}">
                <a16:creationId xmlns:a16="http://schemas.microsoft.com/office/drawing/2014/main" id="{E91A43CF-37B3-4CA7-9C6C-F82D49CC79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1531" y="3587772"/>
            <a:ext cx="2485037" cy="24850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Результат пошуку зображень за запитом &quot;Google Forms&quot;">
            <a:extLst>
              <a:ext uri="{FF2B5EF4-FFF2-40B4-BE49-F238E27FC236}">
                <a16:creationId xmlns:a16="http://schemas.microsoft.com/office/drawing/2014/main" id="{43A7F9CB-D42C-4F2C-AEF1-350AD3DA10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9175" y="3541375"/>
            <a:ext cx="2577830" cy="25778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44960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організовують опитування за допомогою </a:t>
            </a:r>
            <a:r>
              <a:rPr lang="uk-UA" dirty="0" err="1"/>
              <a:t>онланових</a:t>
            </a:r>
            <a:r>
              <a:rPr lang="uk-UA" dirty="0"/>
              <a:t> форм?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2246769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Для зменшення витрат часу на опис і складання паперових звітів даний сервіс пропонує електронну форму для ведення звітності, заповнити яку може кожен працівник, що має комп'ютер на робочому місці, підключення до Інтернету та встановлений браузер.</a:t>
            </a:r>
          </a:p>
        </p:txBody>
      </p:sp>
      <p:pic>
        <p:nvPicPr>
          <p:cNvPr id="4100" name="Picture 4" descr="http://web.gii365.com/wp-content/uploads/2015/07/back-office-banner.png">
            <a:extLst>
              <a:ext uri="{FF2B5EF4-FFF2-40B4-BE49-F238E27FC236}">
                <a16:creationId xmlns:a16="http://schemas.microsoft.com/office/drawing/2014/main" id="{7F2D3227-E938-4E8C-ABDD-48C90C789F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3852" y="3542763"/>
            <a:ext cx="8546453" cy="31681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18352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1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організовують опитування за допомогою </a:t>
            </a:r>
            <a:r>
              <a:rPr lang="uk-UA" dirty="0" err="1"/>
              <a:t>онланових</a:t>
            </a:r>
            <a:r>
              <a:rPr lang="uk-UA" dirty="0"/>
              <a:t> форм?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4440357" cy="1815882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Для відкриття редактора форм потрібно на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Диск</a:t>
            </a:r>
            <a:r>
              <a:rPr lang="uk-UA" sz="2800" b="1" i="1" kern="0" dirty="0">
                <a:solidFill>
                  <a:srgbClr val="FFFFFF"/>
                </a:solidFill>
              </a:rPr>
              <a:t> виконати: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A63DF21-5610-43E3-86B8-D63A37C2F2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57581" y="1196763"/>
            <a:ext cx="7464570" cy="5123901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E0DD536E-8B62-4629-AC9E-EECFD15FA0BE}"/>
              </a:ext>
            </a:extLst>
          </p:cNvPr>
          <p:cNvSpPr/>
          <p:nvPr/>
        </p:nvSpPr>
        <p:spPr>
          <a:xfrm>
            <a:off x="4699635" y="1943239"/>
            <a:ext cx="1253490" cy="4432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Стрілка вліво 20">
            <a:extLst>
              <a:ext uri="{FF2B5EF4-FFF2-40B4-BE49-F238E27FC236}">
                <a16:creationId xmlns:a16="http://schemas.microsoft.com/office/drawing/2014/main" id="{44BC27B5-9F61-42B8-9A2C-B422C35AFB7F}"/>
              </a:ext>
            </a:extLst>
          </p:cNvPr>
          <p:cNvSpPr/>
          <p:nvPr/>
        </p:nvSpPr>
        <p:spPr>
          <a:xfrm rot="18900000">
            <a:off x="5445958" y="131879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F55B8D9-80F4-42E3-8A77-CC97C758E14D}"/>
              </a:ext>
            </a:extLst>
          </p:cNvPr>
          <p:cNvSpPr txBox="1"/>
          <p:nvPr/>
        </p:nvSpPr>
        <p:spPr>
          <a:xfrm>
            <a:off x="72008" y="3164710"/>
            <a:ext cx="4440357" cy="1754326"/>
          </a:xfrm>
          <a:prstGeom prst="rect">
            <a:avLst/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3600" b="1" i="1" kern="0" dirty="0">
                <a:solidFill>
                  <a:schemeClr val="bg1"/>
                </a:solidFill>
              </a:rPr>
              <a:t>Створити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3600" b="1" i="1" kern="0" dirty="0">
                <a:solidFill>
                  <a:schemeClr val="bg1"/>
                </a:solidFill>
              </a:rPr>
              <a:t> Більше </a:t>
            </a:r>
            <a:r>
              <a:rPr lang="uk-UA" sz="36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uk-UA" sz="3600" b="1" i="1" kern="0" dirty="0">
                <a:solidFill>
                  <a:schemeClr val="bg1"/>
                </a:solidFill>
              </a:rPr>
              <a:t> </a:t>
            </a:r>
            <a:r>
              <a:rPr lang="en-US" sz="3600" b="1" i="1" kern="0" dirty="0">
                <a:solidFill>
                  <a:srgbClr val="FFFF00"/>
                </a:solidFill>
              </a:rPr>
              <a:t>Google </a:t>
            </a:r>
            <a:r>
              <a:rPr lang="uk-UA" sz="3600" b="1" i="1" kern="0" dirty="0">
                <a:solidFill>
                  <a:srgbClr val="FFFF00"/>
                </a:solidFill>
              </a:rPr>
              <a:t>Форми</a:t>
            </a:r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054DDF12-2B96-43B3-8A5B-D7C4F3C04D63}"/>
              </a:ext>
            </a:extLst>
          </p:cNvPr>
          <p:cNvSpPr/>
          <p:nvPr/>
        </p:nvSpPr>
        <p:spPr>
          <a:xfrm>
            <a:off x="4758809" y="5296039"/>
            <a:ext cx="3898173" cy="4432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Стрілка вліво 20">
            <a:extLst>
              <a:ext uri="{FF2B5EF4-FFF2-40B4-BE49-F238E27FC236}">
                <a16:creationId xmlns:a16="http://schemas.microsoft.com/office/drawing/2014/main" id="{55193A7D-CCFC-45BE-BEFB-4ED207F517BF}"/>
              </a:ext>
            </a:extLst>
          </p:cNvPr>
          <p:cNvSpPr/>
          <p:nvPr/>
        </p:nvSpPr>
        <p:spPr>
          <a:xfrm rot="18900000">
            <a:off x="7989915" y="4721289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uk-UA" sz="2400" b="1" i="1" kern="0" dirty="0">
                <a:solidFill>
                  <a:srgbClr val="FFFFFF"/>
                </a:solidFill>
                <a:latin typeface="Verdana"/>
              </a:rPr>
              <a:t>2</a:t>
            </a:r>
            <a:endParaRPr kumimoji="0" lang="uk-UA" sz="2400" b="1" i="1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Verdana"/>
              <a:ea typeface="+mn-ea"/>
              <a:cs typeface="+mn-cs"/>
            </a:endParaRPr>
          </a:p>
        </p:txBody>
      </p:sp>
      <p:sp>
        <p:nvSpPr>
          <p:cNvPr id="13" name="Прямокутник 12">
            <a:extLst>
              <a:ext uri="{FF2B5EF4-FFF2-40B4-BE49-F238E27FC236}">
                <a16:creationId xmlns:a16="http://schemas.microsoft.com/office/drawing/2014/main" id="{0A8E3CBD-5DCA-40A9-B70D-CF474FF569ED}"/>
              </a:ext>
            </a:extLst>
          </p:cNvPr>
          <p:cNvSpPr/>
          <p:nvPr/>
        </p:nvSpPr>
        <p:spPr>
          <a:xfrm>
            <a:off x="8656982" y="5460170"/>
            <a:ext cx="3465169" cy="443244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4" name="Стрілка вліво 20">
            <a:extLst>
              <a:ext uri="{FF2B5EF4-FFF2-40B4-BE49-F238E27FC236}">
                <a16:creationId xmlns:a16="http://schemas.microsoft.com/office/drawing/2014/main" id="{4F6E3AC8-3268-46CF-9A89-C6993606FE16}"/>
              </a:ext>
            </a:extLst>
          </p:cNvPr>
          <p:cNvSpPr/>
          <p:nvPr/>
        </p:nvSpPr>
        <p:spPr>
          <a:xfrm rot="18900000">
            <a:off x="9540770" y="4778781"/>
            <a:ext cx="1152128" cy="648072"/>
          </a:xfrm>
          <a:prstGeom prst="leftArrow">
            <a:avLst/>
          </a:prstGeom>
          <a:solidFill>
            <a:srgbClr val="FF0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2400" b="1" i="1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Verdana"/>
                <a:ea typeface="+mn-ea"/>
                <a:cs typeface="+mn-cs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10867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250"/>
                            </p:stCondLst>
                            <p:childTnLst>
                              <p:par>
                                <p:cTn id="2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250"/>
                            </p:stCondLst>
                            <p:childTnLst>
                              <p:par>
                                <p:cTn id="2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9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8500"/>
                            </p:stCondLst>
                            <p:childTnLst>
                              <p:par>
                                <p:cTn id="3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9500"/>
                            </p:stCondLst>
                            <p:childTnLst>
                              <p:par>
                                <p:cTn id="3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2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75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72008" y="1196763"/>
            <a:ext cx="12050142" cy="1384995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На сторінці, що відкрилась, виберіть кнопку </a:t>
            </a:r>
            <a:r>
              <a:rPr lang="uk-UA" sz="2800" b="1" i="1" kern="0" dirty="0">
                <a:solidFill>
                  <a:srgbClr val="FFFF00"/>
                </a:solidFill>
              </a:rPr>
              <a:t>Відкрити </a:t>
            </a:r>
            <a:r>
              <a:rPr lang="en-US" sz="2800" b="1" i="1" kern="0" dirty="0">
                <a:solidFill>
                  <a:srgbClr val="FFFF00"/>
                </a:solidFill>
              </a:rPr>
              <a:t>Google </a:t>
            </a:r>
            <a:r>
              <a:rPr lang="uk-UA" sz="2800" b="1" i="1" kern="0" dirty="0">
                <a:solidFill>
                  <a:srgbClr val="FFFF00"/>
                </a:solidFill>
              </a:rPr>
              <a:t>Форми</a:t>
            </a:r>
            <a:r>
              <a:rPr lang="uk-UA" sz="2800" b="1" i="1" kern="0" dirty="0">
                <a:solidFill>
                  <a:srgbClr val="FFFFFF"/>
                </a:solidFill>
              </a:rPr>
              <a:t>, що приведе до відкриття списку всіх раніше створених і доступних вам форм. 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65954C76-772E-4E5B-8384-74D34EE18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6468" y="2690450"/>
            <a:ext cx="7861221" cy="3907624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B3D1BF22-DBE8-49ED-BC35-FE729075BDF0}"/>
              </a:ext>
            </a:extLst>
          </p:cNvPr>
          <p:cNvSpPr/>
          <p:nvPr/>
        </p:nvSpPr>
        <p:spPr>
          <a:xfrm>
            <a:off x="9172575" y="5774054"/>
            <a:ext cx="641985" cy="661035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3EF19F3-5013-4252-BBA5-15978F3CC2F5}"/>
              </a:ext>
            </a:extLst>
          </p:cNvPr>
          <p:cNvSpPr txBox="1"/>
          <p:nvPr/>
        </p:nvSpPr>
        <p:spPr>
          <a:xfrm>
            <a:off x="8276040" y="4455439"/>
            <a:ext cx="3846110" cy="954107"/>
          </a:xfrm>
          <a:prstGeom prst="wedgeRectCallout">
            <a:avLst>
              <a:gd name="adj1" fmla="val -18102"/>
              <a:gd name="adj2" fmla="val 96341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Створення нової форми</a:t>
            </a:r>
          </a:p>
        </p:txBody>
      </p:sp>
      <p:sp>
        <p:nvSpPr>
          <p:cNvPr id="11" name="Заголовок 1">
            <a:extLst>
              <a:ext uri="{FF2B5EF4-FFF2-40B4-BE49-F238E27FC236}">
                <a16:creationId xmlns:a16="http://schemas.microsoft.com/office/drawing/2014/main" id="{CF5A61B6-CB50-4F7F-A879-DB865EF6D6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організовують опитування за допомогою </a:t>
            </a:r>
            <a:r>
              <a:rPr lang="uk-UA" dirty="0" err="1"/>
              <a:t>онланових</a:t>
            </a:r>
            <a:r>
              <a:rPr lang="uk-UA" dirty="0"/>
              <a:t> форм?</a:t>
            </a:r>
          </a:p>
        </p:txBody>
      </p:sp>
    </p:spTree>
    <p:extLst>
      <p:ext uri="{BB962C8B-B14F-4D97-AF65-F5344CB8AC3E}">
        <p14:creationId xmlns:p14="http://schemas.microsoft.com/office/powerpoint/2010/main" val="1605576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" grpId="0" animBg="1"/>
      <p:bldP spid="8" grpId="0" animBg="1"/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Шаблон форми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AB5DF42-A4A6-4E78-818F-D5392292FB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009" y="989849"/>
            <a:ext cx="9991725" cy="5657850"/>
          </a:xfrm>
          <a:prstGeom prst="rect">
            <a:avLst/>
          </a:prstGeom>
        </p:spPr>
      </p:pic>
      <p:sp>
        <p:nvSpPr>
          <p:cNvPr id="8" name="Прямокутник 7">
            <a:extLst>
              <a:ext uri="{FF2B5EF4-FFF2-40B4-BE49-F238E27FC236}">
                <a16:creationId xmlns:a16="http://schemas.microsoft.com/office/drawing/2014/main" id="{AE5EB5B5-FFF9-4818-8689-B850B6BE85AA}"/>
              </a:ext>
            </a:extLst>
          </p:cNvPr>
          <p:cNvSpPr/>
          <p:nvPr/>
        </p:nvSpPr>
        <p:spPr>
          <a:xfrm>
            <a:off x="1385556" y="1923010"/>
            <a:ext cx="3537426" cy="591621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9" name="Прямокутник 8">
            <a:extLst>
              <a:ext uri="{FF2B5EF4-FFF2-40B4-BE49-F238E27FC236}">
                <a16:creationId xmlns:a16="http://schemas.microsoft.com/office/drawing/2014/main" id="{406C5A89-0879-46BF-9848-26FDC3046AA0}"/>
              </a:ext>
            </a:extLst>
          </p:cNvPr>
          <p:cNvSpPr/>
          <p:nvPr/>
        </p:nvSpPr>
        <p:spPr>
          <a:xfrm>
            <a:off x="1385556" y="2722658"/>
            <a:ext cx="1109166" cy="4969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0" name="Прямокутник 9">
            <a:extLst>
              <a:ext uri="{FF2B5EF4-FFF2-40B4-BE49-F238E27FC236}">
                <a16:creationId xmlns:a16="http://schemas.microsoft.com/office/drawing/2014/main" id="{9DBEC6D1-70B1-4EF4-8E45-355E74D748E7}"/>
              </a:ext>
            </a:extLst>
          </p:cNvPr>
          <p:cNvSpPr/>
          <p:nvPr/>
        </p:nvSpPr>
        <p:spPr>
          <a:xfrm>
            <a:off x="1392646" y="4456592"/>
            <a:ext cx="1211406" cy="496957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1" name="Прямокутник 10">
            <a:extLst>
              <a:ext uri="{FF2B5EF4-FFF2-40B4-BE49-F238E27FC236}">
                <a16:creationId xmlns:a16="http://schemas.microsoft.com/office/drawing/2014/main" id="{6ACD6450-0570-4483-A030-E55433A2D567}"/>
              </a:ext>
            </a:extLst>
          </p:cNvPr>
          <p:cNvSpPr/>
          <p:nvPr/>
        </p:nvSpPr>
        <p:spPr>
          <a:xfrm>
            <a:off x="10356574" y="3570295"/>
            <a:ext cx="652160" cy="2481973"/>
          </a:xfrm>
          <a:prstGeom prst="rect">
            <a:avLst/>
          </a:prstGeom>
          <a:solidFill>
            <a:srgbClr val="008000">
              <a:alpha val="30000"/>
            </a:srgbClr>
          </a:solidFill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081956-846C-424C-B411-E150B2C16D67}"/>
              </a:ext>
            </a:extLst>
          </p:cNvPr>
          <p:cNvSpPr txBox="1"/>
          <p:nvPr/>
        </p:nvSpPr>
        <p:spPr>
          <a:xfrm>
            <a:off x="5066470" y="1660222"/>
            <a:ext cx="2987639" cy="523220"/>
          </a:xfrm>
          <a:prstGeom prst="wedgeRectCallout">
            <a:avLst>
              <a:gd name="adj1" fmla="val -59682"/>
              <a:gd name="adj2" fmla="val 69805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Назва форми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49023C8-A83D-4CC6-A7B7-5C7CEC5A55E8}"/>
              </a:ext>
            </a:extLst>
          </p:cNvPr>
          <p:cNvSpPr txBox="1"/>
          <p:nvPr/>
        </p:nvSpPr>
        <p:spPr>
          <a:xfrm>
            <a:off x="3025232" y="2579284"/>
            <a:ext cx="2987639" cy="523220"/>
          </a:xfrm>
          <a:prstGeom prst="wedgeRectCallout">
            <a:avLst>
              <a:gd name="adj1" fmla="val -71121"/>
              <a:gd name="adj2" fmla="val 27438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Опис форми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9CE4CD8-012E-4779-8986-78AC2C276FEC}"/>
              </a:ext>
            </a:extLst>
          </p:cNvPr>
          <p:cNvSpPr txBox="1"/>
          <p:nvPr/>
        </p:nvSpPr>
        <p:spPr>
          <a:xfrm>
            <a:off x="2877449" y="4430329"/>
            <a:ext cx="3800441" cy="523220"/>
          </a:xfrm>
          <a:prstGeom prst="wedgeRectCallout">
            <a:avLst>
              <a:gd name="adj1" fmla="val -58969"/>
              <a:gd name="adj2" fmla="val 11550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Список запитань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8078BC4-F04C-431B-A558-CF892AEBA6CE}"/>
              </a:ext>
            </a:extLst>
          </p:cNvPr>
          <p:cNvSpPr txBox="1"/>
          <p:nvPr/>
        </p:nvSpPr>
        <p:spPr>
          <a:xfrm>
            <a:off x="5461158" y="5018201"/>
            <a:ext cx="4495641" cy="954107"/>
          </a:xfrm>
          <a:prstGeom prst="wedgeRectCallout">
            <a:avLst>
              <a:gd name="adj1" fmla="val 60809"/>
              <a:gd name="adj2" fmla="val -55246"/>
            </a:avLst>
          </a:prstGeom>
          <a:solidFill>
            <a:srgbClr val="00800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  <a:latin typeface="Verdana"/>
              </a:rPr>
              <a:t>Інструменти для роботи з формою</a:t>
            </a:r>
          </a:p>
        </p:txBody>
      </p:sp>
    </p:spTree>
    <p:extLst>
      <p:ext uri="{BB962C8B-B14F-4D97-AF65-F5344CB8AC3E}">
        <p14:creationId xmlns:p14="http://schemas.microsoft.com/office/powerpoint/2010/main" val="217603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25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250"/>
                            </p:stCondLst>
                            <p:childTnLst>
                              <p:par>
                                <p:cTn id="17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22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2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75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750"/>
                            </p:stCondLst>
                            <p:childTnLst>
                              <p:par>
                                <p:cTn id="33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5" dur="22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організовують опитування за допомогою </a:t>
            </a:r>
            <a:r>
              <a:rPr lang="uk-UA" dirty="0" err="1"/>
              <a:t>онланових</a:t>
            </a:r>
            <a:r>
              <a:rPr lang="uk-UA" dirty="0"/>
              <a:t> форм?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954107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В онлайновій формі можна використати такі типи елементів при формуванні запитань: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7D0B4-04D6-4373-94D0-1D62E507AD17}"/>
              </a:ext>
            </a:extLst>
          </p:cNvPr>
          <p:cNvSpPr txBox="1"/>
          <p:nvPr/>
        </p:nvSpPr>
        <p:spPr>
          <a:xfrm>
            <a:off x="2190750" y="2241720"/>
            <a:ext cx="9928674" cy="1338828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невеличке поле для відкритої відповіді (наприклад, підходить для запитань про прізвище, посаду, ввести певне число тощо);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8B6B70E-29A7-423A-A1A7-8FB65672A666}"/>
              </a:ext>
            </a:extLst>
          </p:cNvPr>
          <p:cNvSpPr/>
          <p:nvPr/>
        </p:nvSpPr>
        <p:spPr>
          <a:xfrm>
            <a:off x="72008" y="2241719"/>
            <a:ext cx="2061593" cy="1338829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>
                <a:solidFill>
                  <a:srgbClr val="FFFFFF"/>
                </a:solidFill>
              </a:rPr>
              <a:t>текст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7FE26-1E84-4D59-9BAA-18AA4CFC8769}"/>
              </a:ext>
            </a:extLst>
          </p:cNvPr>
          <p:cNvSpPr txBox="1"/>
          <p:nvPr/>
        </p:nvSpPr>
        <p:spPr>
          <a:xfrm>
            <a:off x="2190750" y="3705722"/>
            <a:ext cx="9928674" cy="923330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велике текстове поле для відкритої відповіді (наприклад, </a:t>
            </a:r>
            <a:r>
              <a:rPr lang="uk-UA" sz="2700" b="1" i="1" kern="0" dirty="0">
                <a:solidFill>
                  <a:srgbClr val="FFFF00"/>
                </a:solidFill>
              </a:rPr>
              <a:t>Ваші побажання</a:t>
            </a:r>
            <a:r>
              <a:rPr lang="uk-UA" sz="2700" b="1" i="1" kern="0" dirty="0">
                <a:solidFill>
                  <a:srgbClr val="FFFFFF"/>
                </a:solidFill>
              </a:rPr>
              <a:t>, </a:t>
            </a:r>
            <a:r>
              <a:rPr lang="uk-UA" sz="2700" b="1" i="1" kern="0" dirty="0">
                <a:solidFill>
                  <a:srgbClr val="FFFF00"/>
                </a:solidFill>
              </a:rPr>
              <a:t>Коментарі</a:t>
            </a:r>
            <a:r>
              <a:rPr lang="uk-UA" sz="2700" b="1" i="1" kern="0" dirty="0">
                <a:solidFill>
                  <a:srgbClr val="FFFFFF"/>
                </a:solidFill>
              </a:rPr>
              <a:t> тощо);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B59C986-B7AE-4F0E-A3B2-E499181CD46D}"/>
              </a:ext>
            </a:extLst>
          </p:cNvPr>
          <p:cNvSpPr/>
          <p:nvPr/>
        </p:nvSpPr>
        <p:spPr>
          <a:xfrm>
            <a:off x="72008" y="3705722"/>
            <a:ext cx="2061593" cy="923330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текст абзацу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4ED2CC-3B52-4D83-82A8-31281A8E8BD4}"/>
              </a:ext>
            </a:extLst>
          </p:cNvPr>
          <p:cNvSpPr txBox="1"/>
          <p:nvPr/>
        </p:nvSpPr>
        <p:spPr>
          <a:xfrm>
            <a:off x="2190750" y="4754226"/>
            <a:ext cx="9928674" cy="175432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700" b="1" i="1" kern="0" dirty="0">
                <a:solidFill>
                  <a:srgbClr val="FFFFFF"/>
                </a:solidFill>
              </a:rPr>
              <a:t>усі варіанти відповіді відображаються списком і можна обрати будь-яку кількість варіантів. Тут корисно додати довідку типу </a:t>
            </a:r>
            <a:r>
              <a:rPr lang="uk-UA" sz="2700" b="1" i="1" kern="0" dirty="0">
                <a:solidFill>
                  <a:srgbClr val="FFFF00"/>
                </a:solidFill>
              </a:rPr>
              <a:t>Оберіть не більш ніж три варіанти</a:t>
            </a:r>
            <a:r>
              <a:rPr lang="uk-UA" sz="27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14" name="Прямокутник 13">
            <a:extLst>
              <a:ext uri="{FF2B5EF4-FFF2-40B4-BE49-F238E27FC236}">
                <a16:creationId xmlns:a16="http://schemas.microsoft.com/office/drawing/2014/main" id="{008BE869-BF70-45C0-8E55-8C088CDDED7F}"/>
              </a:ext>
            </a:extLst>
          </p:cNvPr>
          <p:cNvSpPr/>
          <p:nvPr/>
        </p:nvSpPr>
        <p:spPr>
          <a:xfrm>
            <a:off x="72008" y="4754226"/>
            <a:ext cx="2061593" cy="1754326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прапорці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495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6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70688" y="162512"/>
            <a:ext cx="9053954" cy="532820"/>
          </a:xfrm>
        </p:spPr>
        <p:txBody>
          <a:bodyPr>
            <a:noAutofit/>
          </a:bodyPr>
          <a:lstStyle/>
          <a:p>
            <a:r>
              <a:rPr lang="uk-UA" dirty="0"/>
              <a:t>Як організовують опитування за допомогою </a:t>
            </a:r>
            <a:r>
              <a:rPr lang="uk-UA" dirty="0" err="1"/>
              <a:t>онланових</a:t>
            </a:r>
            <a:r>
              <a:rPr lang="uk-UA" dirty="0"/>
              <a:t> форм?</a:t>
            </a:r>
          </a:p>
        </p:txBody>
      </p:sp>
      <p:pic>
        <p:nvPicPr>
          <p:cNvPr id="4" name="Picture 60" descr="3D_27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33" y="11"/>
            <a:ext cx="1295400" cy="1801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61"/>
          <p:cNvSpPr>
            <a:spLocks noChangeArrowheads="1"/>
          </p:cNvSpPr>
          <p:nvPr/>
        </p:nvSpPr>
        <p:spPr bwMode="gray">
          <a:xfrm>
            <a:off x="247202" y="476251"/>
            <a:ext cx="900113" cy="395288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 w="28575" algn="ctr">
            <a:solidFill>
              <a:srgbClr val="DDDDDD"/>
            </a:solidFill>
            <a:round/>
            <a:headEnd/>
            <a:tailEnd/>
          </a:ln>
        </p:spPr>
        <p:txBody>
          <a:bodyPr anchor="ctr"/>
          <a:lstStyle/>
          <a:p>
            <a:pPr algn="ctr" eaLnBrk="0" hangingPunct="0">
              <a:defRPr/>
            </a:pP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Розділ 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9</a:t>
            </a:r>
            <a:r>
              <a:rPr lang="uk-UA" sz="1200" kern="0" dirty="0">
                <a:solidFill>
                  <a:srgbClr val="000000"/>
                </a:solidFill>
                <a:latin typeface="Times New Roman" pitchFamily="18" charset="0"/>
              </a:rPr>
              <a:t> </a:t>
            </a:r>
            <a:r>
              <a:rPr lang="en-US" sz="1200" kern="0" dirty="0">
                <a:solidFill>
                  <a:srgbClr val="000000"/>
                </a:solidFill>
                <a:latin typeface="Verdana" pitchFamily="34" charset="0"/>
              </a:rPr>
              <a:t>§ 2</a:t>
            </a:r>
            <a:r>
              <a:rPr lang="uk-UA" sz="1200" kern="0" dirty="0">
                <a:solidFill>
                  <a:srgbClr val="000000"/>
                </a:solidFill>
                <a:latin typeface="Verdana" pitchFamily="34" charset="0"/>
              </a:rPr>
              <a:t>7</a:t>
            </a:r>
            <a:endParaRPr lang="en-US" sz="1200" kern="0" dirty="0">
              <a:solidFill>
                <a:srgbClr val="000000"/>
              </a:solidFill>
              <a:latin typeface="Verdana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2008" y="1196763"/>
            <a:ext cx="12050142" cy="523220"/>
          </a:xfrm>
          <a:prstGeom prst="rect">
            <a:avLst/>
          </a:prstGeom>
          <a:solidFill>
            <a:srgbClr val="19426B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189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chemeClr val="bg1"/>
                </a:solidFill>
              </a:rPr>
              <a:t>(Продовження…) Елементи онлайнової форми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F97D0B4-04D6-4373-94D0-1D62E507AD17}"/>
              </a:ext>
            </a:extLst>
          </p:cNvPr>
          <p:cNvSpPr txBox="1"/>
          <p:nvPr/>
        </p:nvSpPr>
        <p:spPr>
          <a:xfrm>
            <a:off x="2792896" y="1814341"/>
            <a:ext cx="9326528" cy="2677656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варіанти відповіді відображаються </a:t>
            </a:r>
            <a:r>
              <a:rPr lang="uk-UA" sz="2800" b="1" i="1" kern="0" dirty="0" err="1">
                <a:solidFill>
                  <a:srgbClr val="FFFFFF"/>
                </a:solidFill>
              </a:rPr>
              <a:t>випадаючим</a:t>
            </a:r>
            <a:r>
              <a:rPr lang="uk-UA" sz="2800" b="1" i="1" kern="0" dirty="0">
                <a:solidFill>
                  <a:srgbClr val="FFFFFF"/>
                </a:solidFill>
              </a:rPr>
              <a:t> списком і можна обрати лише один варіант. Тут корисно на місці першого варіанта відповіді писати </a:t>
            </a:r>
            <a:r>
              <a:rPr lang="uk-UA" sz="2800" b="1" i="1" kern="0" dirty="0">
                <a:solidFill>
                  <a:srgbClr val="FFFF00"/>
                </a:solidFill>
              </a:rPr>
              <a:t>Виберіть зі списку</a:t>
            </a:r>
            <a:r>
              <a:rPr lang="uk-UA" sz="2800" b="1" i="1" kern="0" dirty="0">
                <a:solidFill>
                  <a:srgbClr val="FFFFFF"/>
                </a:solidFill>
              </a:rPr>
              <a:t>, а в тексті довідки — </a:t>
            </a:r>
            <a:r>
              <a:rPr lang="uk-UA" sz="2800" b="1" i="1" kern="0" dirty="0">
                <a:solidFill>
                  <a:srgbClr val="FFFF00"/>
                </a:solidFill>
              </a:rPr>
              <a:t>Натисніть кнопку зі стрілкою та виберіть зі списку</a:t>
            </a:r>
            <a:r>
              <a:rPr lang="uk-UA" sz="2800" b="1" i="1" kern="0" dirty="0">
                <a:solidFill>
                  <a:srgbClr val="FFFFFF"/>
                </a:solidFill>
              </a:rPr>
              <a:t>;</a:t>
            </a:r>
          </a:p>
        </p:txBody>
      </p:sp>
      <p:sp>
        <p:nvSpPr>
          <p:cNvPr id="7" name="Прямокутник 6">
            <a:extLst>
              <a:ext uri="{FF2B5EF4-FFF2-40B4-BE49-F238E27FC236}">
                <a16:creationId xmlns:a16="http://schemas.microsoft.com/office/drawing/2014/main" id="{48B6B70E-29A7-423A-A1A7-8FB65672A666}"/>
              </a:ext>
            </a:extLst>
          </p:cNvPr>
          <p:cNvSpPr/>
          <p:nvPr/>
        </p:nvSpPr>
        <p:spPr>
          <a:xfrm>
            <a:off x="72008" y="1814340"/>
            <a:ext cx="2631435" cy="2677657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виберіть зі списку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287FE26-1E84-4D59-9BAA-18AA4CFC8769}"/>
              </a:ext>
            </a:extLst>
          </p:cNvPr>
          <p:cNvSpPr txBox="1"/>
          <p:nvPr/>
        </p:nvSpPr>
        <p:spPr>
          <a:xfrm>
            <a:off x="2792896" y="4586355"/>
            <a:ext cx="9326528" cy="1384995"/>
          </a:xfrm>
          <a:prstGeom prst="rect">
            <a:avLst/>
          </a:prstGeom>
          <a:solidFill>
            <a:srgbClr val="7030A0"/>
          </a:solidFill>
          <a:ln>
            <a:noFill/>
          </a:ln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p:spPr>
        <p:txBody>
          <a:bodyPr wrap="square" rtlCol="0">
            <a:spAutoFit/>
          </a:bodyPr>
          <a:lstStyle/>
          <a:p>
            <a:pPr lvl="0" indent="457200" algn="just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uk-UA" sz="2800" b="1" i="1" kern="0" dirty="0">
                <a:solidFill>
                  <a:srgbClr val="FFFFFF"/>
                </a:solidFill>
              </a:rPr>
              <a:t>усі варіанти відповіді відображаються списком і можна обрати лише один варіант;</a:t>
            </a:r>
          </a:p>
        </p:txBody>
      </p:sp>
      <p:sp>
        <p:nvSpPr>
          <p:cNvPr id="12" name="Прямокутник 11">
            <a:extLst>
              <a:ext uri="{FF2B5EF4-FFF2-40B4-BE49-F238E27FC236}">
                <a16:creationId xmlns:a16="http://schemas.microsoft.com/office/drawing/2014/main" id="{6B59C986-B7AE-4F0E-A3B2-E499181CD46D}"/>
              </a:ext>
            </a:extLst>
          </p:cNvPr>
          <p:cNvSpPr/>
          <p:nvPr/>
        </p:nvSpPr>
        <p:spPr>
          <a:xfrm>
            <a:off x="72008" y="4586354"/>
            <a:ext cx="2631435" cy="1384995"/>
          </a:xfrm>
          <a:prstGeom prst="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800" b="1" i="1" kern="0" dirty="0" err="1">
                <a:solidFill>
                  <a:srgbClr val="FFFFFF"/>
                </a:solidFill>
              </a:rPr>
              <a:t>множинний</a:t>
            </a:r>
            <a:r>
              <a:rPr lang="ru-RU" sz="2800" b="1" i="1" kern="0" dirty="0">
                <a:solidFill>
                  <a:srgbClr val="FFFFFF"/>
                </a:solidFill>
              </a:rPr>
              <a:t> </a:t>
            </a:r>
            <a:r>
              <a:rPr lang="ru-RU" sz="2800" b="1" i="1" kern="0" dirty="0" err="1">
                <a:solidFill>
                  <a:srgbClr val="FFFFFF"/>
                </a:solidFill>
              </a:rPr>
              <a:t>вибір</a:t>
            </a:r>
            <a:endParaRPr lang="en-US" sz="2800" b="1" i="1" kern="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5302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  <p:bldP spid="7" grpId="0" animBg="1"/>
      <p:bldP spid="11" grpId="0" animBg="1"/>
      <p:bldP spid="1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Настроювані 1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83352</TotalTime>
  <Words>1352</Words>
  <Application>Microsoft Office PowerPoint</Application>
  <PresentationFormat>Широкий екран</PresentationFormat>
  <Paragraphs>138</Paragraphs>
  <Slides>31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31</vt:i4>
      </vt:variant>
    </vt:vector>
  </HeadingPairs>
  <TitlesOfParts>
    <vt:vector size="38" baseType="lpstr">
      <vt:lpstr>Arial</vt:lpstr>
      <vt:lpstr>Calibri</vt:lpstr>
      <vt:lpstr>Symbol</vt:lpstr>
      <vt:lpstr>Times New Roman</vt:lpstr>
      <vt:lpstr>Verdana</vt:lpstr>
      <vt:lpstr>Wingdings</vt:lpstr>
      <vt:lpstr>Тема Office</vt:lpstr>
      <vt:lpstr>Опитування з використанням онлайн-форм</vt:lpstr>
      <vt:lpstr>Як організовують опитування за допомогою онланових форм?</vt:lpstr>
      <vt:lpstr>Як організовують опитування за допомогою онланових форм?</vt:lpstr>
      <vt:lpstr>Як організовують опитування за допомогою онланових форм?</vt:lpstr>
      <vt:lpstr>Як організовують опитування за допомогою онланових форм?</vt:lpstr>
      <vt:lpstr>Як організовують опитування за допомогою онланових форм?</vt:lpstr>
      <vt:lpstr>Шаблон форми</vt:lpstr>
      <vt:lpstr>Як організовують опитування за допомогою онланових форм?</vt:lpstr>
      <vt:lpstr>Як організовують опитування за допомогою онланових форм?</vt:lpstr>
      <vt:lpstr>Як організовують опитування за допомогою онланових форм?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Створення  онлайн-форм засобами хмарного сервісу Google Форми</vt:lpstr>
      <vt:lpstr>Розгадайте ребус</vt:lpstr>
      <vt:lpstr>Домашнє завдання</vt:lpstr>
      <vt:lpstr>Працюємо за комп’ютером</vt:lpstr>
      <vt:lpstr>Дякую за увагу!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Мацаєнко Сергій</dc:creator>
  <cp:lastModifiedBy>Мацаєнко Сергій</cp:lastModifiedBy>
  <cp:revision>1200</cp:revision>
  <dcterms:created xsi:type="dcterms:W3CDTF">2016-06-06T19:48:43Z</dcterms:created>
  <dcterms:modified xsi:type="dcterms:W3CDTF">2017-08-11T19:58:21Z</dcterms:modified>
</cp:coreProperties>
</file>