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1223" r:id="rId3"/>
    <p:sldId id="1423" r:id="rId4"/>
    <p:sldId id="1424" r:id="rId5"/>
    <p:sldId id="1425" r:id="rId6"/>
    <p:sldId id="1428" r:id="rId7"/>
    <p:sldId id="1426" r:id="rId8"/>
    <p:sldId id="1432" r:id="rId9"/>
    <p:sldId id="1427" r:id="rId10"/>
    <p:sldId id="1429" r:id="rId11"/>
    <p:sldId id="1430" r:id="rId12"/>
    <p:sldId id="1431" r:id="rId13"/>
    <p:sldId id="1433" r:id="rId14"/>
    <p:sldId id="1434" r:id="rId15"/>
    <p:sldId id="1435" r:id="rId16"/>
    <p:sldId id="1436" r:id="rId17"/>
    <p:sldId id="1437" r:id="rId18"/>
    <p:sldId id="1438" r:id="rId19"/>
    <p:sldId id="1444" r:id="rId20"/>
    <p:sldId id="1443" r:id="rId21"/>
    <p:sldId id="1439" r:id="rId22"/>
    <p:sldId id="1446" r:id="rId23"/>
    <p:sldId id="1445" r:id="rId24"/>
    <p:sldId id="1376" r:id="rId25"/>
    <p:sldId id="859" r:id="rId26"/>
    <p:sldId id="1053" r:id="rId27"/>
    <p:sldId id="1009" r:id="rId28"/>
    <p:sldId id="664" r:id="rId29"/>
    <p:sldId id="1397" r:id="rId30"/>
    <p:sldId id="474" r:id="rId31"/>
    <p:sldId id="1054" r:id="rId32"/>
    <p:sldId id="276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663300"/>
    <a:srgbClr val="F8974A"/>
    <a:srgbClr val="227547"/>
    <a:srgbClr val="EC8A49"/>
    <a:srgbClr val="7030A0"/>
    <a:srgbClr val="BB42C3"/>
    <a:srgbClr val="8A55D7"/>
    <a:srgbClr val="2CA5E2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Темний стиль 1 –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Помірний стиль 3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Помірний стиль 3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Помірний стиль 3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0" autoAdjust="0"/>
    <p:restoredTop sz="94129" autoAdjust="0"/>
  </p:normalViewPr>
  <p:slideViewPr>
    <p:cSldViewPr>
      <p:cViewPr varScale="1">
        <p:scale>
          <a:sx n="66" d="100"/>
          <a:sy n="66" d="100"/>
        </p:scale>
        <p:origin x="13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05BFB-FD02-42A4-B024-30E728FE1180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15B3D86-926A-4CC7-8AA0-D4C96E20CBEA}">
      <dgm:prSet phldrT="[Текст]" custT="1"/>
      <dgm:spPr/>
      <dgm:t>
        <a:bodyPr/>
        <a:lstStyle/>
        <a:p>
          <a:r>
            <a:rPr lang="uk-UA" sz="2000" i="1" noProof="0" dirty="0" smtClean="0"/>
            <a:t>Як наочно подати числові дані за допомогою діаграм</a:t>
          </a:r>
          <a:endParaRPr lang="uk-UA" sz="1900" b="1" i="1" noProof="0" dirty="0" smtClean="0"/>
        </a:p>
      </dgm:t>
    </dgm:pt>
    <dgm:pt modelId="{DF55645F-A126-4D86-9561-716167B27046}" type="parTrans" cxnId="{68FB6ADD-641A-4696-9742-88298C57E541}">
      <dgm:prSet/>
      <dgm:spPr/>
      <dgm:t>
        <a:bodyPr/>
        <a:lstStyle/>
        <a:p>
          <a:endParaRPr lang="uk-UA" sz="2000" noProof="0" dirty="0"/>
        </a:p>
      </dgm:t>
    </dgm:pt>
    <dgm:pt modelId="{2D71F001-BD1C-49B7-AFB3-4937C19A9401}" type="sibTrans" cxnId="{68FB6ADD-641A-4696-9742-88298C57E541}">
      <dgm:prSet/>
      <dgm:spPr/>
      <dgm:t>
        <a:bodyPr/>
        <a:lstStyle/>
        <a:p>
          <a:endParaRPr lang="uk-UA" sz="2000" noProof="0" dirty="0"/>
        </a:p>
      </dgm:t>
    </dgm:pt>
    <dgm:pt modelId="{9955DCCA-1927-447A-B0E0-D61663048EE8}">
      <dgm:prSet phldrT="[Текст]" custT="1"/>
      <dgm:spPr/>
      <dgm:t>
        <a:bodyPr/>
        <a:lstStyle/>
        <a:p>
          <a:r>
            <a:rPr lang="uk-UA" sz="2000" i="1" noProof="0" dirty="0" smtClean="0"/>
            <a:t>З яких об'єктів складається діаграма</a:t>
          </a:r>
        </a:p>
      </dgm:t>
    </dgm:pt>
    <dgm:pt modelId="{BEB06C26-D1FE-49F6-AF77-63A677BA45F4}" type="parTrans" cxnId="{F726AB76-4D4D-43E1-B7BC-CD8D37266646}">
      <dgm:prSet/>
      <dgm:spPr/>
      <dgm:t>
        <a:bodyPr/>
        <a:lstStyle/>
        <a:p>
          <a:endParaRPr lang="uk-UA" sz="2000" noProof="0" dirty="0"/>
        </a:p>
      </dgm:t>
    </dgm:pt>
    <dgm:pt modelId="{E50F8F57-8A45-42CA-A274-24C4CA1CD071}" type="sibTrans" cxnId="{F726AB76-4D4D-43E1-B7BC-CD8D37266646}">
      <dgm:prSet/>
      <dgm:spPr/>
      <dgm:t>
        <a:bodyPr/>
        <a:lstStyle/>
        <a:p>
          <a:endParaRPr lang="uk-UA" sz="2000" noProof="0" dirty="0"/>
        </a:p>
      </dgm:t>
    </dgm:pt>
    <dgm:pt modelId="{73DEBAF0-3834-4328-A549-117CFA3EE1D1}">
      <dgm:prSet phldrT="[Текст]" custT="1"/>
      <dgm:spPr/>
      <dgm:t>
        <a:bodyPr/>
        <a:lstStyle/>
        <a:p>
          <a:r>
            <a:rPr lang="uk-UA" sz="2000" i="1" noProof="0" dirty="0" smtClean="0"/>
            <a:t>Як створити діаграму в середовищі табличного процесора</a:t>
          </a:r>
          <a:endParaRPr lang="uk-UA" sz="2000" b="1" i="1" noProof="0" dirty="0" smtClean="0"/>
        </a:p>
      </dgm:t>
    </dgm:pt>
    <dgm:pt modelId="{9AE7E492-4EBB-43C0-8534-E258D4206DF5}" type="parTrans" cxnId="{F3FE8053-BDD6-4F22-A305-45A3AE8C476B}">
      <dgm:prSet/>
      <dgm:spPr/>
      <dgm:t>
        <a:bodyPr/>
        <a:lstStyle/>
        <a:p>
          <a:endParaRPr lang="uk-UA" sz="2000" noProof="0" dirty="0"/>
        </a:p>
      </dgm:t>
    </dgm:pt>
    <dgm:pt modelId="{ACDCF1E4-0FC2-4D18-B0EC-5DA71AF0A799}" type="sibTrans" cxnId="{F3FE8053-BDD6-4F22-A305-45A3AE8C476B}">
      <dgm:prSet/>
      <dgm:spPr/>
      <dgm:t>
        <a:bodyPr/>
        <a:lstStyle/>
        <a:p>
          <a:endParaRPr lang="uk-UA" sz="2000" noProof="0" dirty="0"/>
        </a:p>
      </dgm:t>
    </dgm:pt>
    <dgm:pt modelId="{B8763839-0E20-4A21-9E13-E5B7BFDFF84C}">
      <dgm:prSet phldrT="[Текст]" custT="1"/>
      <dgm:spPr/>
      <dgm:t>
        <a:bodyPr/>
        <a:lstStyle/>
        <a:p>
          <a:r>
            <a:rPr lang="uk-UA" sz="2000" b="0" i="1" noProof="0" dirty="0" smtClean="0"/>
            <a:t>Як </a:t>
          </a:r>
          <a:r>
            <a:rPr lang="uk-UA" sz="2000" b="0" i="1" noProof="0" dirty="0" err="1" smtClean="0"/>
            <a:t>налаштува</a:t>
          </a:r>
          <a:r>
            <a:rPr lang="uk-UA" sz="2000" b="0" i="1" noProof="0" dirty="0" smtClean="0"/>
            <a:t>-ти властивості об'єктів діаграми</a:t>
          </a:r>
        </a:p>
      </dgm:t>
    </dgm:pt>
    <dgm:pt modelId="{F665EEBD-A278-4CAD-A4FE-D60229411045}" type="parTrans" cxnId="{A2BE58AE-2ED5-4AC1-BB06-951473BD9DCC}">
      <dgm:prSet/>
      <dgm:spPr/>
      <dgm:t>
        <a:bodyPr/>
        <a:lstStyle/>
        <a:p>
          <a:endParaRPr lang="uk-UA" noProof="0" dirty="0"/>
        </a:p>
      </dgm:t>
    </dgm:pt>
    <dgm:pt modelId="{4ED28009-5641-4C5C-ACE3-4D9FCE6B2987}" type="sibTrans" cxnId="{A2BE58AE-2ED5-4AC1-BB06-951473BD9DCC}">
      <dgm:prSet/>
      <dgm:spPr/>
      <dgm:t>
        <a:bodyPr/>
        <a:lstStyle/>
        <a:p>
          <a:endParaRPr lang="uk-UA" noProof="0" dirty="0"/>
        </a:p>
      </dgm:t>
    </dgm:pt>
    <dgm:pt modelId="{278BBEC3-25EB-4983-A2ED-39E7510A7FC9}" type="pres">
      <dgm:prSet presAssocID="{E5105BFB-FD02-42A4-B024-30E728FE118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BF0CC98-8900-4BA1-A102-A374D41FF3BF}" type="pres">
      <dgm:prSet presAssocID="{315B3D86-926A-4CC7-8AA0-D4C96E20CBEA}" presName="composite" presStyleCnt="0"/>
      <dgm:spPr/>
      <dgm:t>
        <a:bodyPr/>
        <a:lstStyle/>
        <a:p>
          <a:endParaRPr lang="uk-UA"/>
        </a:p>
      </dgm:t>
    </dgm:pt>
    <dgm:pt modelId="{97F4F5B0-160D-40C2-BA04-7E2E012FE3F3}" type="pres">
      <dgm:prSet presAssocID="{315B3D86-926A-4CC7-8AA0-D4C96E20CBEA}" presName="LShape" presStyleLbl="alignNode1" presStyleIdx="0" presStyleCnt="7"/>
      <dgm:spPr/>
      <dgm:t>
        <a:bodyPr/>
        <a:lstStyle/>
        <a:p>
          <a:endParaRPr lang="uk-UA"/>
        </a:p>
      </dgm:t>
    </dgm:pt>
    <dgm:pt modelId="{6A1C8FA4-0F52-445B-8E3A-B1010353A56A}" type="pres">
      <dgm:prSet presAssocID="{315B3D86-926A-4CC7-8AA0-D4C96E20CBE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CC8D66-CC3D-43B1-9028-C9C2A7507516}" type="pres">
      <dgm:prSet presAssocID="{315B3D86-926A-4CC7-8AA0-D4C96E20CBEA}" presName="Triangle" presStyleLbl="alignNode1" presStyleIdx="1" presStyleCnt="7"/>
      <dgm:spPr/>
      <dgm:t>
        <a:bodyPr/>
        <a:lstStyle/>
        <a:p>
          <a:endParaRPr lang="uk-UA"/>
        </a:p>
      </dgm:t>
    </dgm:pt>
    <dgm:pt modelId="{38C4B215-A2C7-43E1-B40E-95E31A1B4645}" type="pres">
      <dgm:prSet presAssocID="{2D71F001-BD1C-49B7-AFB3-4937C19A9401}" presName="sibTrans" presStyleCnt="0"/>
      <dgm:spPr/>
      <dgm:t>
        <a:bodyPr/>
        <a:lstStyle/>
        <a:p>
          <a:endParaRPr lang="uk-UA"/>
        </a:p>
      </dgm:t>
    </dgm:pt>
    <dgm:pt modelId="{0D8E35D1-8279-4738-84B1-109E39103AF9}" type="pres">
      <dgm:prSet presAssocID="{2D71F001-BD1C-49B7-AFB3-4937C19A9401}" presName="space" presStyleCnt="0"/>
      <dgm:spPr/>
      <dgm:t>
        <a:bodyPr/>
        <a:lstStyle/>
        <a:p>
          <a:endParaRPr lang="uk-UA"/>
        </a:p>
      </dgm:t>
    </dgm:pt>
    <dgm:pt modelId="{3C6A016D-BCF4-4525-85FC-23F81AB96AE7}" type="pres">
      <dgm:prSet presAssocID="{9955DCCA-1927-447A-B0E0-D61663048EE8}" presName="composite" presStyleCnt="0"/>
      <dgm:spPr/>
      <dgm:t>
        <a:bodyPr/>
        <a:lstStyle/>
        <a:p>
          <a:endParaRPr lang="uk-UA"/>
        </a:p>
      </dgm:t>
    </dgm:pt>
    <dgm:pt modelId="{AC0DE14E-82E2-45F6-BC06-171FB2815A16}" type="pres">
      <dgm:prSet presAssocID="{9955DCCA-1927-447A-B0E0-D61663048EE8}" presName="LShape" presStyleLbl="alignNode1" presStyleIdx="2" presStyleCnt="7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6A9D48"/>
        </a:solidFill>
      </dgm:spPr>
      <dgm:t>
        <a:bodyPr/>
        <a:lstStyle/>
        <a:p>
          <a:endParaRPr lang="uk-UA"/>
        </a:p>
      </dgm:t>
    </dgm:pt>
    <dgm:pt modelId="{BBAF9E15-80C3-4253-BCA0-4AFD6FEA651C}" type="pres">
      <dgm:prSet presAssocID="{9955DCCA-1927-447A-B0E0-D61663048EE8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164056-8AA8-4CA8-AFE5-5EFFB9095995}" type="pres">
      <dgm:prSet presAssocID="{9955DCCA-1927-447A-B0E0-D61663048EE8}" presName="Triangle" presStyleLbl="alignNode1" presStyleIdx="3" presStyleCnt="7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6A9D48"/>
        </a:solidFill>
      </dgm:spPr>
      <dgm:t>
        <a:bodyPr/>
        <a:lstStyle/>
        <a:p>
          <a:endParaRPr lang="uk-UA"/>
        </a:p>
      </dgm:t>
    </dgm:pt>
    <dgm:pt modelId="{3B1E5A8A-F516-4D35-ACEA-08FECD676D88}" type="pres">
      <dgm:prSet presAssocID="{E50F8F57-8A45-42CA-A274-24C4CA1CD071}" presName="sibTrans" presStyleCnt="0"/>
      <dgm:spPr/>
      <dgm:t>
        <a:bodyPr/>
        <a:lstStyle/>
        <a:p>
          <a:endParaRPr lang="uk-UA"/>
        </a:p>
      </dgm:t>
    </dgm:pt>
    <dgm:pt modelId="{B3046140-F40C-4711-B20A-B8E13C910150}" type="pres">
      <dgm:prSet presAssocID="{E50F8F57-8A45-42CA-A274-24C4CA1CD071}" presName="space" presStyleCnt="0"/>
      <dgm:spPr/>
      <dgm:t>
        <a:bodyPr/>
        <a:lstStyle/>
        <a:p>
          <a:endParaRPr lang="uk-UA"/>
        </a:p>
      </dgm:t>
    </dgm:pt>
    <dgm:pt modelId="{553C9E41-A10E-41D4-B209-1B638E724388}" type="pres">
      <dgm:prSet presAssocID="{73DEBAF0-3834-4328-A549-117CFA3EE1D1}" presName="composite" presStyleCnt="0"/>
      <dgm:spPr/>
      <dgm:t>
        <a:bodyPr/>
        <a:lstStyle/>
        <a:p>
          <a:endParaRPr lang="uk-UA"/>
        </a:p>
      </dgm:t>
    </dgm:pt>
    <dgm:pt modelId="{77AA25AA-2414-40B8-95D0-A8FD724C6A6E}" type="pres">
      <dgm:prSet presAssocID="{73DEBAF0-3834-4328-A549-117CFA3EE1D1}" presName="LShape" presStyleLbl="alignNode1" presStyleIdx="4" presStyleCnt="7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EC8A49"/>
        </a:solidFill>
      </dgm:spPr>
      <dgm:t>
        <a:bodyPr/>
        <a:lstStyle/>
        <a:p>
          <a:endParaRPr lang="uk-UA"/>
        </a:p>
      </dgm:t>
    </dgm:pt>
    <dgm:pt modelId="{F3512FE0-87F1-49B2-B59A-C01170C09C67}" type="pres">
      <dgm:prSet presAssocID="{73DEBAF0-3834-4328-A549-117CFA3EE1D1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1139E39-68A7-4B79-BB75-6AFA6CC61C5A}" type="pres">
      <dgm:prSet presAssocID="{73DEBAF0-3834-4328-A549-117CFA3EE1D1}" presName="Triangle" presStyleLbl="alignNode1" presStyleIdx="5" presStyleCnt="7"/>
      <dgm:spPr/>
    </dgm:pt>
    <dgm:pt modelId="{A18E89A2-2929-4F65-8B88-1788C0FC435D}" type="pres">
      <dgm:prSet presAssocID="{ACDCF1E4-0FC2-4D18-B0EC-5DA71AF0A799}" presName="sibTrans" presStyleCnt="0"/>
      <dgm:spPr/>
    </dgm:pt>
    <dgm:pt modelId="{6DA6BB48-54F7-4B9E-8505-5A4B7E3E208D}" type="pres">
      <dgm:prSet presAssocID="{ACDCF1E4-0FC2-4D18-B0EC-5DA71AF0A799}" presName="space" presStyleCnt="0"/>
      <dgm:spPr/>
    </dgm:pt>
    <dgm:pt modelId="{728A879C-1CCC-451C-8332-1EA844797E2E}" type="pres">
      <dgm:prSet presAssocID="{B8763839-0E20-4A21-9E13-E5B7BFDFF84C}" presName="composite" presStyleCnt="0"/>
      <dgm:spPr/>
    </dgm:pt>
    <dgm:pt modelId="{E1AF0069-0019-42FD-BEE5-DD7B78812A95}" type="pres">
      <dgm:prSet presAssocID="{B8763839-0E20-4A21-9E13-E5B7BFDFF84C}" presName="LShape" presStyleLbl="alignNode1" presStyleIdx="6" presStyleCnt="7"/>
      <dgm:spPr/>
    </dgm:pt>
    <dgm:pt modelId="{05936E93-7C0A-4215-B817-8462F0F76A37}" type="pres">
      <dgm:prSet presAssocID="{B8763839-0E20-4A21-9E13-E5B7BFDFF84C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C1A4B30-E22A-41D2-9216-9CB5219B3A78}" type="presOf" srcId="{315B3D86-926A-4CC7-8AA0-D4C96E20CBEA}" destId="{6A1C8FA4-0F52-445B-8E3A-B1010353A56A}" srcOrd="0" destOrd="0" presId="urn:microsoft.com/office/officeart/2009/3/layout/StepUpProcess"/>
    <dgm:cxn modelId="{E8D00631-E364-4A2A-80FA-BBCA99AC7CB1}" type="presOf" srcId="{B8763839-0E20-4A21-9E13-E5B7BFDFF84C}" destId="{05936E93-7C0A-4215-B817-8462F0F76A37}" srcOrd="0" destOrd="0" presId="urn:microsoft.com/office/officeart/2009/3/layout/StepUpProcess"/>
    <dgm:cxn modelId="{95AE03F7-BB70-4620-8887-BD7C5779D00F}" type="presOf" srcId="{73DEBAF0-3834-4328-A549-117CFA3EE1D1}" destId="{F3512FE0-87F1-49B2-B59A-C01170C09C67}" srcOrd="0" destOrd="0" presId="urn:microsoft.com/office/officeart/2009/3/layout/StepUpProcess"/>
    <dgm:cxn modelId="{68FB6ADD-641A-4696-9742-88298C57E541}" srcId="{E5105BFB-FD02-42A4-B024-30E728FE1180}" destId="{315B3D86-926A-4CC7-8AA0-D4C96E20CBEA}" srcOrd="0" destOrd="0" parTransId="{DF55645F-A126-4D86-9561-716167B27046}" sibTransId="{2D71F001-BD1C-49B7-AFB3-4937C19A9401}"/>
    <dgm:cxn modelId="{F726AB76-4D4D-43E1-B7BC-CD8D37266646}" srcId="{E5105BFB-FD02-42A4-B024-30E728FE1180}" destId="{9955DCCA-1927-447A-B0E0-D61663048EE8}" srcOrd="1" destOrd="0" parTransId="{BEB06C26-D1FE-49F6-AF77-63A677BA45F4}" sibTransId="{E50F8F57-8A45-42CA-A274-24C4CA1CD071}"/>
    <dgm:cxn modelId="{F3FE8053-BDD6-4F22-A305-45A3AE8C476B}" srcId="{E5105BFB-FD02-42A4-B024-30E728FE1180}" destId="{73DEBAF0-3834-4328-A549-117CFA3EE1D1}" srcOrd="2" destOrd="0" parTransId="{9AE7E492-4EBB-43C0-8534-E258D4206DF5}" sibTransId="{ACDCF1E4-0FC2-4D18-B0EC-5DA71AF0A799}"/>
    <dgm:cxn modelId="{A2BE58AE-2ED5-4AC1-BB06-951473BD9DCC}" srcId="{E5105BFB-FD02-42A4-B024-30E728FE1180}" destId="{B8763839-0E20-4A21-9E13-E5B7BFDFF84C}" srcOrd="3" destOrd="0" parTransId="{F665EEBD-A278-4CAD-A4FE-D60229411045}" sibTransId="{4ED28009-5641-4C5C-ACE3-4D9FCE6B2987}"/>
    <dgm:cxn modelId="{4A34CA7A-9DE2-4569-BDC2-8264889AF234}" type="presOf" srcId="{9955DCCA-1927-447A-B0E0-D61663048EE8}" destId="{BBAF9E15-80C3-4253-BCA0-4AFD6FEA651C}" srcOrd="0" destOrd="0" presId="urn:microsoft.com/office/officeart/2009/3/layout/StepUpProcess"/>
    <dgm:cxn modelId="{C04D9586-EBCE-43B6-A7A2-9AF8A82EA32F}" type="presOf" srcId="{E5105BFB-FD02-42A4-B024-30E728FE1180}" destId="{278BBEC3-25EB-4983-A2ED-39E7510A7FC9}" srcOrd="0" destOrd="0" presId="urn:microsoft.com/office/officeart/2009/3/layout/StepUpProcess"/>
    <dgm:cxn modelId="{A741BF01-F3B4-4BA6-9800-4C8ABAE63290}" type="presParOf" srcId="{278BBEC3-25EB-4983-A2ED-39E7510A7FC9}" destId="{5BF0CC98-8900-4BA1-A102-A374D41FF3BF}" srcOrd="0" destOrd="0" presId="urn:microsoft.com/office/officeart/2009/3/layout/StepUpProcess"/>
    <dgm:cxn modelId="{D86A88C1-BB97-4FC3-8B8A-55D5B173DC46}" type="presParOf" srcId="{5BF0CC98-8900-4BA1-A102-A374D41FF3BF}" destId="{97F4F5B0-160D-40C2-BA04-7E2E012FE3F3}" srcOrd="0" destOrd="0" presId="urn:microsoft.com/office/officeart/2009/3/layout/StepUpProcess"/>
    <dgm:cxn modelId="{73ED226A-D656-496C-97AC-BB3A77CDCDEF}" type="presParOf" srcId="{5BF0CC98-8900-4BA1-A102-A374D41FF3BF}" destId="{6A1C8FA4-0F52-445B-8E3A-B1010353A56A}" srcOrd="1" destOrd="0" presId="urn:microsoft.com/office/officeart/2009/3/layout/StepUpProcess"/>
    <dgm:cxn modelId="{FDEE16EE-49EA-4F93-B89C-04C5D12543FD}" type="presParOf" srcId="{5BF0CC98-8900-4BA1-A102-A374D41FF3BF}" destId="{E9CC8D66-CC3D-43B1-9028-C9C2A7507516}" srcOrd="2" destOrd="0" presId="urn:microsoft.com/office/officeart/2009/3/layout/StepUpProcess"/>
    <dgm:cxn modelId="{DEA92637-76A3-471A-A512-F1EE8DF92F54}" type="presParOf" srcId="{278BBEC3-25EB-4983-A2ED-39E7510A7FC9}" destId="{38C4B215-A2C7-43E1-B40E-95E31A1B4645}" srcOrd="1" destOrd="0" presId="urn:microsoft.com/office/officeart/2009/3/layout/StepUpProcess"/>
    <dgm:cxn modelId="{DEE73D2F-DF1A-4BC7-9724-1ED54A7C0A44}" type="presParOf" srcId="{38C4B215-A2C7-43E1-B40E-95E31A1B4645}" destId="{0D8E35D1-8279-4738-84B1-109E39103AF9}" srcOrd="0" destOrd="0" presId="urn:microsoft.com/office/officeart/2009/3/layout/StepUpProcess"/>
    <dgm:cxn modelId="{43AA5A74-0B8A-49F0-8FFA-4C30B3DBD68B}" type="presParOf" srcId="{278BBEC3-25EB-4983-A2ED-39E7510A7FC9}" destId="{3C6A016D-BCF4-4525-85FC-23F81AB96AE7}" srcOrd="2" destOrd="0" presId="urn:microsoft.com/office/officeart/2009/3/layout/StepUpProcess"/>
    <dgm:cxn modelId="{6CCE260B-3CBC-4142-B7CC-CA4ADED70A2B}" type="presParOf" srcId="{3C6A016D-BCF4-4525-85FC-23F81AB96AE7}" destId="{AC0DE14E-82E2-45F6-BC06-171FB2815A16}" srcOrd="0" destOrd="0" presId="urn:microsoft.com/office/officeart/2009/3/layout/StepUpProcess"/>
    <dgm:cxn modelId="{79E73340-5AA1-4BA5-A347-4E5B90E160A8}" type="presParOf" srcId="{3C6A016D-BCF4-4525-85FC-23F81AB96AE7}" destId="{BBAF9E15-80C3-4253-BCA0-4AFD6FEA651C}" srcOrd="1" destOrd="0" presId="urn:microsoft.com/office/officeart/2009/3/layout/StepUpProcess"/>
    <dgm:cxn modelId="{9B2C8586-F633-4AC5-A344-015280638240}" type="presParOf" srcId="{3C6A016D-BCF4-4525-85FC-23F81AB96AE7}" destId="{A9164056-8AA8-4CA8-AFE5-5EFFB9095995}" srcOrd="2" destOrd="0" presId="urn:microsoft.com/office/officeart/2009/3/layout/StepUpProcess"/>
    <dgm:cxn modelId="{8E5F1E61-C2C7-442D-A398-67FF6B21F8BB}" type="presParOf" srcId="{278BBEC3-25EB-4983-A2ED-39E7510A7FC9}" destId="{3B1E5A8A-F516-4D35-ACEA-08FECD676D88}" srcOrd="3" destOrd="0" presId="urn:microsoft.com/office/officeart/2009/3/layout/StepUpProcess"/>
    <dgm:cxn modelId="{4FE2F687-B0DA-4863-92B6-308C3EBF3741}" type="presParOf" srcId="{3B1E5A8A-F516-4D35-ACEA-08FECD676D88}" destId="{B3046140-F40C-4711-B20A-B8E13C910150}" srcOrd="0" destOrd="0" presId="urn:microsoft.com/office/officeart/2009/3/layout/StepUpProcess"/>
    <dgm:cxn modelId="{BF8F3AD5-6BF5-421E-BF7F-22C32C3DA790}" type="presParOf" srcId="{278BBEC3-25EB-4983-A2ED-39E7510A7FC9}" destId="{553C9E41-A10E-41D4-B209-1B638E724388}" srcOrd="4" destOrd="0" presId="urn:microsoft.com/office/officeart/2009/3/layout/StepUpProcess"/>
    <dgm:cxn modelId="{7E55031F-5EA1-4FF7-A97D-6E33BA1A5DE2}" type="presParOf" srcId="{553C9E41-A10E-41D4-B209-1B638E724388}" destId="{77AA25AA-2414-40B8-95D0-A8FD724C6A6E}" srcOrd="0" destOrd="0" presId="urn:microsoft.com/office/officeart/2009/3/layout/StepUpProcess"/>
    <dgm:cxn modelId="{5255A649-436D-4A8F-A255-47B932846EB9}" type="presParOf" srcId="{553C9E41-A10E-41D4-B209-1B638E724388}" destId="{F3512FE0-87F1-49B2-B59A-C01170C09C67}" srcOrd="1" destOrd="0" presId="urn:microsoft.com/office/officeart/2009/3/layout/StepUpProcess"/>
    <dgm:cxn modelId="{A74BBD35-07C4-4B6C-8128-7509DFD10BC8}" type="presParOf" srcId="{553C9E41-A10E-41D4-B209-1B638E724388}" destId="{51139E39-68A7-4B79-BB75-6AFA6CC61C5A}" srcOrd="2" destOrd="0" presId="urn:microsoft.com/office/officeart/2009/3/layout/StepUpProcess"/>
    <dgm:cxn modelId="{31B03264-026A-4E76-85E2-C546D6648839}" type="presParOf" srcId="{278BBEC3-25EB-4983-A2ED-39E7510A7FC9}" destId="{A18E89A2-2929-4F65-8B88-1788C0FC435D}" srcOrd="5" destOrd="0" presId="urn:microsoft.com/office/officeart/2009/3/layout/StepUpProcess"/>
    <dgm:cxn modelId="{F4F04238-8A22-4604-AE5E-6267BA341DBB}" type="presParOf" srcId="{A18E89A2-2929-4F65-8B88-1788C0FC435D}" destId="{6DA6BB48-54F7-4B9E-8505-5A4B7E3E208D}" srcOrd="0" destOrd="0" presId="urn:microsoft.com/office/officeart/2009/3/layout/StepUpProcess"/>
    <dgm:cxn modelId="{470ABC37-B6C2-40CC-887A-44101B8B5D62}" type="presParOf" srcId="{278BBEC3-25EB-4983-A2ED-39E7510A7FC9}" destId="{728A879C-1CCC-451C-8332-1EA844797E2E}" srcOrd="6" destOrd="0" presId="urn:microsoft.com/office/officeart/2009/3/layout/StepUpProcess"/>
    <dgm:cxn modelId="{C0237DAB-5B56-48DA-8B38-855F2869A1C2}" type="presParOf" srcId="{728A879C-1CCC-451C-8332-1EA844797E2E}" destId="{E1AF0069-0019-42FD-BEE5-DD7B78812A95}" srcOrd="0" destOrd="0" presId="urn:microsoft.com/office/officeart/2009/3/layout/StepUpProcess"/>
    <dgm:cxn modelId="{A5255BF7-8B09-4150-8983-C499BD743B0D}" type="presParOf" srcId="{728A879C-1CCC-451C-8332-1EA844797E2E}" destId="{05936E93-7C0A-4215-B817-8462F0F76A37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3CA893-8A0C-42B0-87AE-5C8C447E9FF5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23C88F67-26DD-44A2-8A6A-5079CFE312E6}">
      <dgm:prSet phldrT="[Текст]" custT="1"/>
      <dgm:spPr/>
      <dgm:t>
        <a:bodyPr/>
        <a:lstStyle/>
        <a:p>
          <a:r>
            <a:rPr lang="uk-UA" sz="1600" b="1" i="1" noProof="0" dirty="0" smtClean="0"/>
            <a:t>заголовки</a:t>
          </a:r>
          <a:r>
            <a:rPr lang="uk-UA" sz="1600" i="1" noProof="0" dirty="0" smtClean="0"/>
            <a:t>: назва діаграми, горизонтальної осі, вертикальної осі. Основний заголовок може, наприклад, відображати назву таблиці чи пояснювати дані діаграми; заголовки осей відповідають назвам стовпців і рядків виділеного діапазону даних;</a:t>
          </a:r>
        </a:p>
      </dgm:t>
    </dgm:pt>
    <dgm:pt modelId="{D2738A26-7D05-46FA-9537-4CA8E73C7819}" type="parTrans" cxnId="{01049C4C-3FAB-4F53-A4E3-7F88146B485A}">
      <dgm:prSet/>
      <dgm:spPr/>
      <dgm:t>
        <a:bodyPr/>
        <a:lstStyle/>
        <a:p>
          <a:endParaRPr lang="uk-UA" sz="2000" i="1" noProof="0" dirty="0"/>
        </a:p>
      </dgm:t>
    </dgm:pt>
    <dgm:pt modelId="{8F8BA39E-BBA3-46A4-A145-3211CA3A1F4A}" type="sibTrans" cxnId="{01049C4C-3FAB-4F53-A4E3-7F88146B485A}">
      <dgm:prSet/>
      <dgm:spPr/>
      <dgm:t>
        <a:bodyPr/>
        <a:lstStyle/>
        <a:p>
          <a:endParaRPr lang="uk-UA" sz="2000" i="1" noProof="0" dirty="0"/>
        </a:p>
      </dgm:t>
    </dgm:pt>
    <dgm:pt modelId="{A0D12918-5D3F-4397-AFEB-5F997805EBC4}">
      <dgm:prSet phldrT="[Текст]" custT="1"/>
      <dgm:spPr/>
      <dgm:t>
        <a:bodyPr/>
        <a:lstStyle/>
        <a:p>
          <a:r>
            <a:rPr lang="uk-UA" sz="1600" b="1" i="1" noProof="0" dirty="0" smtClean="0"/>
            <a:t>осі</a:t>
          </a:r>
          <a:r>
            <a:rPr lang="uk-UA" sz="1600" i="1" noProof="0" dirty="0" smtClean="0"/>
            <a:t>: горизонтальна та вертикальна, уздовж яких будується діаграма;</a:t>
          </a:r>
        </a:p>
      </dgm:t>
    </dgm:pt>
    <dgm:pt modelId="{48503667-5E4F-4F1E-83BD-22F5F0D5B17A}" type="parTrans" cxnId="{8965D40B-78C7-4F7C-9B99-A271DF87A4CE}">
      <dgm:prSet/>
      <dgm:spPr/>
      <dgm:t>
        <a:bodyPr/>
        <a:lstStyle/>
        <a:p>
          <a:endParaRPr lang="uk-UA" sz="2000" i="1" noProof="0" dirty="0"/>
        </a:p>
      </dgm:t>
    </dgm:pt>
    <dgm:pt modelId="{625B080D-2133-4C17-9CE3-CCD8E7D4A350}" type="sibTrans" cxnId="{8965D40B-78C7-4F7C-9B99-A271DF87A4CE}">
      <dgm:prSet/>
      <dgm:spPr/>
      <dgm:t>
        <a:bodyPr/>
        <a:lstStyle/>
        <a:p>
          <a:endParaRPr lang="uk-UA" sz="2000" i="1" noProof="0" dirty="0"/>
        </a:p>
      </dgm:t>
    </dgm:pt>
    <dgm:pt modelId="{9CA37D57-C368-4FD7-81BB-35FB87348419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600" b="1" i="1" noProof="0" dirty="0" smtClean="0">
              <a:solidFill>
                <a:srgbClr val="002060"/>
              </a:solidFill>
            </a:rPr>
            <a:t>маркер даних </a:t>
          </a:r>
          <a:r>
            <a:rPr lang="uk-UA" sz="1600" i="1" noProof="0" dirty="0" smtClean="0">
              <a:solidFill>
                <a:srgbClr val="002060"/>
              </a:solidFill>
            </a:rPr>
            <a:t>— це смуга, область, точка, сегмент або інший елемент на діаграмі, що відповідає одному значенню однієї клітинки аркуша; маркери даних одного кольору на діаграмі утворюють ряд даних;</a:t>
          </a:r>
        </a:p>
      </dgm:t>
    </dgm:pt>
    <dgm:pt modelId="{D8D04B5F-001A-407A-B46B-CCD53AB71618}" type="parTrans" cxnId="{4A569F29-DB09-41CB-8712-891D465D988F}">
      <dgm:prSet/>
      <dgm:spPr/>
      <dgm:t>
        <a:bodyPr/>
        <a:lstStyle/>
        <a:p>
          <a:endParaRPr lang="uk-UA" sz="2000" i="1" noProof="0" dirty="0"/>
        </a:p>
      </dgm:t>
    </dgm:pt>
    <dgm:pt modelId="{E95D7CB3-3826-4963-9003-D2842EF457F0}" type="sibTrans" cxnId="{4A569F29-DB09-41CB-8712-891D465D988F}">
      <dgm:prSet/>
      <dgm:spPr/>
      <dgm:t>
        <a:bodyPr/>
        <a:lstStyle/>
        <a:p>
          <a:endParaRPr lang="uk-UA" sz="2000" i="1" noProof="0" dirty="0"/>
        </a:p>
      </dgm:t>
    </dgm:pt>
    <dgm:pt modelId="{3708D66F-8959-4C9D-88B1-D0D69F53A03B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1600" b="1" i="1" noProof="0" dirty="0" smtClean="0"/>
            <a:t>легенда</a:t>
          </a:r>
          <a:r>
            <a:rPr lang="uk-UA" sz="1600" i="1" noProof="0" dirty="0" smtClean="0"/>
            <a:t> — призначена для допомоги користувачеві при аналізі діаграми зрозуміти відповідність кольорів певним даним виділеного діапазону; у легенді відображаються імена рядів даних;</a:t>
          </a:r>
        </a:p>
      </dgm:t>
    </dgm:pt>
    <dgm:pt modelId="{C4B55A6C-B132-4E4D-85BD-B2947B388816}" type="parTrans" cxnId="{A4D50750-294E-4D2E-83C9-C3B770F5098E}">
      <dgm:prSet/>
      <dgm:spPr/>
      <dgm:t>
        <a:bodyPr/>
        <a:lstStyle/>
        <a:p>
          <a:endParaRPr lang="uk-UA" sz="2000" i="1" noProof="0" dirty="0"/>
        </a:p>
      </dgm:t>
    </dgm:pt>
    <dgm:pt modelId="{F78A454C-8348-4BA1-9834-6FD8E9BAD01B}" type="sibTrans" cxnId="{A4D50750-294E-4D2E-83C9-C3B770F5098E}">
      <dgm:prSet/>
      <dgm:spPr/>
      <dgm:t>
        <a:bodyPr/>
        <a:lstStyle/>
        <a:p>
          <a:endParaRPr lang="uk-UA" sz="2000" i="1" noProof="0" dirty="0"/>
        </a:p>
      </dgm:t>
    </dgm:pt>
    <dgm:pt modelId="{B244F0FE-7376-4C10-9B3B-1D009FE2710E}">
      <dgm:prSet phldrT="[Текст]" custT="1"/>
      <dgm:spPr>
        <a:solidFill>
          <a:srgbClr val="660066"/>
        </a:solidFill>
      </dgm:spPr>
      <dgm:t>
        <a:bodyPr/>
        <a:lstStyle/>
        <a:p>
          <a:r>
            <a:rPr lang="uk-UA" sz="1600" b="1" i="1" noProof="0" dirty="0" smtClean="0"/>
            <a:t>область діаграми </a:t>
          </a:r>
          <a:r>
            <a:rPr lang="uk-UA" sz="1600" i="1" noProof="0" dirty="0" smtClean="0"/>
            <a:t>— містить кілька об'єктів, основним із яких є </a:t>
          </a:r>
          <a:r>
            <a:rPr lang="uk-UA" sz="1600" b="1" i="1" noProof="0" dirty="0" smtClean="0"/>
            <a:t>область побудови діаграми</a:t>
          </a:r>
          <a:r>
            <a:rPr lang="uk-UA" sz="1600" i="1" noProof="0" dirty="0" smtClean="0"/>
            <a:t>.</a:t>
          </a:r>
        </a:p>
      </dgm:t>
    </dgm:pt>
    <dgm:pt modelId="{4E2DE1E0-4E59-4116-8E9D-07F927EAE35A}" type="parTrans" cxnId="{591F4F18-D4EB-48D8-A44F-D30D66AD81CB}">
      <dgm:prSet/>
      <dgm:spPr/>
      <dgm:t>
        <a:bodyPr/>
        <a:lstStyle/>
        <a:p>
          <a:endParaRPr lang="uk-UA" sz="2000" i="1" noProof="0" dirty="0"/>
        </a:p>
      </dgm:t>
    </dgm:pt>
    <dgm:pt modelId="{60B3E738-FA5F-46A0-BBDF-34C1940E3D62}" type="sibTrans" cxnId="{591F4F18-D4EB-48D8-A44F-D30D66AD81CB}">
      <dgm:prSet/>
      <dgm:spPr/>
      <dgm:t>
        <a:bodyPr/>
        <a:lstStyle/>
        <a:p>
          <a:endParaRPr lang="uk-UA" sz="2000" i="1" noProof="0" dirty="0"/>
        </a:p>
      </dgm:t>
    </dgm:pt>
    <dgm:pt modelId="{EBD0B082-0B55-46F1-95FB-F82A0A761EC0}" type="pres">
      <dgm:prSet presAssocID="{473CA893-8A0C-42B0-87AE-5C8C447E9FF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55DC26E4-72C7-482F-A1C8-EBFC482F01A6}" type="pres">
      <dgm:prSet presAssocID="{473CA893-8A0C-42B0-87AE-5C8C447E9FF5}" presName="Name1" presStyleCnt="0"/>
      <dgm:spPr/>
    </dgm:pt>
    <dgm:pt modelId="{4E18CBB8-96B0-41C0-888E-F0EDC4DC3405}" type="pres">
      <dgm:prSet presAssocID="{473CA893-8A0C-42B0-87AE-5C8C447E9FF5}" presName="cycle" presStyleCnt="0"/>
      <dgm:spPr/>
    </dgm:pt>
    <dgm:pt modelId="{7AD9FC6B-4EC5-409E-A0D3-B1C6F0959378}" type="pres">
      <dgm:prSet presAssocID="{473CA893-8A0C-42B0-87AE-5C8C447E9FF5}" presName="srcNode" presStyleLbl="node1" presStyleIdx="0" presStyleCnt="5"/>
      <dgm:spPr/>
    </dgm:pt>
    <dgm:pt modelId="{77544B19-18D0-47B1-8BEC-9521DE9CE79A}" type="pres">
      <dgm:prSet presAssocID="{473CA893-8A0C-42B0-87AE-5C8C447E9FF5}" presName="conn" presStyleLbl="parChTrans1D2" presStyleIdx="0" presStyleCnt="1"/>
      <dgm:spPr/>
      <dgm:t>
        <a:bodyPr/>
        <a:lstStyle/>
        <a:p>
          <a:endParaRPr lang="uk-UA"/>
        </a:p>
      </dgm:t>
    </dgm:pt>
    <dgm:pt modelId="{3A34CB0D-4152-4829-AC8F-04B82B9E7ACE}" type="pres">
      <dgm:prSet presAssocID="{473CA893-8A0C-42B0-87AE-5C8C447E9FF5}" presName="extraNode" presStyleLbl="node1" presStyleIdx="0" presStyleCnt="5"/>
      <dgm:spPr/>
    </dgm:pt>
    <dgm:pt modelId="{F4A0E55A-B25B-41EA-BF50-E79577996F56}" type="pres">
      <dgm:prSet presAssocID="{473CA893-8A0C-42B0-87AE-5C8C447E9FF5}" presName="dstNode" presStyleLbl="node1" presStyleIdx="0" presStyleCnt="5"/>
      <dgm:spPr/>
    </dgm:pt>
    <dgm:pt modelId="{412948DD-A0BD-48A2-A730-40CA1FDB0FFF}" type="pres">
      <dgm:prSet presAssocID="{23C88F67-26DD-44A2-8A6A-5079CFE312E6}" presName="text_1" presStyleLbl="node1" presStyleIdx="0" presStyleCnt="5" custScaleY="1332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AE52D5B2-6228-4311-8299-3893C4257096}" type="pres">
      <dgm:prSet presAssocID="{23C88F67-26DD-44A2-8A6A-5079CFE312E6}" presName="accent_1" presStyleCnt="0"/>
      <dgm:spPr/>
    </dgm:pt>
    <dgm:pt modelId="{DA2EBA52-C63F-4FFB-813C-D276C87ADF04}" type="pres">
      <dgm:prSet presAssocID="{23C88F67-26DD-44A2-8A6A-5079CFE312E6}" presName="accentRepeatNode" presStyleLbl="solidFgAcc1" presStyleIdx="0" presStyleCnt="5"/>
      <dgm:spPr/>
    </dgm:pt>
    <dgm:pt modelId="{72672CB6-1F98-4F10-B970-E9A55B4B2A55}" type="pres">
      <dgm:prSet presAssocID="{A0D12918-5D3F-4397-AFEB-5F997805EBC4}" presName="text_2" presStyleLbl="node1" presStyleIdx="1" presStyleCnt="5" custScaleY="99968" custLinFactNeighborY="-125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94F8D616-28FC-4AD9-A910-A53FF9C03EC9}" type="pres">
      <dgm:prSet presAssocID="{A0D12918-5D3F-4397-AFEB-5F997805EBC4}" presName="accent_2" presStyleCnt="0"/>
      <dgm:spPr/>
    </dgm:pt>
    <dgm:pt modelId="{032A8BCB-EDE3-45EB-AE04-C3A54ABA6493}" type="pres">
      <dgm:prSet presAssocID="{A0D12918-5D3F-4397-AFEB-5F997805EBC4}" presName="accentRepeatNode" presStyleLbl="solidFgAcc1" presStyleIdx="1" presStyleCnt="5" custLinFactNeighborY="-10013"/>
      <dgm:spPr/>
    </dgm:pt>
    <dgm:pt modelId="{8765CC8C-3EF8-4EE7-9AB1-AF8ABA46C8B2}" type="pres">
      <dgm:prSet presAssocID="{9CA37D57-C368-4FD7-81BB-35FB87348419}" presName="text_3" presStyleLbl="node1" presStyleIdx="2" presStyleCnt="5" custScaleY="177721" custLinFactNeighborY="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E582421E-6D16-4403-9200-F95D6A01429B}" type="pres">
      <dgm:prSet presAssocID="{9CA37D57-C368-4FD7-81BB-35FB87348419}" presName="accent_3" presStyleCnt="0"/>
      <dgm:spPr/>
    </dgm:pt>
    <dgm:pt modelId="{BED8321F-6B9A-4DFE-887A-81F9D3973A22}" type="pres">
      <dgm:prSet presAssocID="{9CA37D57-C368-4FD7-81BB-35FB87348419}" presName="accentRepeatNode" presStyleLbl="solidFgAcc1" presStyleIdx="2" presStyleCnt="5" custLinFactNeighborY="1"/>
      <dgm:spPr/>
    </dgm:pt>
    <dgm:pt modelId="{5334B692-5EB3-481B-B62A-12391070C543}" type="pres">
      <dgm:prSet presAssocID="{3708D66F-8959-4C9D-88B1-D0D69F53A03B}" presName="text_4" presStyleLbl="node1" presStyleIdx="3" presStyleCnt="5" custScaleY="122183" custLinFactNeighborY="2362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10474C27-9E9E-4FA5-9847-4AFD94DE1A28}" type="pres">
      <dgm:prSet presAssocID="{3708D66F-8959-4C9D-88B1-D0D69F53A03B}" presName="accent_4" presStyleCnt="0"/>
      <dgm:spPr/>
    </dgm:pt>
    <dgm:pt modelId="{12225DB6-DBB2-4B72-AD4E-F15352BA9798}" type="pres">
      <dgm:prSet presAssocID="{3708D66F-8959-4C9D-88B1-D0D69F53A03B}" presName="accentRepeatNode" presStyleLbl="solidFgAcc1" presStyleIdx="3" presStyleCnt="5" custLinFactNeighborY="18899"/>
      <dgm:spPr>
        <a:ln>
          <a:solidFill>
            <a:srgbClr val="00B050"/>
          </a:solidFill>
        </a:ln>
      </dgm:spPr>
    </dgm:pt>
    <dgm:pt modelId="{4C65CF6B-9788-4659-8CB3-C39C33EFCF90}" type="pres">
      <dgm:prSet presAssocID="{B244F0FE-7376-4C10-9B3B-1D009FE2710E}" presName="text_5" presStyleLbl="node1" presStyleIdx="4" presStyleCnt="5" custScaleY="888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50C87F60-A96D-462A-BE38-113C1019E878}" type="pres">
      <dgm:prSet presAssocID="{B244F0FE-7376-4C10-9B3B-1D009FE2710E}" presName="accent_5" presStyleCnt="0"/>
      <dgm:spPr/>
    </dgm:pt>
    <dgm:pt modelId="{B4E2B0BB-1E83-4F51-BC61-EDD3D0060A2D}" type="pres">
      <dgm:prSet presAssocID="{B244F0FE-7376-4C10-9B3B-1D009FE2710E}" presName="accentRepeatNode" presStyleLbl="solidFgAcc1" presStyleIdx="4" presStyleCnt="5"/>
      <dgm:spPr>
        <a:ln>
          <a:solidFill>
            <a:srgbClr val="660066"/>
          </a:solidFill>
        </a:ln>
      </dgm:spPr>
    </dgm:pt>
  </dgm:ptLst>
  <dgm:cxnLst>
    <dgm:cxn modelId="{FE8733DE-FCAB-4798-8C37-6C9192935B7F}" type="presOf" srcId="{B244F0FE-7376-4C10-9B3B-1D009FE2710E}" destId="{4C65CF6B-9788-4659-8CB3-C39C33EFCF90}" srcOrd="0" destOrd="0" presId="urn:microsoft.com/office/officeart/2008/layout/VerticalCurvedList"/>
    <dgm:cxn modelId="{591F4F18-D4EB-48D8-A44F-D30D66AD81CB}" srcId="{473CA893-8A0C-42B0-87AE-5C8C447E9FF5}" destId="{B244F0FE-7376-4C10-9B3B-1D009FE2710E}" srcOrd="4" destOrd="0" parTransId="{4E2DE1E0-4E59-4116-8E9D-07F927EAE35A}" sibTransId="{60B3E738-FA5F-46A0-BBDF-34C1940E3D62}"/>
    <dgm:cxn modelId="{8965D40B-78C7-4F7C-9B99-A271DF87A4CE}" srcId="{473CA893-8A0C-42B0-87AE-5C8C447E9FF5}" destId="{A0D12918-5D3F-4397-AFEB-5F997805EBC4}" srcOrd="1" destOrd="0" parTransId="{48503667-5E4F-4F1E-83BD-22F5F0D5B17A}" sibTransId="{625B080D-2133-4C17-9CE3-CCD8E7D4A350}"/>
    <dgm:cxn modelId="{B742EE37-5887-4763-A7F1-94FD9C176530}" type="presOf" srcId="{9CA37D57-C368-4FD7-81BB-35FB87348419}" destId="{8765CC8C-3EF8-4EE7-9AB1-AF8ABA46C8B2}" srcOrd="0" destOrd="0" presId="urn:microsoft.com/office/officeart/2008/layout/VerticalCurvedList"/>
    <dgm:cxn modelId="{9AA98548-87A2-4B07-BC43-596E2255842B}" type="presOf" srcId="{473CA893-8A0C-42B0-87AE-5C8C447E9FF5}" destId="{EBD0B082-0B55-46F1-95FB-F82A0A761EC0}" srcOrd="0" destOrd="0" presId="urn:microsoft.com/office/officeart/2008/layout/VerticalCurvedList"/>
    <dgm:cxn modelId="{7D6CB259-4FA8-486A-A7B6-A4499060AFB2}" type="presOf" srcId="{23C88F67-26DD-44A2-8A6A-5079CFE312E6}" destId="{412948DD-A0BD-48A2-A730-40CA1FDB0FFF}" srcOrd="0" destOrd="0" presId="urn:microsoft.com/office/officeart/2008/layout/VerticalCurvedList"/>
    <dgm:cxn modelId="{FCD041E0-6347-4F17-80E2-6E0715569555}" type="presOf" srcId="{A0D12918-5D3F-4397-AFEB-5F997805EBC4}" destId="{72672CB6-1F98-4F10-B970-E9A55B4B2A55}" srcOrd="0" destOrd="0" presId="urn:microsoft.com/office/officeart/2008/layout/VerticalCurvedList"/>
    <dgm:cxn modelId="{01049C4C-3FAB-4F53-A4E3-7F88146B485A}" srcId="{473CA893-8A0C-42B0-87AE-5C8C447E9FF5}" destId="{23C88F67-26DD-44A2-8A6A-5079CFE312E6}" srcOrd="0" destOrd="0" parTransId="{D2738A26-7D05-46FA-9537-4CA8E73C7819}" sibTransId="{8F8BA39E-BBA3-46A4-A145-3211CA3A1F4A}"/>
    <dgm:cxn modelId="{4A569F29-DB09-41CB-8712-891D465D988F}" srcId="{473CA893-8A0C-42B0-87AE-5C8C447E9FF5}" destId="{9CA37D57-C368-4FD7-81BB-35FB87348419}" srcOrd="2" destOrd="0" parTransId="{D8D04B5F-001A-407A-B46B-CCD53AB71618}" sibTransId="{E95D7CB3-3826-4963-9003-D2842EF457F0}"/>
    <dgm:cxn modelId="{8FBEFB3D-C577-4705-854C-BCEB67358B77}" type="presOf" srcId="{8F8BA39E-BBA3-46A4-A145-3211CA3A1F4A}" destId="{77544B19-18D0-47B1-8BEC-9521DE9CE79A}" srcOrd="0" destOrd="0" presId="urn:microsoft.com/office/officeart/2008/layout/VerticalCurvedList"/>
    <dgm:cxn modelId="{A4D50750-294E-4D2E-83C9-C3B770F5098E}" srcId="{473CA893-8A0C-42B0-87AE-5C8C447E9FF5}" destId="{3708D66F-8959-4C9D-88B1-D0D69F53A03B}" srcOrd="3" destOrd="0" parTransId="{C4B55A6C-B132-4E4D-85BD-B2947B388816}" sibTransId="{F78A454C-8348-4BA1-9834-6FD8E9BAD01B}"/>
    <dgm:cxn modelId="{03E1FE10-CE6D-46E9-B86F-BB2B36DD5E2F}" type="presOf" srcId="{3708D66F-8959-4C9D-88B1-D0D69F53A03B}" destId="{5334B692-5EB3-481B-B62A-12391070C543}" srcOrd="0" destOrd="0" presId="urn:microsoft.com/office/officeart/2008/layout/VerticalCurvedList"/>
    <dgm:cxn modelId="{CEEA029C-E660-4909-ADBF-96A3D75FBE16}" type="presParOf" srcId="{EBD0B082-0B55-46F1-95FB-F82A0A761EC0}" destId="{55DC26E4-72C7-482F-A1C8-EBFC482F01A6}" srcOrd="0" destOrd="0" presId="urn:microsoft.com/office/officeart/2008/layout/VerticalCurvedList"/>
    <dgm:cxn modelId="{74EFE9C4-A673-4AD2-95E9-2EA492632DD0}" type="presParOf" srcId="{55DC26E4-72C7-482F-A1C8-EBFC482F01A6}" destId="{4E18CBB8-96B0-41C0-888E-F0EDC4DC3405}" srcOrd="0" destOrd="0" presId="urn:microsoft.com/office/officeart/2008/layout/VerticalCurvedList"/>
    <dgm:cxn modelId="{3FBA61F7-8ADB-47EF-AAD6-EEFC6A12006F}" type="presParOf" srcId="{4E18CBB8-96B0-41C0-888E-F0EDC4DC3405}" destId="{7AD9FC6B-4EC5-409E-A0D3-B1C6F0959378}" srcOrd="0" destOrd="0" presId="urn:microsoft.com/office/officeart/2008/layout/VerticalCurvedList"/>
    <dgm:cxn modelId="{9AB4E162-8894-4D9E-997F-E471D7D79C1F}" type="presParOf" srcId="{4E18CBB8-96B0-41C0-888E-F0EDC4DC3405}" destId="{77544B19-18D0-47B1-8BEC-9521DE9CE79A}" srcOrd="1" destOrd="0" presId="urn:microsoft.com/office/officeart/2008/layout/VerticalCurvedList"/>
    <dgm:cxn modelId="{C25467B0-08A9-4FF3-B93B-563DD4D79558}" type="presParOf" srcId="{4E18CBB8-96B0-41C0-888E-F0EDC4DC3405}" destId="{3A34CB0D-4152-4829-AC8F-04B82B9E7ACE}" srcOrd="2" destOrd="0" presId="urn:microsoft.com/office/officeart/2008/layout/VerticalCurvedList"/>
    <dgm:cxn modelId="{21FFD74F-9E91-48C3-9FBB-A50F96298AA5}" type="presParOf" srcId="{4E18CBB8-96B0-41C0-888E-F0EDC4DC3405}" destId="{F4A0E55A-B25B-41EA-BF50-E79577996F56}" srcOrd="3" destOrd="0" presId="urn:microsoft.com/office/officeart/2008/layout/VerticalCurvedList"/>
    <dgm:cxn modelId="{34E7F7AE-97F7-4608-B865-56477D9C0016}" type="presParOf" srcId="{55DC26E4-72C7-482F-A1C8-EBFC482F01A6}" destId="{412948DD-A0BD-48A2-A730-40CA1FDB0FFF}" srcOrd="1" destOrd="0" presId="urn:microsoft.com/office/officeart/2008/layout/VerticalCurvedList"/>
    <dgm:cxn modelId="{19EAD397-24B7-4C41-9737-1A27C98D0D3D}" type="presParOf" srcId="{55DC26E4-72C7-482F-A1C8-EBFC482F01A6}" destId="{AE52D5B2-6228-4311-8299-3893C4257096}" srcOrd="2" destOrd="0" presId="urn:microsoft.com/office/officeart/2008/layout/VerticalCurvedList"/>
    <dgm:cxn modelId="{89C0F805-5A7E-4292-AA87-4D91119A2ECC}" type="presParOf" srcId="{AE52D5B2-6228-4311-8299-3893C4257096}" destId="{DA2EBA52-C63F-4FFB-813C-D276C87ADF04}" srcOrd="0" destOrd="0" presId="urn:microsoft.com/office/officeart/2008/layout/VerticalCurvedList"/>
    <dgm:cxn modelId="{5958A28A-00F4-4666-B609-9271245CE7AC}" type="presParOf" srcId="{55DC26E4-72C7-482F-A1C8-EBFC482F01A6}" destId="{72672CB6-1F98-4F10-B970-E9A55B4B2A55}" srcOrd="3" destOrd="0" presId="urn:microsoft.com/office/officeart/2008/layout/VerticalCurvedList"/>
    <dgm:cxn modelId="{1AB83FC6-D9EC-4F6C-85BB-7B602CA93F6A}" type="presParOf" srcId="{55DC26E4-72C7-482F-A1C8-EBFC482F01A6}" destId="{94F8D616-28FC-4AD9-A910-A53FF9C03EC9}" srcOrd="4" destOrd="0" presId="urn:microsoft.com/office/officeart/2008/layout/VerticalCurvedList"/>
    <dgm:cxn modelId="{F510CA28-B57C-498F-9CAF-3A0CA1D45F4A}" type="presParOf" srcId="{94F8D616-28FC-4AD9-A910-A53FF9C03EC9}" destId="{032A8BCB-EDE3-45EB-AE04-C3A54ABA6493}" srcOrd="0" destOrd="0" presId="urn:microsoft.com/office/officeart/2008/layout/VerticalCurvedList"/>
    <dgm:cxn modelId="{E72BE683-E9DB-47F1-AE76-EEE0B8E67DC9}" type="presParOf" srcId="{55DC26E4-72C7-482F-A1C8-EBFC482F01A6}" destId="{8765CC8C-3EF8-4EE7-9AB1-AF8ABA46C8B2}" srcOrd="5" destOrd="0" presId="urn:microsoft.com/office/officeart/2008/layout/VerticalCurvedList"/>
    <dgm:cxn modelId="{DDAB1901-D36F-4810-9DDE-648FFCD12455}" type="presParOf" srcId="{55DC26E4-72C7-482F-A1C8-EBFC482F01A6}" destId="{E582421E-6D16-4403-9200-F95D6A01429B}" srcOrd="6" destOrd="0" presId="urn:microsoft.com/office/officeart/2008/layout/VerticalCurvedList"/>
    <dgm:cxn modelId="{CEF89033-8A9B-4A3C-8A4E-BD9FF52C9E46}" type="presParOf" srcId="{E582421E-6D16-4403-9200-F95D6A01429B}" destId="{BED8321F-6B9A-4DFE-887A-81F9D3973A22}" srcOrd="0" destOrd="0" presId="urn:microsoft.com/office/officeart/2008/layout/VerticalCurvedList"/>
    <dgm:cxn modelId="{84A40390-BDCF-4F17-BF41-3DA3CC1D5FFF}" type="presParOf" srcId="{55DC26E4-72C7-482F-A1C8-EBFC482F01A6}" destId="{5334B692-5EB3-481B-B62A-12391070C543}" srcOrd="7" destOrd="0" presId="urn:microsoft.com/office/officeart/2008/layout/VerticalCurvedList"/>
    <dgm:cxn modelId="{28941FB9-EDF0-4089-AFBC-9339EF330986}" type="presParOf" srcId="{55DC26E4-72C7-482F-A1C8-EBFC482F01A6}" destId="{10474C27-9E9E-4FA5-9847-4AFD94DE1A28}" srcOrd="8" destOrd="0" presId="urn:microsoft.com/office/officeart/2008/layout/VerticalCurvedList"/>
    <dgm:cxn modelId="{AE021923-D95B-4D00-879A-398F8135797C}" type="presParOf" srcId="{10474C27-9E9E-4FA5-9847-4AFD94DE1A28}" destId="{12225DB6-DBB2-4B72-AD4E-F15352BA9798}" srcOrd="0" destOrd="0" presId="urn:microsoft.com/office/officeart/2008/layout/VerticalCurvedList"/>
    <dgm:cxn modelId="{FDF47B03-A679-4023-B629-DEC184F7EEF8}" type="presParOf" srcId="{55DC26E4-72C7-482F-A1C8-EBFC482F01A6}" destId="{4C65CF6B-9788-4659-8CB3-C39C33EFCF90}" srcOrd="9" destOrd="0" presId="urn:microsoft.com/office/officeart/2008/layout/VerticalCurvedList"/>
    <dgm:cxn modelId="{F40F1F42-9AD4-480B-8BA5-04440647D596}" type="presParOf" srcId="{55DC26E4-72C7-482F-A1C8-EBFC482F01A6}" destId="{50C87F60-A96D-462A-BE38-113C1019E878}" srcOrd="10" destOrd="0" presId="urn:microsoft.com/office/officeart/2008/layout/VerticalCurvedList"/>
    <dgm:cxn modelId="{743BC330-1BD9-4071-84F1-CB26D2CF4DDD}" type="presParOf" srcId="{50C87F60-A96D-462A-BE38-113C1019E878}" destId="{B4E2B0BB-1E83-4F51-BC61-EDD3D0060A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noProof="0" dirty="0" smtClean="0"/>
            <a:t>Коментоване виконання завдання з рубрики “</a:t>
          </a:r>
          <a:r>
            <a:rPr lang="uk-UA" b="1" i="1" noProof="0" dirty="0" smtClean="0">
              <a:solidFill>
                <a:srgbClr val="FFFF00"/>
              </a:solidFill>
            </a:rPr>
            <a:t>Обговорюємо</a:t>
          </a:r>
          <a:r>
            <a:rPr lang="uk-UA" b="1" i="1" noProof="0" dirty="0" smtClean="0"/>
            <a:t>”</a:t>
          </a:r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  <dgm:t>
        <a:bodyPr/>
        <a:lstStyle/>
        <a:p>
          <a:endParaRPr lang="uk-UA"/>
        </a:p>
      </dgm:t>
    </dgm:pt>
    <dgm:pt modelId="{E07D53DF-6452-4009-8A85-F59B951C65CA}" type="pres">
      <dgm:prSet presAssocID="{E4DC7A6D-6458-4D40-8B72-786E2B43194F}" presName="box" presStyleLbl="node1" presStyleIdx="0" presStyleCnt="1" custLinFactNeighborX="12162" custLinFactNeighborY="-3466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 custScaleY="476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EDAC27FE-BDF2-4FA4-9FB0-A2C8625F418A}" type="presOf" srcId="{E4DC7A6D-6458-4D40-8B72-786E2B43194F}" destId="{E07D53DF-6452-4009-8A85-F59B951C65CA}" srcOrd="0" destOrd="0" presId="urn:microsoft.com/office/officeart/2005/8/layout/vList4#2"/>
    <dgm:cxn modelId="{49D68118-672C-4457-8405-89528F131BD9}" type="presOf" srcId="{F627B413-A2B4-431A-886A-9E69AE033872}" destId="{5E032831-D853-4C13-97AC-21D3F99245D7}" srcOrd="0" destOrd="0" presId="urn:microsoft.com/office/officeart/2005/8/layout/vList4#2"/>
    <dgm:cxn modelId="{077FA4A6-9B00-480B-9D23-911CC24D72E9}" type="presOf" srcId="{E4DC7A6D-6458-4D40-8B72-786E2B43194F}" destId="{654347DA-5AB8-4D3E-B0C7-A56D667A19FF}" srcOrd="1" destOrd="0" presId="urn:microsoft.com/office/officeart/2005/8/layout/vList4#2"/>
    <dgm:cxn modelId="{6B17569A-7C06-4F5C-B92E-E2DAD5BB133A}" type="presParOf" srcId="{5E032831-D853-4C13-97AC-21D3F99245D7}" destId="{FD012F7B-13FE-47A0-B83B-EC23C2DD5EDC}" srcOrd="0" destOrd="0" presId="urn:microsoft.com/office/officeart/2005/8/layout/vList4#2"/>
    <dgm:cxn modelId="{A60E3DA6-FB07-434E-BEB8-AFA947CF134F}" type="presParOf" srcId="{FD012F7B-13FE-47A0-B83B-EC23C2DD5EDC}" destId="{E07D53DF-6452-4009-8A85-F59B951C65CA}" srcOrd="0" destOrd="0" presId="urn:microsoft.com/office/officeart/2005/8/layout/vList4#2"/>
    <dgm:cxn modelId="{7862A326-45B0-45CA-91DE-499E6AE2DC26}" type="presParOf" srcId="{FD012F7B-13FE-47A0-B83B-EC23C2DD5EDC}" destId="{E2502320-D2CF-4315-97ED-EB529052F563}" srcOrd="1" destOrd="0" presId="urn:microsoft.com/office/officeart/2005/8/layout/vList4#2"/>
    <dgm:cxn modelId="{CD37685B-856E-4D53-83D7-2E449DF780D9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noProof="0" dirty="0" smtClean="0"/>
            <a:t>Самостійне виконання завдання з рубрики “</a:t>
          </a:r>
          <a:r>
            <a:rPr lang="uk-UA" b="1" i="1" noProof="0" dirty="0" smtClean="0">
              <a:solidFill>
                <a:srgbClr val="FFFF00"/>
              </a:solidFill>
            </a:rPr>
            <a:t>Працюємо самостійно</a:t>
          </a:r>
          <a:r>
            <a:rPr lang="uk-UA" b="1" i="1" noProof="0" dirty="0" smtClean="0"/>
            <a:t>”</a:t>
          </a:r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  <dgm:t>
        <a:bodyPr/>
        <a:lstStyle/>
        <a:p>
          <a:endParaRPr lang="uk-UA"/>
        </a:p>
      </dgm:t>
    </dgm:pt>
    <dgm:pt modelId="{E07D53DF-6452-4009-8A85-F59B951C65CA}" type="pres">
      <dgm:prSet presAssocID="{E4DC7A6D-6458-4D40-8B72-786E2B43194F}" presName="box" presStyleLbl="node1" presStyleIdx="0" presStyleCnt="1" custLinFactNeighborX="12162" custLinFactNeighborY="-3466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 custScaleY="476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3050AEFE-05B3-4EB0-B657-66FCCA5B642D}" type="presOf" srcId="{E4DC7A6D-6458-4D40-8B72-786E2B43194F}" destId="{654347DA-5AB8-4D3E-B0C7-A56D667A19FF}" srcOrd="1" destOrd="0" presId="urn:microsoft.com/office/officeart/2005/8/layout/vList4#2"/>
    <dgm:cxn modelId="{2D611FC2-BF40-4074-9F43-6AAFDED1943B}" type="presOf" srcId="{F627B413-A2B4-431A-886A-9E69AE033872}" destId="{5E032831-D853-4C13-97AC-21D3F99245D7}" srcOrd="0" destOrd="0" presId="urn:microsoft.com/office/officeart/2005/8/layout/vList4#2"/>
    <dgm:cxn modelId="{21AF8A38-78DE-439D-B5D2-19ABA2043BD7}" type="presOf" srcId="{E4DC7A6D-6458-4D40-8B72-786E2B43194F}" destId="{E07D53DF-6452-4009-8A85-F59B951C65CA}" srcOrd="0" destOrd="0" presId="urn:microsoft.com/office/officeart/2005/8/layout/vList4#2"/>
    <dgm:cxn modelId="{A15CC117-4423-4910-8ECD-2D08A45F1447}" type="presParOf" srcId="{5E032831-D853-4C13-97AC-21D3F99245D7}" destId="{FD012F7B-13FE-47A0-B83B-EC23C2DD5EDC}" srcOrd="0" destOrd="0" presId="urn:microsoft.com/office/officeart/2005/8/layout/vList4#2"/>
    <dgm:cxn modelId="{DF532E6E-5276-470C-932A-C6F8D16EC15D}" type="presParOf" srcId="{FD012F7B-13FE-47A0-B83B-EC23C2DD5EDC}" destId="{E07D53DF-6452-4009-8A85-F59B951C65CA}" srcOrd="0" destOrd="0" presId="urn:microsoft.com/office/officeart/2005/8/layout/vList4#2"/>
    <dgm:cxn modelId="{0E500AC0-9CA6-4F27-B8EB-6601180C4AFE}" type="presParOf" srcId="{FD012F7B-13FE-47A0-B83B-EC23C2DD5EDC}" destId="{E2502320-D2CF-4315-97ED-EB529052F563}" srcOrd="1" destOrd="0" presId="urn:microsoft.com/office/officeart/2005/8/layout/vList4#2"/>
    <dgm:cxn modelId="{A6B15D6B-4844-4A05-A60C-3F76DF26C970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noProof="0" dirty="0" smtClean="0"/>
            <a:t>Виконання завдання з рубрики “</a:t>
          </a:r>
          <a:r>
            <a:rPr lang="uk-UA" b="1" i="1" noProof="0" dirty="0" smtClean="0">
              <a:solidFill>
                <a:srgbClr val="FFFF00"/>
              </a:solidFill>
            </a:rPr>
            <a:t>Працюємо в парах</a:t>
          </a:r>
          <a:r>
            <a:rPr lang="uk-UA" b="1" i="1" noProof="0" dirty="0" smtClean="0"/>
            <a:t>”</a:t>
          </a:r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  <dgm:t>
        <a:bodyPr/>
        <a:lstStyle/>
        <a:p>
          <a:endParaRPr lang="uk-UA"/>
        </a:p>
      </dgm:t>
    </dgm:pt>
    <dgm:pt modelId="{E07D53DF-6452-4009-8A85-F59B951C65CA}" type="pres">
      <dgm:prSet presAssocID="{E4DC7A6D-6458-4D40-8B72-786E2B43194F}" presName="box" presStyleLbl="node1" presStyleIdx="0" presStyleCnt="1" custLinFactNeighborX="12162" custLinFactNeighborY="-3466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 custScaleY="476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2B5B9C-134B-4D27-96DB-7A9CBF10328B}" type="presOf" srcId="{F627B413-A2B4-431A-886A-9E69AE033872}" destId="{5E032831-D853-4C13-97AC-21D3F99245D7}" srcOrd="0" destOrd="0" presId="urn:microsoft.com/office/officeart/2005/8/layout/vList4#2"/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4B63A578-230C-42C8-8E22-F1FCE318E065}" type="presOf" srcId="{E4DC7A6D-6458-4D40-8B72-786E2B43194F}" destId="{E07D53DF-6452-4009-8A85-F59B951C65CA}" srcOrd="0" destOrd="0" presId="urn:microsoft.com/office/officeart/2005/8/layout/vList4#2"/>
    <dgm:cxn modelId="{3A43D088-892E-40A1-97D2-BE25CBCD4A02}" type="presOf" srcId="{E4DC7A6D-6458-4D40-8B72-786E2B43194F}" destId="{654347DA-5AB8-4D3E-B0C7-A56D667A19FF}" srcOrd="1" destOrd="0" presId="urn:microsoft.com/office/officeart/2005/8/layout/vList4#2"/>
    <dgm:cxn modelId="{7A6A2467-D78B-4209-9077-8135C582E5F5}" type="presParOf" srcId="{5E032831-D853-4C13-97AC-21D3F99245D7}" destId="{FD012F7B-13FE-47A0-B83B-EC23C2DD5EDC}" srcOrd="0" destOrd="0" presId="urn:microsoft.com/office/officeart/2005/8/layout/vList4#2"/>
    <dgm:cxn modelId="{716F745F-436A-4C12-BF09-1A8B5E0C08AF}" type="presParOf" srcId="{FD012F7B-13FE-47A0-B83B-EC23C2DD5EDC}" destId="{E07D53DF-6452-4009-8A85-F59B951C65CA}" srcOrd="0" destOrd="0" presId="urn:microsoft.com/office/officeart/2005/8/layout/vList4#2"/>
    <dgm:cxn modelId="{00527448-8625-4C5C-9456-0C29C91F18C7}" type="presParOf" srcId="{FD012F7B-13FE-47A0-B83B-EC23C2DD5EDC}" destId="{E2502320-D2CF-4315-97ED-EB529052F563}" srcOrd="1" destOrd="0" presId="urn:microsoft.com/office/officeart/2005/8/layout/vList4#2"/>
    <dgm:cxn modelId="{E495BE98-D2A6-4041-9E9F-8883CD2E00CD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4F5B0-160D-40C2-BA04-7E2E012FE3F3}">
      <dsp:nvSpPr>
        <dsp:cNvPr id="0" name=""/>
        <dsp:cNvSpPr/>
      </dsp:nvSpPr>
      <dsp:spPr>
        <a:xfrm rot="5400000">
          <a:off x="416409" y="2025128"/>
          <a:ext cx="1241654" cy="206608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1C8FA4-0F52-445B-8E3A-B1010353A56A}">
      <dsp:nvSpPr>
        <dsp:cNvPr id="0" name=""/>
        <dsp:cNvSpPr/>
      </dsp:nvSpPr>
      <dsp:spPr>
        <a:xfrm>
          <a:off x="209145" y="2642442"/>
          <a:ext cx="1865273" cy="163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/>
            <a:t>Як наочно подати числові дані за допомогою діаграм</a:t>
          </a:r>
          <a:endParaRPr lang="uk-UA" sz="1900" b="1" i="1" kern="1200" noProof="0" dirty="0" smtClean="0"/>
        </a:p>
      </dsp:txBody>
      <dsp:txXfrm>
        <a:off x="209145" y="2642442"/>
        <a:ext cx="1865273" cy="1635021"/>
      </dsp:txXfrm>
    </dsp:sp>
    <dsp:sp modelId="{E9CC8D66-CC3D-43B1-9028-C9C2A7507516}">
      <dsp:nvSpPr>
        <dsp:cNvPr id="0" name=""/>
        <dsp:cNvSpPr/>
      </dsp:nvSpPr>
      <dsp:spPr>
        <a:xfrm>
          <a:off x="1722481" y="1873020"/>
          <a:ext cx="351938" cy="35193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-347113"/>
                <a:satOff val="-2946"/>
                <a:lumOff val="94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347113"/>
                <a:satOff val="-2946"/>
                <a:lumOff val="94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347113"/>
                <a:satOff val="-2946"/>
                <a:lumOff val="94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347113"/>
              <a:satOff val="-2946"/>
              <a:lumOff val="94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0DE14E-82E2-45F6-BC06-171FB2815A16}">
      <dsp:nvSpPr>
        <dsp:cNvPr id="0" name=""/>
        <dsp:cNvSpPr/>
      </dsp:nvSpPr>
      <dsp:spPr>
        <a:xfrm rot="5400000">
          <a:off x="2699868" y="1460083"/>
          <a:ext cx="1241654" cy="2066085"/>
        </a:xfrm>
        <a:prstGeom prst="corner">
          <a:avLst>
            <a:gd name="adj1" fmla="val 16120"/>
            <a:gd name="adj2" fmla="val 16110"/>
          </a:avLst>
        </a:prstGeom>
        <a:solidFill>
          <a:srgbClr val="6A9D4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BBAF9E15-80C3-4253-BCA0-4AFD6FEA651C}">
      <dsp:nvSpPr>
        <dsp:cNvPr id="0" name=""/>
        <dsp:cNvSpPr/>
      </dsp:nvSpPr>
      <dsp:spPr>
        <a:xfrm>
          <a:off x="2492605" y="2077398"/>
          <a:ext cx="1865273" cy="163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/>
            <a:t>З яких об'єктів складається діаграма</a:t>
          </a:r>
        </a:p>
      </dsp:txBody>
      <dsp:txXfrm>
        <a:off x="2492605" y="2077398"/>
        <a:ext cx="1865273" cy="1635021"/>
      </dsp:txXfrm>
    </dsp:sp>
    <dsp:sp modelId="{A9164056-8AA8-4CA8-AFE5-5EFFB9095995}">
      <dsp:nvSpPr>
        <dsp:cNvPr id="0" name=""/>
        <dsp:cNvSpPr/>
      </dsp:nvSpPr>
      <dsp:spPr>
        <a:xfrm>
          <a:off x="4005940" y="1307976"/>
          <a:ext cx="351938" cy="351938"/>
        </a:xfrm>
        <a:prstGeom prst="triangle">
          <a:avLst>
            <a:gd name="adj" fmla="val 100000"/>
          </a:avLst>
        </a:prstGeom>
        <a:solidFill>
          <a:srgbClr val="6A9D4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77AA25AA-2414-40B8-95D0-A8FD724C6A6E}">
      <dsp:nvSpPr>
        <dsp:cNvPr id="0" name=""/>
        <dsp:cNvSpPr/>
      </dsp:nvSpPr>
      <dsp:spPr>
        <a:xfrm rot="5400000">
          <a:off x="4983328" y="895039"/>
          <a:ext cx="1241654" cy="2066085"/>
        </a:xfrm>
        <a:prstGeom prst="corner">
          <a:avLst>
            <a:gd name="adj1" fmla="val 16120"/>
            <a:gd name="adj2" fmla="val 16110"/>
          </a:avLst>
        </a:prstGeom>
        <a:solidFill>
          <a:srgbClr val="EC8A4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F3512FE0-87F1-49B2-B59A-C01170C09C67}">
      <dsp:nvSpPr>
        <dsp:cNvPr id="0" name=""/>
        <dsp:cNvSpPr/>
      </dsp:nvSpPr>
      <dsp:spPr>
        <a:xfrm>
          <a:off x="4776065" y="1512353"/>
          <a:ext cx="1865273" cy="163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/>
            <a:t>Як створити діаграму в середовищі табличного процесора</a:t>
          </a:r>
          <a:endParaRPr lang="uk-UA" sz="2000" b="1" i="1" kern="1200" noProof="0" dirty="0" smtClean="0"/>
        </a:p>
      </dsp:txBody>
      <dsp:txXfrm>
        <a:off x="4776065" y="1512353"/>
        <a:ext cx="1865273" cy="1635021"/>
      </dsp:txXfrm>
    </dsp:sp>
    <dsp:sp modelId="{51139E39-68A7-4B79-BB75-6AFA6CC61C5A}">
      <dsp:nvSpPr>
        <dsp:cNvPr id="0" name=""/>
        <dsp:cNvSpPr/>
      </dsp:nvSpPr>
      <dsp:spPr>
        <a:xfrm>
          <a:off x="6289400" y="742931"/>
          <a:ext cx="351938" cy="35193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-1735566"/>
                <a:satOff val="-14731"/>
                <a:lumOff val="472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35566"/>
                <a:satOff val="-14731"/>
                <a:lumOff val="472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35566"/>
                <a:satOff val="-14731"/>
                <a:lumOff val="472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1735566"/>
              <a:satOff val="-14731"/>
              <a:lumOff val="4722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AF0069-0019-42FD-BEE5-DD7B78812A95}">
      <dsp:nvSpPr>
        <dsp:cNvPr id="0" name=""/>
        <dsp:cNvSpPr/>
      </dsp:nvSpPr>
      <dsp:spPr>
        <a:xfrm rot="5400000">
          <a:off x="7266787" y="329995"/>
          <a:ext cx="1241654" cy="206608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-2082679"/>
                <a:satOff val="-17677"/>
                <a:lumOff val="566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082679"/>
                <a:satOff val="-17677"/>
                <a:lumOff val="566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082679"/>
                <a:satOff val="-17677"/>
                <a:lumOff val="566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2082679"/>
              <a:satOff val="-17677"/>
              <a:lumOff val="566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936E93-7C0A-4215-B817-8462F0F76A37}">
      <dsp:nvSpPr>
        <dsp:cNvPr id="0" name=""/>
        <dsp:cNvSpPr/>
      </dsp:nvSpPr>
      <dsp:spPr>
        <a:xfrm>
          <a:off x="7059524" y="947309"/>
          <a:ext cx="1865273" cy="163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1" kern="1200" noProof="0" dirty="0" smtClean="0"/>
            <a:t>Як </a:t>
          </a:r>
          <a:r>
            <a:rPr lang="uk-UA" sz="2000" b="0" i="1" kern="1200" noProof="0" dirty="0" err="1" smtClean="0"/>
            <a:t>налаштува</a:t>
          </a:r>
          <a:r>
            <a:rPr lang="uk-UA" sz="2000" b="0" i="1" kern="1200" noProof="0" dirty="0" smtClean="0"/>
            <a:t>-ти властивості об'єктів діаграми</a:t>
          </a:r>
        </a:p>
      </dsp:txBody>
      <dsp:txXfrm>
        <a:off x="7059524" y="947309"/>
        <a:ext cx="1865273" cy="1635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44B19-18D0-47B1-8BEC-9521DE9CE79A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948DD-A0BD-48A2-A730-40CA1FDB0FFF}">
      <dsp:nvSpPr>
        <dsp:cNvPr id="0" name=""/>
        <dsp:cNvSpPr/>
      </dsp:nvSpPr>
      <dsp:spPr>
        <a:xfrm>
          <a:off x="488086" y="216022"/>
          <a:ext cx="8368020" cy="8640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5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noProof="0" dirty="0" smtClean="0"/>
            <a:t>заголовки</a:t>
          </a:r>
          <a:r>
            <a:rPr lang="uk-UA" sz="1600" i="1" kern="1200" noProof="0" dirty="0" smtClean="0"/>
            <a:t>: назва діаграми, горизонтальної осі, вертикальної осі. Основний заголовок може, наприклад, відображати назву таблиці чи пояснювати дані діаграми; заголовки осей відповідають назвам стовпців і рядків виділеного діапазону даних;</a:t>
          </a:r>
        </a:p>
      </dsp:txBody>
      <dsp:txXfrm>
        <a:off x="530268" y="258204"/>
        <a:ext cx="8283656" cy="779734"/>
      </dsp:txXfrm>
    </dsp:sp>
    <dsp:sp modelId="{DA2EBA52-C63F-4FFB-813C-D276C87ADF04}">
      <dsp:nvSpPr>
        <dsp:cNvPr id="0" name=""/>
        <dsp:cNvSpPr/>
      </dsp:nvSpPr>
      <dsp:spPr>
        <a:xfrm>
          <a:off x="82911" y="242897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672CB6-1F98-4F10-B970-E9A55B4B2A55}">
      <dsp:nvSpPr>
        <dsp:cNvPr id="0" name=""/>
        <dsp:cNvSpPr/>
      </dsp:nvSpPr>
      <dsp:spPr>
        <a:xfrm>
          <a:off x="952624" y="1214998"/>
          <a:ext cx="7903482" cy="648071"/>
        </a:xfrm>
        <a:prstGeom prst="roundRect">
          <a:avLst/>
        </a:prstGeom>
        <a:gradFill rotWithShape="0">
          <a:gsLst>
            <a:gs pos="0">
              <a:schemeClr val="accent2">
                <a:hueOff val="-3086630"/>
                <a:satOff val="-13976"/>
                <a:lumOff val="12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086630"/>
                <a:satOff val="-13976"/>
                <a:lumOff val="12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086630"/>
                <a:satOff val="-13976"/>
                <a:lumOff val="12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5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noProof="0" dirty="0" smtClean="0"/>
            <a:t>осі</a:t>
          </a:r>
          <a:r>
            <a:rPr lang="uk-UA" sz="1600" i="1" kern="1200" noProof="0" dirty="0" smtClean="0"/>
            <a:t>: горизонтальна та вертикальна, уздовж яких будується діаграма;</a:t>
          </a:r>
        </a:p>
      </dsp:txBody>
      <dsp:txXfrm>
        <a:off x="984260" y="1246634"/>
        <a:ext cx="7840210" cy="584799"/>
      </dsp:txXfrm>
    </dsp:sp>
    <dsp:sp modelId="{032A8BCB-EDE3-45EB-AE04-C3A54ABA6493}">
      <dsp:nvSpPr>
        <dsp:cNvPr id="0" name=""/>
        <dsp:cNvSpPr/>
      </dsp:nvSpPr>
      <dsp:spPr>
        <a:xfrm>
          <a:off x="547449" y="1133865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3086630"/>
              <a:satOff val="-13976"/>
              <a:lumOff val="12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65CC8C-3EF8-4EE7-9AB1-AF8ABA46C8B2}">
      <dsp:nvSpPr>
        <dsp:cNvPr id="0" name=""/>
        <dsp:cNvSpPr/>
      </dsp:nvSpPr>
      <dsp:spPr>
        <a:xfrm>
          <a:off x="1095200" y="2016223"/>
          <a:ext cx="7760907" cy="1152128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5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noProof="0" dirty="0" smtClean="0">
              <a:solidFill>
                <a:srgbClr val="002060"/>
              </a:solidFill>
            </a:rPr>
            <a:t>маркер даних </a:t>
          </a:r>
          <a:r>
            <a:rPr lang="uk-UA" sz="1600" i="1" kern="1200" noProof="0" dirty="0" smtClean="0">
              <a:solidFill>
                <a:srgbClr val="002060"/>
              </a:solidFill>
            </a:rPr>
            <a:t>— це смуга, область, точка, сегмент або інший елемент на діаграмі, що відповідає одному значенню однієї клітинки аркуша; маркери даних одного кольору на діаграмі утворюють ряд даних;</a:t>
          </a:r>
        </a:p>
      </dsp:txBody>
      <dsp:txXfrm>
        <a:off x="1151442" y="2072465"/>
        <a:ext cx="7648423" cy="1039644"/>
      </dsp:txXfrm>
    </dsp:sp>
    <dsp:sp modelId="{BED8321F-6B9A-4DFE-887A-81F9D3973A22}">
      <dsp:nvSpPr>
        <dsp:cNvPr id="0" name=""/>
        <dsp:cNvSpPr/>
      </dsp:nvSpPr>
      <dsp:spPr>
        <a:xfrm>
          <a:off x="690025" y="2187121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6173259"/>
              <a:satOff val="-27952"/>
              <a:lumOff val="24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34B692-5EB3-481B-B62A-12391070C543}">
      <dsp:nvSpPr>
        <dsp:cNvPr id="0" name=""/>
        <dsp:cNvSpPr/>
      </dsp:nvSpPr>
      <dsp:spPr>
        <a:xfrm>
          <a:off x="952624" y="3321508"/>
          <a:ext cx="7903482" cy="792087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5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noProof="0" dirty="0" smtClean="0"/>
            <a:t>легенда</a:t>
          </a:r>
          <a:r>
            <a:rPr lang="uk-UA" sz="1600" i="1" kern="1200" noProof="0" dirty="0" smtClean="0"/>
            <a:t> — призначена для допомоги користувачеві при аналізі діаграми зрозуміти відповідність кольорів певним даним виділеного діапазону; у легенді відображаються імена рядів даних;</a:t>
          </a:r>
        </a:p>
      </dsp:txBody>
      <dsp:txXfrm>
        <a:off x="991291" y="3360175"/>
        <a:ext cx="7826148" cy="714753"/>
      </dsp:txXfrm>
    </dsp:sp>
    <dsp:sp modelId="{12225DB6-DBB2-4B72-AD4E-F15352BA9798}">
      <dsp:nvSpPr>
        <dsp:cNvPr id="0" name=""/>
        <dsp:cNvSpPr/>
      </dsp:nvSpPr>
      <dsp:spPr>
        <a:xfrm>
          <a:off x="547449" y="3312369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65CF6B-9788-4659-8CB3-C39C33EFCF90}">
      <dsp:nvSpPr>
        <dsp:cNvPr id="0" name=""/>
        <dsp:cNvSpPr/>
      </dsp:nvSpPr>
      <dsp:spPr>
        <a:xfrm>
          <a:off x="488086" y="4248473"/>
          <a:ext cx="8368020" cy="576061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5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noProof="0" dirty="0" smtClean="0"/>
            <a:t>область діаграми </a:t>
          </a:r>
          <a:r>
            <a:rPr lang="uk-UA" sz="1600" i="1" kern="1200" noProof="0" dirty="0" smtClean="0"/>
            <a:t>— містить кілька об'єктів, основним із яких є </a:t>
          </a:r>
          <a:r>
            <a:rPr lang="uk-UA" sz="1600" b="1" i="1" kern="1200" noProof="0" dirty="0" smtClean="0"/>
            <a:t>область побудови діаграми</a:t>
          </a:r>
          <a:r>
            <a:rPr lang="uk-UA" sz="1600" i="1" kern="1200" noProof="0" dirty="0" smtClean="0"/>
            <a:t>.</a:t>
          </a:r>
        </a:p>
      </dsp:txBody>
      <dsp:txXfrm>
        <a:off x="516207" y="4276594"/>
        <a:ext cx="8311778" cy="519819"/>
      </dsp:txXfrm>
    </dsp:sp>
    <dsp:sp modelId="{B4E2B0BB-1E83-4F51-BC61-EDD3D0060A2D}">
      <dsp:nvSpPr>
        <dsp:cNvPr id="0" name=""/>
        <dsp:cNvSpPr/>
      </dsp:nvSpPr>
      <dsp:spPr>
        <a:xfrm>
          <a:off x="82911" y="4131329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53DF-6452-4009-8A85-F59B951C65CA}">
      <dsp:nvSpPr>
        <dsp:cNvPr id="0" name=""/>
        <dsp:cNvSpPr/>
      </dsp:nvSpPr>
      <dsp:spPr>
        <a:xfrm>
          <a:off x="0" y="0"/>
          <a:ext cx="5328591" cy="28160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noProof="0" dirty="0" smtClean="0"/>
            <a:t>Коментоване виконання завдання з рубрики “</a:t>
          </a:r>
          <a:r>
            <a:rPr lang="uk-UA" sz="3200" b="1" i="1" kern="1200" noProof="0" dirty="0" smtClean="0">
              <a:solidFill>
                <a:srgbClr val="FFFF00"/>
              </a:solidFill>
            </a:rPr>
            <a:t>Обговорюємо</a:t>
          </a:r>
          <a:r>
            <a:rPr lang="uk-UA" sz="3200" b="1" i="1" kern="1200" noProof="0" dirty="0" smtClean="0"/>
            <a:t>”</a:t>
          </a:r>
        </a:p>
      </dsp:txBody>
      <dsp:txXfrm>
        <a:off x="1347322" y="0"/>
        <a:ext cx="3981269" cy="2816036"/>
      </dsp:txXfrm>
    </dsp:sp>
    <dsp:sp modelId="{E2502320-D2CF-4315-97ED-EB529052F563}">
      <dsp:nvSpPr>
        <dsp:cNvPr id="0" name=""/>
        <dsp:cNvSpPr/>
      </dsp:nvSpPr>
      <dsp:spPr>
        <a:xfrm>
          <a:off x="281603" y="871822"/>
          <a:ext cx="1065718" cy="10723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53DF-6452-4009-8A85-F59B951C65CA}">
      <dsp:nvSpPr>
        <dsp:cNvPr id="0" name=""/>
        <dsp:cNvSpPr/>
      </dsp:nvSpPr>
      <dsp:spPr>
        <a:xfrm>
          <a:off x="0" y="0"/>
          <a:ext cx="5328591" cy="28160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1" kern="1200" noProof="0" dirty="0" smtClean="0"/>
            <a:t>Самостійне виконання завдання з рубрики “</a:t>
          </a:r>
          <a:r>
            <a:rPr lang="uk-UA" sz="3000" b="1" i="1" kern="1200" noProof="0" dirty="0" smtClean="0">
              <a:solidFill>
                <a:srgbClr val="FFFF00"/>
              </a:solidFill>
            </a:rPr>
            <a:t>Працюємо самостійно</a:t>
          </a:r>
          <a:r>
            <a:rPr lang="uk-UA" sz="3000" b="1" i="1" kern="1200" noProof="0" dirty="0" smtClean="0"/>
            <a:t>”</a:t>
          </a:r>
        </a:p>
      </dsp:txBody>
      <dsp:txXfrm>
        <a:off x="1347322" y="0"/>
        <a:ext cx="3981269" cy="2816036"/>
      </dsp:txXfrm>
    </dsp:sp>
    <dsp:sp modelId="{E2502320-D2CF-4315-97ED-EB529052F563}">
      <dsp:nvSpPr>
        <dsp:cNvPr id="0" name=""/>
        <dsp:cNvSpPr/>
      </dsp:nvSpPr>
      <dsp:spPr>
        <a:xfrm>
          <a:off x="281603" y="871822"/>
          <a:ext cx="1065718" cy="10723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53DF-6452-4009-8A85-F59B951C65CA}">
      <dsp:nvSpPr>
        <dsp:cNvPr id="0" name=""/>
        <dsp:cNvSpPr/>
      </dsp:nvSpPr>
      <dsp:spPr>
        <a:xfrm>
          <a:off x="0" y="0"/>
          <a:ext cx="5328591" cy="28160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noProof="0" dirty="0" smtClean="0"/>
            <a:t>Виконання завдання з рубрики “</a:t>
          </a:r>
          <a:r>
            <a:rPr lang="uk-UA" sz="3600" b="1" i="1" kern="1200" noProof="0" dirty="0" smtClean="0">
              <a:solidFill>
                <a:srgbClr val="FFFF00"/>
              </a:solidFill>
            </a:rPr>
            <a:t>Працюємо в парах</a:t>
          </a:r>
          <a:r>
            <a:rPr lang="uk-UA" sz="3600" b="1" i="1" kern="1200" noProof="0" dirty="0" smtClean="0"/>
            <a:t>”</a:t>
          </a:r>
        </a:p>
      </dsp:txBody>
      <dsp:txXfrm>
        <a:off x="1347322" y="0"/>
        <a:ext cx="3981269" cy="2816036"/>
      </dsp:txXfrm>
    </dsp:sp>
    <dsp:sp modelId="{E2502320-D2CF-4315-97ED-EB529052F563}">
      <dsp:nvSpPr>
        <dsp:cNvPr id="0" name=""/>
        <dsp:cNvSpPr/>
      </dsp:nvSpPr>
      <dsp:spPr>
        <a:xfrm>
          <a:off x="281603" y="871822"/>
          <a:ext cx="1065718" cy="10723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DABD-C727-49CC-811C-3CC655D6D80A}" type="datetimeFigureOut">
              <a:rPr lang="uk-UA" smtClean="0"/>
              <a:t>19.08.2015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83F7-9346-4AD5-8EFC-1D69FC1470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135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4120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474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-inf.at.ua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" y="-16968"/>
            <a:ext cx="4005125" cy="5567123"/>
          </a:xfrm>
          <a:prstGeom prst="rect">
            <a:avLst/>
          </a:prstGeom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86525"/>
            <a:ext cx="2895600" cy="16827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5CBB50B-3705-4B77-895D-1505E85136B1}" type="slidenum">
              <a:rPr lang="en-US"/>
              <a:pPr/>
              <a:t>‹№›</a:t>
            </a:fld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172739" dir="3238358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uk-UA" noProof="0" smtClean="0"/>
              <a:t>Зразок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smtClean="0"/>
              <a:t>Зразок підзаголовка</a:t>
            </a:r>
            <a:endParaRPr lang="en-US" noProof="0" smtClean="0"/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 dirty="0"/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" name="TextBox 1"/>
          <p:cNvSpPr txBox="1"/>
          <p:nvPr userDrawn="1"/>
        </p:nvSpPr>
        <p:spPr>
          <a:xfrm>
            <a:off x="1920416" y="2606934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i="1" dirty="0" smtClean="0">
                <a:solidFill>
                  <a:srgbClr val="0740C6"/>
                </a:solidFill>
              </a:rPr>
              <a:t>7</a:t>
            </a:r>
            <a:endParaRPr lang="uk-UA" sz="15000" b="1" i="1" dirty="0">
              <a:solidFill>
                <a:srgbClr val="0740C6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021288"/>
            <a:ext cx="5699686" cy="991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B25CB-8942-46A9-9D64-AE57E939D97C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48C87-FF51-440B-BD72-802A9E0B7DA9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 smtClean="0"/>
              <a:t>Вставлення таблиці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AB2F4EBE-20FE-4449-88AF-F5CA261BED1D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 smtClean="0"/>
              <a:t>Вставлення діаграми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12AF022A-610B-40DB-863A-6B4C2942BB7F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defRPr sz="1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5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D709-F3B8-488A-AAC8-6BF360827BDE}" type="datetime1">
              <a:rPr lang="uk-UA"/>
              <a:pPr>
                <a:defRPr/>
              </a:pPr>
              <a:t>19.08.2015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42492-B806-48B6-B4BC-271A15C58973}" type="slidenum">
              <a:rPr lang="en-US"/>
              <a:pPr/>
              <a:t>‹№›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http://sayt-portfolio.at.ua</a:t>
            </a:r>
          </a:p>
        </p:txBody>
      </p:sp>
    </p:spTree>
    <p:extLst>
      <p:ext uri="{BB962C8B-B14F-4D97-AF65-F5344CB8AC3E}">
        <p14:creationId xmlns:p14="http://schemas.microsoft.com/office/powerpoint/2010/main" val="41387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D95D-8320-440D-B675-56517B76CC14}" type="slidenum">
              <a:rPr lang="en-US"/>
              <a:pPr/>
              <a:t>‹№›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812360" y="566624"/>
            <a:ext cx="149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/>
              <a:t>7</a:t>
            </a:r>
            <a:endParaRPr lang="uk-UA" sz="4400" b="1" i="1" dirty="0"/>
          </a:p>
        </p:txBody>
      </p:sp>
      <p:grpSp>
        <p:nvGrpSpPr>
          <p:cNvPr id="9" name="Групувати 8"/>
          <p:cNvGrpSpPr/>
          <p:nvPr userDrawn="1"/>
        </p:nvGrpSpPr>
        <p:grpSpPr>
          <a:xfrm>
            <a:off x="-15225" y="6529718"/>
            <a:ext cx="4680520" cy="328282"/>
            <a:chOff x="467544" y="6485698"/>
            <a:chExt cx="4680520" cy="328282"/>
          </a:xfrm>
        </p:grpSpPr>
        <p:pic>
          <p:nvPicPr>
            <p:cNvPr id="1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67544" y="6506203"/>
              <a:ext cx="4680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+mn-lt"/>
                </a:rPr>
                <a:t>© </a:t>
              </a:r>
              <a:r>
                <a:rPr lang="uk-UA" sz="1400" i="1" dirty="0" smtClean="0">
                  <a:latin typeface="+mn-lt"/>
                </a:rPr>
                <a:t>Вивчаємо інформатику        </a:t>
              </a:r>
              <a:r>
                <a:rPr lang="en-US" sz="1400" b="1" i="1" dirty="0" smtClean="0">
                  <a:latin typeface="+mn-lt"/>
                  <a:hlinkClick r:id="rId3" tooltip="Перейти на сайт"/>
                </a:rPr>
                <a:t>teach-inf.at.ua</a:t>
              </a:r>
              <a:endParaRPr lang="ru-RU" sz="1400" b="1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6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4B9E8-36A4-49AA-BF0A-4090F7111B28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5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AC7A6-F13F-42D1-9BDA-B8BB9D5CAC8C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A531-D6AF-465B-937B-58C25D280C76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2264-9432-4810-A103-B0FCAC4E63D9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65C5-E334-46A2-BE20-E564EC859417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8B2A-8D94-4F14-8018-5C066F330F01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5983-866F-4FF3-8457-22C806021FEA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30A211-C992-450A-A6C7-D494D9123419}" type="slidenum">
              <a:rPr lang="en-US"/>
              <a:pPr/>
              <a:t>‹№›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1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1800" b="1" dirty="0" smtClean="0">
                <a:solidFill>
                  <a:srgbClr val="FF0000"/>
                </a:solidFill>
              </a:rPr>
              <a:t>За новою програмою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" name="Округлена прямокутна виноска 1"/>
          <p:cNvSpPr/>
          <p:nvPr/>
        </p:nvSpPr>
        <p:spPr>
          <a:xfrm>
            <a:off x="1475656" y="44624"/>
            <a:ext cx="2448272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Урок 25</a:t>
            </a:r>
            <a:endParaRPr lang="uk-UA" sz="3600" b="1" i="1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50186" y="664096"/>
            <a:ext cx="5715000" cy="1828800"/>
          </a:xfrm>
        </p:spPr>
        <p:txBody>
          <a:bodyPr/>
          <a:lstStyle/>
          <a:p>
            <a:r>
              <a:rPr lang="uk-UA" sz="5100" dirty="0">
                <a:effectLst/>
              </a:rPr>
              <a:t>Стовпчасті та секторні діаграми</a:t>
            </a:r>
            <a:endParaRPr lang="uk-UA" sz="5100" dirty="0"/>
          </a:p>
        </p:txBody>
      </p:sp>
      <p:pic>
        <p:nvPicPr>
          <p:cNvPr id="1030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10" y="3796534"/>
            <a:ext cx="2440778" cy="24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nalytics, chart, diagram, pie, statistic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20" y="3645024"/>
            <a:ext cx="2033136" cy="20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Як наочно подати числові</a:t>
            </a:r>
            <a:br>
              <a:rPr lang="uk-UA" sz="3000" dirty="0" smtClean="0"/>
            </a:br>
            <a:r>
              <a:rPr lang="uk-UA" sz="3000" dirty="0" smtClean="0"/>
              <a:t>дані за допомогою діаграм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noProof="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97500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 smtClean="0">
                <a:solidFill>
                  <a:schemeClr val="bg1"/>
                </a:solidFill>
              </a:rPr>
              <a:t>Секторні діаграми відображають величину кожного елемента в одному ряду даних, </a:t>
            </a:r>
            <a:r>
              <a:rPr lang="uk-UA" sz="2200" b="1" i="1" dirty="0" err="1" smtClean="0">
                <a:solidFill>
                  <a:schemeClr val="bg1"/>
                </a:solidFill>
              </a:rPr>
              <a:t>пропорційно</a:t>
            </a:r>
            <a:r>
              <a:rPr lang="uk-UA" sz="2200" b="1" i="1" dirty="0" smtClean="0">
                <a:solidFill>
                  <a:schemeClr val="bg1"/>
                </a:solidFill>
              </a:rPr>
              <a:t> до суми елементів, числом або відсотковим значенням. Наприклад, на малюнку ряд даних — це діапазон клітинок ВЗ:СЗ.</a:t>
            </a:r>
            <a:endParaRPr lang="uk-UA" sz="2200" b="1" i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9031" t="3241" r="9512" b="4000"/>
          <a:stretch/>
        </p:blipFill>
        <p:spPr>
          <a:xfrm>
            <a:off x="35496" y="3284984"/>
            <a:ext cx="3600400" cy="32403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3448535"/>
            <a:ext cx="5347717" cy="286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Округлений прямокутник 14"/>
          <p:cNvSpPr/>
          <p:nvPr/>
        </p:nvSpPr>
        <p:spPr>
          <a:xfrm>
            <a:off x="6453337" y="4653136"/>
            <a:ext cx="2602284" cy="432048"/>
          </a:xfrm>
          <a:prstGeom prst="roundRect">
            <a:avLst>
              <a:gd name="adj" fmla="val 1110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ілка вліво 15"/>
          <p:cNvSpPr/>
          <p:nvPr/>
        </p:nvSpPr>
        <p:spPr>
          <a:xfrm rot="2700000" flipH="1">
            <a:off x="5519709" y="3957455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44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Як наочно подати числові</a:t>
            </a:r>
            <a:br>
              <a:rPr lang="uk-UA" sz="3000" dirty="0" smtClean="0"/>
            </a:br>
            <a:r>
              <a:rPr lang="uk-UA" sz="3000" dirty="0" smtClean="0"/>
              <a:t>дані за допомогою діаграм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noProof="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14526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000" b="1" i="1" dirty="0">
                <a:solidFill>
                  <a:schemeClr val="bg1"/>
                </a:solidFill>
              </a:rPr>
              <a:t>На основі діаграми можна провести аналіз даних. Наприклад, за даними стовпчастої </a:t>
            </a:r>
            <a:r>
              <a:rPr lang="uk-UA" sz="2000" b="1" i="1" dirty="0" smtClean="0">
                <a:solidFill>
                  <a:schemeClr val="bg1"/>
                </a:solidFill>
              </a:rPr>
              <a:t>діаграми можна </a:t>
            </a:r>
            <a:r>
              <a:rPr lang="uk-UA" sz="2000" b="1" i="1" dirty="0">
                <a:solidFill>
                  <a:schemeClr val="bg1"/>
                </a:solidFill>
              </a:rPr>
              <a:t>зробити висновок, що найбільша різниця між участю хлопчиків і </a:t>
            </a:r>
            <a:r>
              <a:rPr lang="uk-UA" sz="2000" b="1" i="1" dirty="0" smtClean="0">
                <a:solidFill>
                  <a:schemeClr val="bg1"/>
                </a:solidFill>
              </a:rPr>
              <a:t>дівчаток — </a:t>
            </a:r>
            <a:r>
              <a:rPr lang="uk-UA" sz="2000" b="1" i="1" dirty="0">
                <a:solidFill>
                  <a:schemeClr val="bg1"/>
                </a:solidFill>
              </a:rPr>
              <a:t>у театральному гуртку, кількість учасників серед хлопчиків і дівчаток хореографічного гуртка — однакова тощо.</a:t>
            </a:r>
            <a:endParaRPr lang="uk-UA" sz="2000" b="1" i="1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414028"/>
            <a:ext cx="7259679" cy="3255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двійна стрілка вгору/вниз 2"/>
          <p:cNvSpPr/>
          <p:nvPr/>
        </p:nvSpPr>
        <p:spPr bwMode="auto">
          <a:xfrm>
            <a:off x="5796136" y="4466764"/>
            <a:ext cx="360040" cy="762436"/>
          </a:xfrm>
          <a:prstGeom prst="up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algn="ctr"/>
            <a:endParaRPr lang="uk-UA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3396996" y="4993270"/>
            <a:ext cx="958979" cy="124404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34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Як наочно подати числові</a:t>
            </a:r>
            <a:br>
              <a:rPr lang="uk-UA" sz="3000" dirty="0" smtClean="0"/>
            </a:br>
            <a:r>
              <a:rPr lang="uk-UA" sz="3000" dirty="0" smtClean="0"/>
              <a:t>дані за допомогою діаграм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noProof="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Секторна діаграма показує, наприклад, що найменше хлопчиків займаються моделюванням (16 %).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564904"/>
            <a:ext cx="6624736" cy="3981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Рівнобедрений трикутник 2"/>
          <p:cNvSpPr/>
          <p:nvPr/>
        </p:nvSpPr>
        <p:spPr bwMode="auto">
          <a:xfrm rot="5400000">
            <a:off x="2597142" y="3686390"/>
            <a:ext cx="1717467" cy="2232248"/>
          </a:xfrm>
          <a:prstGeom prst="triangle">
            <a:avLst>
              <a:gd name="adj" fmla="val 22729"/>
            </a:avLst>
          </a:prstGeom>
          <a:solidFill>
            <a:srgbClr val="227547">
              <a:alpha val="50000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109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 яких об'єктів</a:t>
            </a:r>
            <a:br>
              <a:rPr lang="uk-UA" dirty="0" smtClean="0"/>
            </a:br>
            <a:r>
              <a:rPr lang="uk-UA" dirty="0" smtClean="0"/>
              <a:t>складається діаграма?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noProof="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9036496" cy="214526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У середовищі табличного процесора діаграма та дані, на основі яких вона побудована, зв'язані між собою. Це означає, що діаграма автоматично оновлюється, якщо вносяться зміни в таблицю з даними.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analytics, bar, board, chart, comment, diagram, graph, message, stan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544" y="2636912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nalytics, arrow, chart, colorful, curve bar, diagram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384376" cy="291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03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 яких об'єктів</a:t>
            </a:r>
            <a:br>
              <a:rPr lang="uk-UA" dirty="0" smtClean="0"/>
            </a:br>
            <a:r>
              <a:rPr lang="uk-UA" dirty="0" smtClean="0"/>
              <a:t>складається діаграма?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noProof="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570" y="2213795"/>
            <a:ext cx="8712968" cy="3517259"/>
          </a:xfrm>
          <a:prstGeom prst="rect">
            <a:avLst/>
          </a:prstGeom>
        </p:spPr>
      </p:pic>
      <p:sp>
        <p:nvSpPr>
          <p:cNvPr id="7" name="Округлений прямокутник 6"/>
          <p:cNvSpPr/>
          <p:nvPr/>
        </p:nvSpPr>
        <p:spPr>
          <a:xfrm>
            <a:off x="4686368" y="2564904"/>
            <a:ext cx="2261896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6012160" y="1514065"/>
            <a:ext cx="3024336" cy="510778"/>
          </a:xfrm>
          <a:prstGeom prst="wedgeRoundRectCallout">
            <a:avLst>
              <a:gd name="adj1" fmla="val -51548"/>
              <a:gd name="adj2" fmla="val 181847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Назва діаграми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3318216" y="3086324"/>
            <a:ext cx="389688" cy="1422796"/>
          </a:xfrm>
          <a:prstGeom prst="roundRect">
            <a:avLst/>
          </a:prstGeom>
          <a:noFill/>
          <a:ln w="38100">
            <a:solidFill>
              <a:srgbClr val="227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3563888" y="4509120"/>
            <a:ext cx="4215712" cy="720079"/>
          </a:xfrm>
          <a:prstGeom prst="roundRect">
            <a:avLst/>
          </a:prstGeom>
          <a:noFill/>
          <a:ln w="38100">
            <a:solidFill>
              <a:srgbClr val="227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4355976" y="5902142"/>
            <a:ext cx="1980220" cy="510778"/>
          </a:xfrm>
          <a:prstGeom prst="wedgeRoundRectCallout">
            <a:avLst>
              <a:gd name="adj1" fmla="val -20108"/>
              <a:gd name="adj2" fmla="val -176194"/>
              <a:gd name="adj3" fmla="val 16667"/>
            </a:avLst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Осі даних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434984" y="2908818"/>
            <a:ext cx="2336816" cy="2581341"/>
          </a:xfrm>
          <a:prstGeom prst="roundRect">
            <a:avLst>
              <a:gd name="adj" fmla="val 4711"/>
            </a:avLst>
          </a:prstGeom>
          <a:solidFill>
            <a:srgbClr val="EC8A49">
              <a:alpha val="30000"/>
            </a:srgbClr>
          </a:solidFill>
          <a:ln w="38100">
            <a:solidFill>
              <a:srgbClr val="EC8A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1740904" y="3332860"/>
            <a:ext cx="1030896" cy="2112364"/>
          </a:xfrm>
          <a:prstGeom prst="roundRect">
            <a:avLst>
              <a:gd name="adj" fmla="val 989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2256352" y="5902142"/>
            <a:ext cx="2045872" cy="510778"/>
          </a:xfrm>
          <a:prstGeom prst="wedgeRoundRectCallout">
            <a:avLst>
              <a:gd name="adj1" fmla="val -41552"/>
              <a:gd name="adj2" fmla="val -159145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Ряд даних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444760" y="3332860"/>
            <a:ext cx="1250352" cy="2112364"/>
          </a:xfrm>
          <a:prstGeom prst="roundRect">
            <a:avLst>
              <a:gd name="adj" fmla="val 752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124368" y="5661248"/>
            <a:ext cx="2045872" cy="919401"/>
          </a:xfrm>
          <a:prstGeom prst="wedgeRoundRectCallout">
            <a:avLst>
              <a:gd name="adj1" fmla="val -6080"/>
              <a:gd name="adj2" fmla="val -81790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Поля даних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7953559" y="4112395"/>
            <a:ext cx="794905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2801392" y="2522066"/>
            <a:ext cx="6061146" cy="3139181"/>
          </a:xfrm>
          <a:prstGeom prst="roundRect">
            <a:avLst>
              <a:gd name="adj" fmla="val 6957"/>
            </a:avLst>
          </a:prstGeom>
          <a:solidFill>
            <a:srgbClr val="7030A0">
              <a:alpha val="30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TextBox 18"/>
          <p:cNvSpPr txBox="1"/>
          <p:nvPr/>
        </p:nvSpPr>
        <p:spPr>
          <a:xfrm>
            <a:off x="7188111" y="2162467"/>
            <a:ext cx="1848385" cy="919401"/>
          </a:xfrm>
          <a:prstGeom prst="wedgeRoundRectCallout">
            <a:avLst>
              <a:gd name="adj1" fmla="val 2242"/>
              <a:gd name="adj2" fmla="val 89654"/>
              <a:gd name="adj3" fmla="val 16667"/>
            </a:avLst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Область діаграми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359" y="1121887"/>
            <a:ext cx="2220658" cy="1328023"/>
          </a:xfrm>
          <a:prstGeom prst="wedgeRoundRectCallout">
            <a:avLst>
              <a:gd name="adj1" fmla="val 31950"/>
              <a:gd name="adj2" fmla="val 84303"/>
              <a:gd name="adj3" fmla="val 16667"/>
            </a:avLst>
          </a:prstGeom>
          <a:solidFill>
            <a:srgbClr val="EC8A4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Дані для побудови діаграми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2004" y="5305820"/>
            <a:ext cx="1761706" cy="510778"/>
          </a:xfrm>
          <a:prstGeom prst="wedgeRoundRectCallout">
            <a:avLst>
              <a:gd name="adj1" fmla="val 3028"/>
              <a:gd name="adj2" fmla="val -227343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Легенда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3707903" y="3077543"/>
            <a:ext cx="4071697" cy="1394892"/>
          </a:xfrm>
          <a:prstGeom prst="roundRect">
            <a:avLst>
              <a:gd name="adj" fmla="val 6718"/>
            </a:avLst>
          </a:prstGeom>
          <a:solidFill>
            <a:srgbClr val="663300">
              <a:alpha val="30000"/>
            </a:srgbClr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TextBox 22"/>
          <p:cNvSpPr txBox="1"/>
          <p:nvPr/>
        </p:nvSpPr>
        <p:spPr>
          <a:xfrm>
            <a:off x="2339752" y="1285463"/>
            <a:ext cx="3631925" cy="919401"/>
          </a:xfrm>
          <a:prstGeom prst="wedgeRoundRectCallout">
            <a:avLst>
              <a:gd name="adj1" fmla="val -3992"/>
              <a:gd name="adj2" fmla="val 153431"/>
              <a:gd name="adj3" fmla="val 16667"/>
            </a:avLst>
          </a:prstGeom>
          <a:solidFill>
            <a:srgbClr val="6633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Область побудови діаграми</a:t>
            </a:r>
            <a:endParaRPr lang="uk-UA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5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17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 яких об'єктів</a:t>
            </a:r>
            <a:br>
              <a:rPr lang="uk-UA" dirty="0" smtClean="0"/>
            </a:br>
            <a:r>
              <a:rPr lang="uk-UA" dirty="0" smtClean="0"/>
              <a:t>складається діаграма?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noProof="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51077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rgbClr val="FFFF00"/>
                </a:solidFill>
              </a:rPr>
              <a:t>Діаграма</a:t>
            </a:r>
            <a:r>
              <a:rPr lang="uk-UA" sz="2400" b="1" i="1" dirty="0" smtClean="0">
                <a:solidFill>
                  <a:schemeClr val="bg1"/>
                </a:solidFill>
              </a:rPr>
              <a:t> складається з різних об'єктів: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02698825"/>
              </p:ext>
            </p:extLst>
          </p:nvPr>
        </p:nvGraphicFramePr>
        <p:xfrm>
          <a:off x="179512" y="1556792"/>
          <a:ext cx="89289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127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544B19-18D0-47B1-8BEC-9521DE9CE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77544B19-18D0-47B1-8BEC-9521DE9CE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2EBA52-C63F-4FFB-813C-D276C87AD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DA2EBA52-C63F-4FFB-813C-D276C87AD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2948DD-A0BD-48A2-A730-40CA1FDB0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412948DD-A0BD-48A2-A730-40CA1FDB0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2A8BCB-EDE3-45EB-AE04-C3A54ABA6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graphicEl>
                                              <a:dgm id="{032A8BCB-EDE3-45EB-AE04-C3A54ABA6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672CB6-1F98-4F10-B970-E9A55B4B2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72672CB6-1F98-4F10-B970-E9A55B4B2A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D8321F-6B9A-4DFE-887A-81F9D3973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BED8321F-6B9A-4DFE-887A-81F9D3973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65CC8C-3EF8-4EE7-9AB1-AF8ABA46C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8765CC8C-3EF8-4EE7-9AB1-AF8ABA46C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225DB6-DBB2-4B72-AD4E-F15352BA9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12225DB6-DBB2-4B72-AD4E-F15352BA97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34B692-5EB3-481B-B62A-12391070C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5334B692-5EB3-481B-B62A-12391070C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E2B0BB-1E83-4F51-BC61-EDD3D0060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">
                                            <p:graphicEl>
                                              <a:dgm id="{B4E2B0BB-1E83-4F51-BC61-EDD3D0060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65CF6B-9788-4659-8CB3-C39C33EFC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4C65CF6B-9788-4659-8CB3-C39C33EFC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Як створити діаграму в середовищі табличного процесора?</a:t>
            </a:r>
            <a:endParaRPr lang="uk-UA" sz="24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noProof="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06013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300" b="1" i="1" dirty="0" smtClean="0">
                <a:solidFill>
                  <a:schemeClr val="bg1"/>
                </a:solidFill>
              </a:rPr>
              <a:t>Діаграма створюється на основі даних таблиці. Тому перш ніж створювати діаграму, спочатку потрібно створити таблицю чи відкрити в середовищі табличного процесора файл — електронну таблицю, що містить потрібні дані.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5" y="3429000"/>
            <a:ext cx="8858969" cy="28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8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Як створити діаграму в середовищі табличного процесора?</a:t>
            </a:r>
            <a:endParaRPr lang="uk-UA" sz="24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noProof="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347329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Для побудови діаграми виділяють діапазон клітинок, що містить необхідні дані: ряди та поля даних для побудови </a:t>
            </a:r>
            <a:r>
              <a:rPr lang="uk-UA" sz="2200" b="1" i="1" dirty="0">
                <a:solidFill>
                  <a:srgbClr val="FFFF00"/>
                </a:solidFill>
              </a:rPr>
              <a:t>стовпчастої</a:t>
            </a:r>
            <a:r>
              <a:rPr lang="uk-UA" sz="2200" b="1" i="1" dirty="0">
                <a:solidFill>
                  <a:schemeClr val="bg1"/>
                </a:solidFill>
              </a:rPr>
              <a:t> діаграми, поля даних — для </a:t>
            </a:r>
            <a:r>
              <a:rPr lang="uk-UA" sz="2200" b="1" i="1" dirty="0">
                <a:solidFill>
                  <a:srgbClr val="FFFF00"/>
                </a:solidFill>
              </a:rPr>
              <a:t>секторної</a:t>
            </a:r>
            <a:r>
              <a:rPr lang="uk-UA" sz="2200" b="1" i="1" dirty="0">
                <a:solidFill>
                  <a:schemeClr val="bg1"/>
                </a:solidFill>
              </a:rPr>
              <a:t>. При цьому слід виділяти назви стовпців і (або) рядків та числові </a:t>
            </a:r>
            <a:r>
              <a:rPr lang="uk-UA" sz="2200" b="1" i="1" dirty="0" smtClean="0">
                <a:solidFill>
                  <a:schemeClr val="bg1"/>
                </a:solidFill>
              </a:rPr>
              <a:t>дані.</a:t>
            </a:r>
            <a:endParaRPr lang="uk-UA" sz="2200" b="1" i="1" dirty="0">
              <a:solidFill>
                <a:schemeClr val="bg1"/>
              </a:solidFill>
            </a:endParaRPr>
          </a:p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Далі в табличному процесорі </a:t>
            </a:r>
            <a:r>
              <a:rPr lang="en-US" sz="2200" b="1" i="1" dirty="0">
                <a:solidFill>
                  <a:srgbClr val="FFFF00"/>
                </a:solidFill>
              </a:rPr>
              <a:t>Microsoft Excel </a:t>
            </a:r>
            <a:r>
              <a:rPr lang="uk-UA" sz="2200" b="1" i="1" dirty="0">
                <a:solidFill>
                  <a:schemeClr val="bg1"/>
                </a:solidFill>
              </a:rPr>
              <a:t>на вкладці </a:t>
            </a:r>
            <a:r>
              <a:rPr lang="uk-UA" sz="2200" b="1" i="1" dirty="0">
                <a:solidFill>
                  <a:srgbClr val="FFFF00"/>
                </a:solidFill>
              </a:rPr>
              <a:t>Вставлення</a:t>
            </a:r>
            <a:r>
              <a:rPr lang="uk-UA" sz="2200" b="1" i="1" dirty="0">
                <a:solidFill>
                  <a:schemeClr val="bg1"/>
                </a:solidFill>
              </a:rPr>
              <a:t> в групі </a:t>
            </a:r>
            <a:r>
              <a:rPr lang="uk-UA" sz="2200" b="1" i="1" dirty="0">
                <a:solidFill>
                  <a:srgbClr val="FFFF00"/>
                </a:solidFill>
              </a:rPr>
              <a:t>Діаграми</a:t>
            </a:r>
            <a:r>
              <a:rPr lang="uk-UA" sz="2200" b="1" i="1" dirty="0">
                <a:solidFill>
                  <a:schemeClr val="bg1"/>
                </a:solidFill>
              </a:rPr>
              <a:t> слід обрати потрібний </a:t>
            </a:r>
            <a:r>
              <a:rPr lang="uk-UA" sz="2200" b="1" i="1" dirty="0" smtClean="0">
                <a:solidFill>
                  <a:schemeClr val="bg1"/>
                </a:solidFill>
              </a:rPr>
              <a:t>тип діаграми та встановити властивості діаграми.</a:t>
            </a:r>
            <a:endParaRPr lang="uk-UA" sz="2200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4817376"/>
            <a:ext cx="8712968" cy="1583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круглений прямокутник 6"/>
          <p:cNvSpPr/>
          <p:nvPr/>
        </p:nvSpPr>
        <p:spPr>
          <a:xfrm>
            <a:off x="6012160" y="5390711"/>
            <a:ext cx="2880320" cy="10098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 вліво 7"/>
          <p:cNvSpPr/>
          <p:nvPr/>
        </p:nvSpPr>
        <p:spPr>
          <a:xfrm rot="13558737">
            <a:off x="5133322" y="4752495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1835696" y="5101615"/>
            <a:ext cx="1152128" cy="289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897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Як налаштувати властивості об'єктів діаграми?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noProof="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14526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Деякі з об'єктів діаграми відображаються при побудові автоматично, інші за потреби можна додавати. Кожний об'єкт можна виділити, змінити його розміри та місце розташування.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852" y="3387426"/>
            <a:ext cx="4499628" cy="3209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2008" y="3587988"/>
            <a:ext cx="4067944" cy="214526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Крім того, він має свої властивості — параметри, значення яких можна змінювати. </a:t>
            </a:r>
          </a:p>
        </p:txBody>
      </p:sp>
    </p:spTree>
    <p:extLst>
      <p:ext uri="{BB962C8B-B14F-4D97-AF65-F5344CB8AC3E}">
        <p14:creationId xmlns:p14="http://schemas.microsoft.com/office/powerpoint/2010/main" val="8292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Як налаштувати властивості об'єктів діаграми?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noProof="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4788024" cy="377975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Наприклад</a:t>
            </a:r>
            <a:r>
              <a:rPr lang="uk-UA" sz="2400" b="1" i="1" dirty="0">
                <a:solidFill>
                  <a:schemeClr val="bg1"/>
                </a:solidFill>
              </a:rPr>
              <a:t>, для об'єкта </a:t>
            </a:r>
            <a:r>
              <a:rPr lang="uk-UA" sz="2400" b="1" i="1" dirty="0">
                <a:solidFill>
                  <a:srgbClr val="FFFF00"/>
                </a:solidFill>
              </a:rPr>
              <a:t>діаграма</a:t>
            </a:r>
            <a:r>
              <a:rPr lang="uk-UA" sz="2400" b="1" i="1" dirty="0">
                <a:solidFill>
                  <a:schemeClr val="bg1"/>
                </a:solidFill>
              </a:rPr>
              <a:t> можна змінити її тип, розміри чи місце розташування на аркуші; для об'єкта назва діаграми — ввести потрібний текст чи змінити параметри форматування.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196752"/>
            <a:ext cx="3869804" cy="5465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35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dirty="0" smtClean="0"/>
              <a:t>Ти дізнаєшся:</a:t>
            </a:r>
          </a:p>
        </p:txBody>
      </p:sp>
      <p:pic>
        <p:nvPicPr>
          <p:cNvPr id="1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515028"/>
              </p:ext>
            </p:extLst>
          </p:nvPr>
        </p:nvGraphicFramePr>
        <p:xfrm>
          <a:off x="107504" y="1533525"/>
          <a:ext cx="8928992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noProof="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16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6" y="1628800"/>
            <a:ext cx="2019275" cy="20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nalysis, chart, diagram, graph, market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69160"/>
            <a:ext cx="1622971" cy="162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nalytics, chart, colorful, diagram, ecommerce, financial, graph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69" y="1247835"/>
            <a:ext cx="1959391" cy="168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nalytics, blue, chart, diagram, economics, finance, pie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71998"/>
            <a:ext cx="1872208" cy="160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1960" y="4653136"/>
            <a:ext cx="4680520" cy="166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75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7F4F5B0-160D-40C2-BA04-7E2E012FE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">
                                            <p:graphicEl>
                                              <a:dgm id="{97F4F5B0-160D-40C2-BA04-7E2E012FE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9CC8D66-CC3D-43B1-9028-C9C2A7507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14">
                                            <p:graphicEl>
                                              <a:dgm id="{E9CC8D66-CC3D-43B1-9028-C9C2A7507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A1C8FA4-0F52-445B-8E3A-B1010353A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14">
                                            <p:graphicEl>
                                              <a:dgm id="{6A1C8FA4-0F52-445B-8E3A-B1010353A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C0DE14E-82E2-45F6-BC06-171FB2815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14">
                                            <p:graphicEl>
                                              <a:dgm id="{AC0DE14E-82E2-45F6-BC06-171FB2815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9164056-8AA8-4CA8-AFE5-5EFFB9095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4">
                                            <p:graphicEl>
                                              <a:dgm id="{A9164056-8AA8-4CA8-AFE5-5EFFB9095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AF9E15-80C3-4253-BCA0-4AFD6FEA6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14">
                                            <p:graphicEl>
                                              <a:dgm id="{BBAF9E15-80C3-4253-BCA0-4AFD6FEA6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7AA25AA-2414-40B8-95D0-A8FD724C6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14">
                                            <p:graphicEl>
                                              <a:dgm id="{77AA25AA-2414-40B8-95D0-A8FD724C6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1139E39-68A7-4B79-BB75-6AFA6CC61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14">
                                            <p:graphicEl>
                                              <a:dgm id="{51139E39-68A7-4B79-BB75-6AFA6CC61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3512FE0-87F1-49B2-B59A-C01170C09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14">
                                            <p:graphicEl>
                                              <a:dgm id="{F3512FE0-87F1-49B2-B59A-C01170C09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1AF0069-0019-42FD-BEE5-DD7B78812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14">
                                            <p:graphicEl>
                                              <a:dgm id="{E1AF0069-0019-42FD-BEE5-DD7B78812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5936E93-7C0A-4215-B817-8462F0F76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250"/>
                                        <p:tgtEl>
                                          <p:spTgt spid="14">
                                            <p:graphicEl>
                                              <a:dgm id="{05936E93-7C0A-4215-B817-8462F0F76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Як налаштувати властивості об'єктів діаграми?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noProof="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5868144" cy="296251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Список дій, які можна виконувати над виділеним об'єктом, міститься в </a:t>
            </a:r>
            <a:r>
              <a:rPr lang="uk-UA" sz="2400" b="1" i="1" dirty="0" smtClean="0">
                <a:solidFill>
                  <a:srgbClr val="FFFF00"/>
                </a:solidFill>
              </a:rPr>
              <a:t>контекстному меню</a:t>
            </a:r>
            <a:r>
              <a:rPr lang="uk-UA" sz="2400" b="1" i="1" dirty="0" smtClean="0">
                <a:solidFill>
                  <a:schemeClr val="bg1"/>
                </a:solidFill>
              </a:rPr>
              <a:t>. Також можна видаляти об'єкти діаграми, які не потрібно відображати.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4168" y="1229787"/>
            <a:ext cx="2825105" cy="5445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4327696"/>
            <a:ext cx="1433795" cy="24954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46296" y="4252264"/>
            <a:ext cx="2808312" cy="919401"/>
          </a:xfrm>
          <a:prstGeom prst="wedgeRoundRectCallout">
            <a:avLst>
              <a:gd name="adj1" fmla="val -73808"/>
              <a:gd name="adj2" fmla="val -10987"/>
              <a:gd name="adj3" fmla="val 16667"/>
            </a:avLst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Клацнути</a:t>
            </a:r>
          </a:p>
          <a:p>
            <a:pPr algn="ctr"/>
            <a:r>
              <a:rPr lang="uk-UA" sz="2400" b="1" i="1" dirty="0" smtClean="0"/>
              <a:t>Праву кнопку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429269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Як налаштувати властивості об'єктів діаграми?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noProof="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Для зміни властивостей діаграм та їх об'єктів можна використати інструменти вкладки </a:t>
            </a:r>
            <a:r>
              <a:rPr lang="uk-UA" sz="2400" b="1" i="1" dirty="0" smtClean="0">
                <a:solidFill>
                  <a:srgbClr val="FFFF00"/>
                </a:solidFill>
              </a:rPr>
              <a:t>Знаряддя для діаграм</a:t>
            </a:r>
            <a:r>
              <a:rPr lang="uk-UA" sz="2400" b="1" i="1" dirty="0" smtClean="0">
                <a:solidFill>
                  <a:schemeClr val="bg1"/>
                </a:solidFill>
              </a:rPr>
              <a:t>, яка відображається на стрічці при виділенні діаграми.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191" y="3258612"/>
            <a:ext cx="8501273" cy="2558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круглений прямокутник 6"/>
          <p:cNvSpPr/>
          <p:nvPr/>
        </p:nvSpPr>
        <p:spPr>
          <a:xfrm>
            <a:off x="1475656" y="3212976"/>
            <a:ext cx="3312368" cy="9171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955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Форматування діаграм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52"/>
            <a:ext cx="9036496" cy="255389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Щоб змінити розміри діаграми, потрібно виділити область діаграми й перетягнути один а маркерів зміни розмірів, які розміщені на її межі. Розміри діаграми чи об'єкта можна точно задати, використавши лічильники в групі </a:t>
            </a:r>
            <a:r>
              <a:rPr lang="uk-UA" sz="2400" b="1" i="1" dirty="0">
                <a:solidFill>
                  <a:srgbClr val="FFFF00"/>
                </a:solidFill>
              </a:rPr>
              <a:t>Розмір</a:t>
            </a:r>
            <a:r>
              <a:rPr lang="uk-UA" sz="24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66" y="3861048"/>
            <a:ext cx="7918022" cy="2357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7"/>
          <p:cNvSpPr/>
          <p:nvPr/>
        </p:nvSpPr>
        <p:spPr>
          <a:xfrm>
            <a:off x="6732240" y="4679581"/>
            <a:ext cx="1829848" cy="15386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ліво 8"/>
          <p:cNvSpPr/>
          <p:nvPr/>
        </p:nvSpPr>
        <p:spPr>
          <a:xfrm rot="2700000" flipH="1">
            <a:off x="5856539" y="4063074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noProof="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6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Редагування діаграм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Для видалення всієї діаграми чи якогось з її об'єктів потрібно вибрати об'єкт і натиснути клавішу </a:t>
            </a:r>
            <a:r>
              <a:rPr lang="en-US" sz="2400" b="1" i="1" dirty="0">
                <a:solidFill>
                  <a:srgbClr val="FFFF00"/>
                </a:solidFill>
              </a:rPr>
              <a:t>Delete</a:t>
            </a:r>
            <a:r>
              <a:rPr lang="en-US" sz="24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636912"/>
            <a:ext cx="2457703" cy="3972546"/>
          </a:xfrm>
          <a:prstGeom prst="rect">
            <a:avLst/>
          </a:prstGeom>
        </p:spPr>
      </p:pic>
      <p:sp>
        <p:nvSpPr>
          <p:cNvPr id="7" name="Округлений прямокутник 6"/>
          <p:cNvSpPr/>
          <p:nvPr/>
        </p:nvSpPr>
        <p:spPr>
          <a:xfrm>
            <a:off x="5796136" y="3541506"/>
            <a:ext cx="720080" cy="75158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 вліво 7"/>
          <p:cNvSpPr/>
          <p:nvPr/>
        </p:nvSpPr>
        <p:spPr>
          <a:xfrm rot="2700000" flipH="1">
            <a:off x="4926791" y="3161401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777303"/>
            <a:ext cx="2409270" cy="40567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3728" y="2636912"/>
            <a:ext cx="2386190" cy="578882"/>
          </a:xfrm>
          <a:prstGeom prst="wedgeRoundRectCallout">
            <a:avLst>
              <a:gd name="adj1" fmla="val -96944"/>
              <a:gd name="adj2" fmla="val 29389"/>
              <a:gd name="adj3" fmla="val 16667"/>
            </a:avLst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Клацнути</a:t>
            </a:r>
            <a:endParaRPr lang="uk-UA" sz="2800" b="1" i="1" dirty="0"/>
          </a:p>
        </p:txBody>
      </p:sp>
      <p:pic>
        <p:nvPicPr>
          <p:cNvPr id="4098" name="Picture 2" descr="app, gps, ipad, iphone, location, map, navigation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76" y="4079891"/>
            <a:ext cx="1159708" cy="230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noProof="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Повторюємо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777503"/>
            <a:ext cx="9036496" cy="85129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 smtClean="0">
                <a:solidFill>
                  <a:schemeClr val="bg1"/>
                </a:solidFill>
              </a:rPr>
              <a:t>Розглянь схему та поясни зв'язок між вказаними поняттями.</a:t>
            </a:r>
            <a:endParaRPr lang="uk-UA" sz="22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1872154"/>
            <a:ext cx="1763688" cy="408623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Рядки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1677" y="1729646"/>
            <a:ext cx="2017824" cy="715089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Вертикальна вісь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5482" y="1708458"/>
            <a:ext cx="2262782" cy="715089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Горизонтальна вісь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6296" y="1708458"/>
            <a:ext cx="1728192" cy="408623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Заголовки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008" y="2564904"/>
            <a:ext cx="1763688" cy="408623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Стовпчики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2051720" y="3662836"/>
            <a:ext cx="2088232" cy="820662"/>
          </a:xfrm>
          <a:prstGeom prst="ellipse">
            <a:avLst/>
          </a:prstGeom>
          <a:solidFill>
            <a:srgbClr val="7030A0"/>
          </a:solidFill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uk-UA" b="1" i="1" dirty="0" smtClean="0"/>
              <a:t>Властивості</a:t>
            </a:r>
            <a:endParaRPr lang="uk-UA" b="1" i="1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2034778" y="2970086"/>
            <a:ext cx="822109" cy="820662"/>
          </a:xfrm>
          <a:prstGeom prst="ellipse">
            <a:avLst/>
          </a:prstGeom>
          <a:solidFill>
            <a:srgbClr val="F8974A"/>
          </a:solidFill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uk-UA" b="1" i="1" dirty="0" smtClean="0"/>
              <a:t>Дані</a:t>
            </a:r>
            <a:endParaRPr lang="uk-UA" b="1" i="1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010955" y="4311372"/>
            <a:ext cx="822109" cy="820662"/>
          </a:xfrm>
          <a:prstGeom prst="ellipse">
            <a:avLst/>
          </a:prstGeom>
          <a:solidFill>
            <a:srgbClr val="F8974A"/>
          </a:solidFill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uk-UA" b="1" i="1" dirty="0" smtClean="0"/>
              <a:t>Тип</a:t>
            </a:r>
            <a:endParaRPr lang="uk-UA" b="1" i="1" dirty="0"/>
          </a:p>
        </p:txBody>
      </p:sp>
      <p:sp>
        <p:nvSpPr>
          <p:cNvPr id="9" name="Овал 8"/>
          <p:cNvSpPr/>
          <p:nvPr/>
        </p:nvSpPr>
        <p:spPr bwMode="auto">
          <a:xfrm>
            <a:off x="4499992" y="2564904"/>
            <a:ext cx="2160240" cy="1627146"/>
          </a:xfrm>
          <a:prstGeom prst="ellipse">
            <a:avLst/>
          </a:prstGeom>
          <a:solidFill>
            <a:srgbClr val="0070C0"/>
          </a:solidFill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uk-UA" b="1" i="1" dirty="0" smtClean="0"/>
              <a:t>Редагування</a:t>
            </a:r>
            <a:endParaRPr lang="uk-UA" b="1" i="1" dirty="0"/>
          </a:p>
        </p:txBody>
      </p:sp>
      <p:sp>
        <p:nvSpPr>
          <p:cNvPr id="25" name="Овал 24"/>
          <p:cNvSpPr/>
          <p:nvPr/>
        </p:nvSpPr>
        <p:spPr bwMode="auto">
          <a:xfrm>
            <a:off x="5434079" y="3638629"/>
            <a:ext cx="2160240" cy="1627146"/>
          </a:xfrm>
          <a:prstGeom prst="ellipse">
            <a:avLst/>
          </a:prstGeom>
          <a:solidFill>
            <a:srgbClr val="00B0F0"/>
          </a:solidFill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uk-UA" b="1" i="1" dirty="0" smtClean="0"/>
              <a:t>Форматування</a:t>
            </a:r>
            <a:endParaRPr lang="uk-UA" b="1" i="1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7465202" y="2878247"/>
            <a:ext cx="1502960" cy="1361122"/>
          </a:xfrm>
          <a:prstGeom prst="ellipse">
            <a:avLst/>
          </a:prstGeom>
          <a:solidFill>
            <a:srgbClr val="92D050"/>
          </a:solidFill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uk-UA" b="1" i="1" dirty="0" smtClean="0"/>
              <a:t>Висновки</a:t>
            </a:r>
            <a:endParaRPr lang="uk-UA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1835696" y="5373216"/>
            <a:ext cx="1763688" cy="715089"/>
          </a:xfrm>
          <a:prstGeom prst="roundRect">
            <a:avLst/>
          </a:prstGeom>
          <a:solidFill>
            <a:srgbClr val="6633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Створення діаграми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86142" y="5401762"/>
            <a:ext cx="2162121" cy="715089"/>
          </a:xfrm>
          <a:prstGeom prst="roundRect">
            <a:avLst/>
          </a:prstGeom>
          <a:solidFill>
            <a:srgbClr val="6633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Зміна властивостей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82622" y="5401762"/>
            <a:ext cx="1381866" cy="408623"/>
          </a:xfrm>
          <a:prstGeom prst="roundRect">
            <a:avLst/>
          </a:prstGeom>
          <a:solidFill>
            <a:srgbClr val="6633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Аналіз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008" y="4100497"/>
            <a:ext cx="1763688" cy="40862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Стовпчаста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008" y="4797152"/>
            <a:ext cx="1763688" cy="40862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Секторна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7989" y="6190437"/>
            <a:ext cx="1763688" cy="408623"/>
          </a:xfrm>
          <a:prstGeom prst="roundRect">
            <a:avLst/>
          </a:prstGeom>
          <a:solidFill>
            <a:srgbClr val="CC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Заголовки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54655" y="6190437"/>
            <a:ext cx="1763688" cy="408623"/>
          </a:xfrm>
          <a:prstGeom prst="roundRect">
            <a:avLst/>
          </a:prstGeom>
          <a:solidFill>
            <a:srgbClr val="CC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Легенда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4576" y="6190437"/>
            <a:ext cx="2280626" cy="408623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Область даних</a:t>
            </a:r>
            <a:endParaRPr lang="uk-UA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6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dirty="0"/>
              <a:t>Обговорення вивченого</a:t>
            </a:r>
            <a:endParaRPr lang="uk-UA" dirty="0"/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305275"/>
              </p:ext>
            </p:extLst>
          </p:nvPr>
        </p:nvGraphicFramePr>
        <p:xfrm>
          <a:off x="3635896" y="1909108"/>
          <a:ext cx="5328592" cy="281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0" descr="3D_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6" y="1751590"/>
            <a:ext cx="4287973" cy="4917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4941168"/>
            <a:ext cx="3888432" cy="646986"/>
          </a:xfrm>
          <a:prstGeom prst="wedgeRoundRectCallout">
            <a:avLst>
              <a:gd name="adj1" fmla="val -73193"/>
              <a:gd name="adj2" fmla="val -105753"/>
              <a:gd name="adj3" fmla="val 16667"/>
            </a:avLst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Сторінка 189</a:t>
            </a:r>
            <a:endParaRPr lang="en-US" sz="3200" b="1" i="1" dirty="0" smtClean="0">
              <a:solidFill>
                <a:srgbClr val="002060"/>
              </a:solidFill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dirty="0"/>
              <a:t>Обговорення вивченого</a:t>
            </a:r>
            <a:endParaRPr lang="uk-UA" dirty="0"/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678662"/>
              </p:ext>
            </p:extLst>
          </p:nvPr>
        </p:nvGraphicFramePr>
        <p:xfrm>
          <a:off x="3635896" y="1909108"/>
          <a:ext cx="5328592" cy="281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0" descr="3D_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6" y="1751590"/>
            <a:ext cx="4287973" cy="4917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4941168"/>
            <a:ext cx="3888432" cy="1191816"/>
          </a:xfrm>
          <a:prstGeom prst="wedgeRoundRectCallout">
            <a:avLst>
              <a:gd name="adj1" fmla="val -73193"/>
              <a:gd name="adj2" fmla="val -105753"/>
              <a:gd name="adj3" fmla="val 16667"/>
            </a:avLst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Сторінка</a:t>
            </a:r>
          </a:p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189-190</a:t>
            </a:r>
            <a:endParaRPr lang="uk-UA" sz="3200" b="1" i="1" dirty="0">
              <a:solidFill>
                <a:srgbClr val="002060"/>
              </a:solidFill>
            </a:endParaRP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6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dirty="0"/>
              <a:t>Обговорення вивченого</a:t>
            </a:r>
            <a:endParaRPr lang="uk-UA" dirty="0"/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424163"/>
              </p:ext>
            </p:extLst>
          </p:nvPr>
        </p:nvGraphicFramePr>
        <p:xfrm>
          <a:off x="3635896" y="1909108"/>
          <a:ext cx="5328592" cy="281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0" descr="3D_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6" y="1751590"/>
            <a:ext cx="4287973" cy="4917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4941168"/>
            <a:ext cx="3888432" cy="1191816"/>
          </a:xfrm>
          <a:prstGeom prst="wedgeRoundRectCallout">
            <a:avLst>
              <a:gd name="adj1" fmla="val -73193"/>
              <a:gd name="adj2" fmla="val -105753"/>
              <a:gd name="adj3" fmla="val 16667"/>
            </a:avLst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Сторінка</a:t>
            </a:r>
          </a:p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190-191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21" y="1272160"/>
            <a:ext cx="4662948" cy="53478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60032" y="2133942"/>
            <a:ext cx="4091203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/>
              <a:t>Проаналізувати</a:t>
            </a:r>
          </a:p>
          <a:p>
            <a:r>
              <a:rPr lang="uk-UA" sz="3200" i="1" dirty="0"/>
              <a:t>§ </a:t>
            </a:r>
            <a:r>
              <a:rPr lang="uk-UA" sz="3200" i="1" dirty="0" smtClean="0"/>
              <a:t>25, </a:t>
            </a:r>
            <a:r>
              <a:rPr lang="uk-UA" sz="3200" i="1" dirty="0"/>
              <a:t>ст. </a:t>
            </a:r>
            <a:r>
              <a:rPr lang="uk-UA" sz="3200" i="1" dirty="0" smtClean="0"/>
              <a:t>180-</a:t>
            </a:r>
            <a:r>
              <a:rPr lang="uk-UA" sz="3200" i="1" dirty="0" smtClean="0"/>
              <a:t>195</a:t>
            </a:r>
            <a:endParaRPr lang="uk-UA" sz="3200" i="1" dirty="0"/>
          </a:p>
        </p:txBody>
      </p:sp>
    </p:spTree>
    <p:extLst>
      <p:ext uri="{BB962C8B-B14F-4D97-AF65-F5344CB8AC3E}">
        <p14:creationId xmlns:p14="http://schemas.microsoft.com/office/powerpoint/2010/main" val="157287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Фізкультхвилинка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i.ytimg.com/vi/8tK4IbBhd-Q/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" b="3401"/>
          <a:stretch/>
        </p:blipFill>
        <p:spPr bwMode="auto">
          <a:xfrm>
            <a:off x="1259632" y="1700808"/>
            <a:ext cx="6686077" cy="473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Як наочно подати числові</a:t>
            </a:r>
            <a:br>
              <a:rPr lang="uk-UA" sz="3000" dirty="0" smtClean="0"/>
            </a:br>
            <a:r>
              <a:rPr lang="uk-UA" sz="3000" dirty="0" smtClean="0"/>
              <a:t>дані за допомогою діаграм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noProof="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Для наочного подання числових даних і їх аналізу використовують діаграми. Діаграма є однією з форм подання інформаційної моделі та засобом для її дослідження.</a:t>
            </a:r>
            <a:endParaRPr lang="uk-UA" sz="2400" b="1" i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2996952"/>
            <a:ext cx="7632848" cy="2145268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rgbClr val="FFFF00"/>
                </a:solidFill>
              </a:rPr>
              <a:t>Діаграма</a:t>
            </a:r>
            <a:r>
              <a:rPr lang="uk-UA" sz="2400" b="1" i="1" dirty="0"/>
              <a:t> — графічне зображення, що наочно відображає співвідношення між числовими даними за допомогою лінійних відрізків або геометричних фігур.</a:t>
            </a: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30352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5229200"/>
            <a:ext cx="7092280" cy="13280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Слово «</a:t>
            </a:r>
            <a:r>
              <a:rPr lang="uk-UA" sz="2400" b="1" i="1" dirty="0" smtClean="0">
                <a:solidFill>
                  <a:srgbClr val="FFFF00"/>
                </a:solidFill>
              </a:rPr>
              <a:t>діаграма</a:t>
            </a:r>
            <a:r>
              <a:rPr lang="uk-UA" sz="2400" b="1" i="1" dirty="0" smtClean="0">
                <a:solidFill>
                  <a:schemeClr val="bg1"/>
                </a:solidFill>
              </a:rPr>
              <a:t>» походить від грецького </a:t>
            </a:r>
            <a:r>
              <a:rPr lang="uk-UA" sz="2400" b="1" i="1" dirty="0" err="1" smtClean="0">
                <a:solidFill>
                  <a:schemeClr val="bg1"/>
                </a:solidFill>
              </a:rPr>
              <a:t>diagramma</a:t>
            </a:r>
            <a:r>
              <a:rPr lang="uk-UA" sz="2400" b="1" i="1" dirty="0" smtClean="0">
                <a:solidFill>
                  <a:schemeClr val="bg1"/>
                </a:solidFill>
              </a:rPr>
              <a:t> — зображення, малюнок, креслення.</a:t>
            </a:r>
          </a:p>
        </p:txBody>
      </p:sp>
      <p:pic>
        <p:nvPicPr>
          <p:cNvPr id="2052" name="Picture 4" descr="business, chart, diagram, graph, graph line, graphs, statistic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90" y="5209109"/>
            <a:ext cx="1583590" cy="158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4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 smtClean="0"/>
              <a:t>Працюємо за комп’ютером</a:t>
            </a:r>
            <a:endParaRPr lang="uk-UA" sz="310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4294967295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7488"/>
            <a:ext cx="872881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 smtClean="0"/>
              <a:t>Працюємо за комп’ютером</a:t>
            </a:r>
            <a:endParaRPr lang="uk-UA" sz="310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4294967295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10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22" y="1416176"/>
            <a:ext cx="4662945" cy="5347815"/>
          </a:xfrm>
          <a:prstGeom prst="rect">
            <a:avLst/>
          </a:prstGeom>
        </p:spPr>
      </p:pic>
      <p:pic>
        <p:nvPicPr>
          <p:cNvPr id="9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5362522" y="3717032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0032" y="2322855"/>
            <a:ext cx="4104456" cy="1191816"/>
          </a:xfrm>
          <a:prstGeom prst="wedgeRoundRectCallout">
            <a:avLst>
              <a:gd name="adj1" fmla="val -58784"/>
              <a:gd name="adj2" fmla="val 17915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Сторінка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i="1" kern="0" noProof="0" dirty="0" smtClean="0">
                <a:solidFill>
                  <a:srgbClr val="002060"/>
                </a:solidFill>
                <a:latin typeface="Verdana"/>
              </a:rPr>
              <a:t>187-189</a:t>
            </a:r>
            <a:endParaRPr kumimoji="0" lang="uk-UA" sz="32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4932363" y="2349500"/>
            <a:ext cx="3887787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Дякую за увагу!</a:t>
            </a:r>
            <a:endParaRPr lang="uk-UA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178175"/>
            <a:ext cx="4572000" cy="381000"/>
          </a:xfrm>
        </p:spPr>
        <p:txBody>
          <a:bodyPr/>
          <a:lstStyle/>
          <a:p>
            <a:r>
              <a:rPr lang="uk-UA" sz="1800" b="1" dirty="0" smtClean="0"/>
              <a:t>За новою програмою</a:t>
            </a:r>
            <a:endParaRPr lang="en-US" sz="1800" b="1" dirty="0"/>
          </a:p>
        </p:txBody>
      </p:sp>
      <p:sp>
        <p:nvSpPr>
          <p:cNvPr id="13" name="Округлена прямокутна виноска 12"/>
          <p:cNvSpPr/>
          <p:nvPr/>
        </p:nvSpPr>
        <p:spPr>
          <a:xfrm>
            <a:off x="1475656" y="44624"/>
            <a:ext cx="2448272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Урок 25</a:t>
            </a:r>
            <a:endParaRPr lang="uk-UA" sz="3600" b="1" i="1" dirty="0"/>
          </a:p>
        </p:txBody>
      </p:sp>
      <p:pic>
        <p:nvPicPr>
          <p:cNvPr id="10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10" y="3796534"/>
            <a:ext cx="2440778" cy="24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nalytics, chart, diagram, pie, statistic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20" y="3645024"/>
            <a:ext cx="2033136" cy="20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Як наочно подати числові</a:t>
            </a:r>
            <a:br>
              <a:rPr lang="uk-UA" sz="3000" dirty="0" smtClean="0"/>
            </a:br>
            <a:r>
              <a:rPr lang="uk-UA" sz="3000" dirty="0" smtClean="0"/>
              <a:t>дані за допомогою діаграм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noProof="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14526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На уроках математики тобі вже доводилось будувати </a:t>
            </a:r>
            <a:r>
              <a:rPr lang="uk-UA" sz="2400" b="1" i="1" dirty="0" smtClean="0">
                <a:solidFill>
                  <a:srgbClr val="FFFF00"/>
                </a:solidFill>
              </a:rPr>
              <a:t>кругові</a:t>
            </a:r>
            <a:r>
              <a:rPr lang="uk-UA" sz="2400" b="1" i="1" dirty="0" smtClean="0">
                <a:solidFill>
                  <a:schemeClr val="bg1"/>
                </a:solidFill>
              </a:rPr>
              <a:t> та </a:t>
            </a:r>
            <a:r>
              <a:rPr lang="uk-UA" sz="2400" b="1" i="1" dirty="0" smtClean="0">
                <a:solidFill>
                  <a:srgbClr val="FFFF00"/>
                </a:solidFill>
              </a:rPr>
              <a:t>стовпчасті</a:t>
            </a:r>
            <a:r>
              <a:rPr lang="uk-UA" sz="2400" b="1" i="1" dirty="0" smtClean="0">
                <a:solidFill>
                  <a:schemeClr val="bg1"/>
                </a:solidFill>
              </a:rPr>
              <a:t> діаграми за допомогою креслярських інструментів. Їх можна створювати в середовищі табличного процесора.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3429000"/>
            <a:ext cx="9036496" cy="17366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Кругові діаграми, створені в середовищі табличного процесора </a:t>
            </a:r>
            <a:r>
              <a:rPr lang="en-US" sz="2400" b="1" i="1" dirty="0">
                <a:solidFill>
                  <a:srgbClr val="FFFF00"/>
                </a:solidFill>
              </a:rPr>
              <a:t>Microsoft Excel</a:t>
            </a:r>
            <a:r>
              <a:rPr lang="en-US" sz="2400" b="1" i="1" dirty="0">
                <a:solidFill>
                  <a:schemeClr val="bg1"/>
                </a:solidFill>
              </a:rPr>
              <a:t>, </a:t>
            </a:r>
            <a:r>
              <a:rPr lang="uk-UA" sz="2400" b="1" i="1" dirty="0">
                <a:solidFill>
                  <a:schemeClr val="bg1"/>
                </a:solidFill>
              </a:rPr>
              <a:t>називають </a:t>
            </a:r>
            <a:r>
              <a:rPr lang="uk-UA" sz="2400" b="1" i="1" dirty="0">
                <a:solidFill>
                  <a:srgbClr val="FFFF00"/>
                </a:solidFill>
              </a:rPr>
              <a:t>секторними</a:t>
            </a:r>
            <a:r>
              <a:rPr lang="uk-UA" sz="2400" b="1" i="1" dirty="0">
                <a:solidFill>
                  <a:schemeClr val="bg1"/>
                </a:solidFill>
              </a:rPr>
              <a:t>, а стовпчасті </a:t>
            </a:r>
            <a:r>
              <a:rPr lang="uk-UA" sz="2400" b="1" i="1" dirty="0" smtClean="0">
                <a:solidFill>
                  <a:schemeClr val="bg1"/>
                </a:solidFill>
              </a:rPr>
              <a:t>діаграми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uk-UA" sz="2400" b="1" i="1" dirty="0" smtClean="0">
                <a:solidFill>
                  <a:schemeClr val="bg1"/>
                </a:solidFill>
              </a:rPr>
              <a:t>ще називають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rgbClr val="FFFF00"/>
                </a:solidFill>
              </a:rPr>
              <a:t>гістограмами</a:t>
            </a:r>
            <a:r>
              <a:rPr lang="uk-UA" sz="24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074" name="Picture 2" descr="analytics, chart, diagram, pie, statistic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99" y="5072746"/>
            <a:ext cx="1768066" cy="176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1584" y="5284585"/>
            <a:ext cx="2200176" cy="919401"/>
          </a:xfrm>
          <a:prstGeom prst="wedgeRoundRectCallout">
            <a:avLst>
              <a:gd name="adj1" fmla="val 79439"/>
              <a:gd name="adj2" fmla="val -8540"/>
              <a:gd name="adj3" fmla="val 16667"/>
            </a:avLst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Секторна діаграма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3594" y="5284585"/>
            <a:ext cx="2300894" cy="919401"/>
          </a:xfrm>
          <a:prstGeom prst="wedgeRoundRectCallout">
            <a:avLst>
              <a:gd name="adj1" fmla="val -70970"/>
              <a:gd name="adj2" fmla="val -647"/>
              <a:gd name="adj3" fmla="val 16667"/>
            </a:avLst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Стовпчаста діаграма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206" y="5191793"/>
            <a:ext cx="1391978" cy="162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Як наочно подати числові</a:t>
            </a:r>
            <a:br>
              <a:rPr lang="uk-UA" sz="3000" dirty="0" smtClean="0"/>
            </a:br>
            <a:r>
              <a:rPr lang="uk-UA" sz="3000" dirty="0" smtClean="0"/>
              <a:t>дані за допомогою діаграм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noProof="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Для прикладу розглянемо таблицю з даними про участь учнів 7-х класів у шкільних гуртках. 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158" y="2944479"/>
            <a:ext cx="5347717" cy="286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круглений прямокутник 6"/>
          <p:cNvSpPr/>
          <p:nvPr/>
        </p:nvSpPr>
        <p:spPr>
          <a:xfrm>
            <a:off x="2112206" y="3880583"/>
            <a:ext cx="2304256" cy="1924681"/>
          </a:xfrm>
          <a:prstGeom prst="roundRect">
            <a:avLst>
              <a:gd name="adj" fmla="val 610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450261" y="2276872"/>
            <a:ext cx="2459794" cy="510778"/>
          </a:xfrm>
          <a:prstGeom prst="wedgeRoundRectCallout">
            <a:avLst>
              <a:gd name="adj1" fmla="val 38173"/>
              <a:gd name="adj2" fmla="val 264254"/>
              <a:gd name="adj3" fmla="val 16667"/>
            </a:avLst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Поля даних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4434717" y="3861048"/>
            <a:ext cx="2593157" cy="36004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6144654" y="2276872"/>
            <a:ext cx="2459794" cy="510778"/>
          </a:xfrm>
          <a:prstGeom prst="wedgeRoundRectCallout">
            <a:avLst>
              <a:gd name="adj1" fmla="val -33224"/>
              <a:gd name="adj2" fmla="val 258571"/>
              <a:gd name="adj3" fmla="val 16667"/>
            </a:avLst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Ряд даних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425591" y="4258838"/>
            <a:ext cx="1370546" cy="1546426"/>
          </a:xfrm>
          <a:prstGeom prst="roundRect">
            <a:avLst>
              <a:gd name="adj" fmla="val 1110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5676198" y="6086574"/>
            <a:ext cx="2459794" cy="510778"/>
          </a:xfrm>
          <a:prstGeom prst="wedgeRoundRectCallout">
            <a:avLst>
              <a:gd name="adj1" fmla="val -60367"/>
              <a:gd name="adj2" fmla="val -119362"/>
              <a:gd name="adj3" fmla="val 16667"/>
            </a:avLst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Ряд даних</a:t>
            </a:r>
            <a:endParaRPr lang="uk-UA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8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Як наочно подати числові</a:t>
            </a:r>
            <a:br>
              <a:rPr lang="uk-UA" sz="3000" dirty="0" smtClean="0"/>
            </a:br>
            <a:r>
              <a:rPr lang="uk-UA" sz="3000" dirty="0" smtClean="0"/>
              <a:t>дані за допомогою діаграм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noProof="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80474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000" b="1" i="1" dirty="0">
                <a:solidFill>
                  <a:srgbClr val="FFFF00"/>
                </a:solidFill>
              </a:rPr>
              <a:t>Стовпчаста діаграма </a:t>
            </a:r>
            <a:r>
              <a:rPr lang="uk-UA" sz="2000" b="1" i="1" dirty="0">
                <a:solidFill>
                  <a:schemeClr val="bg1"/>
                </a:solidFill>
              </a:rPr>
              <a:t>демонструє зміну даних за певний період часу або дає змогу порівнювати дані, що належать до однакової категорії, наприклад, порівняти кількість дівчат і хлопчиків, які займаються у різних </a:t>
            </a:r>
            <a:r>
              <a:rPr lang="uk-UA" sz="2000" b="1" i="1" dirty="0" smtClean="0">
                <a:solidFill>
                  <a:schemeClr val="bg1"/>
                </a:solidFill>
              </a:rPr>
              <a:t>гуртках.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148531"/>
            <a:ext cx="7691177" cy="3448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694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Як наочно подати числові</a:t>
            </a:r>
            <a:br>
              <a:rPr lang="uk-UA" sz="3000" dirty="0" smtClean="0"/>
            </a:br>
            <a:r>
              <a:rPr lang="uk-UA" sz="3000" dirty="0" smtClean="0"/>
              <a:t>дані за допомогою діаграм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noProof="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Значення, що відповідають даним </a:t>
            </a:r>
            <a:r>
              <a:rPr lang="uk-UA" sz="2400" b="1" i="1" dirty="0" smtClean="0">
                <a:solidFill>
                  <a:schemeClr val="bg1"/>
                </a:solidFill>
              </a:rPr>
              <a:t>таблиці, </a:t>
            </a:r>
            <a:r>
              <a:rPr lang="uk-UA" sz="2400" b="1" i="1" dirty="0">
                <a:solidFill>
                  <a:schemeClr val="bg1"/>
                </a:solidFill>
              </a:rPr>
              <a:t>відображені на вертикальній осі. Дані діапазону клітинок </a:t>
            </a:r>
            <a:r>
              <a:rPr lang="uk-UA" sz="2400" b="1" i="1" dirty="0" smtClean="0">
                <a:solidFill>
                  <a:srgbClr val="FFFF00"/>
                </a:solidFill>
              </a:rPr>
              <a:t>ВЗ:С11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chemeClr val="bg1"/>
                </a:solidFill>
              </a:rPr>
              <a:t>називають </a:t>
            </a:r>
            <a:r>
              <a:rPr lang="uk-UA" sz="2400" b="1" i="1" dirty="0">
                <a:solidFill>
                  <a:srgbClr val="FFFF00"/>
                </a:solidFill>
              </a:rPr>
              <a:t>рядами даних</a:t>
            </a:r>
            <a:r>
              <a:rPr lang="uk-UA" sz="24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384" y="2944479"/>
            <a:ext cx="5347717" cy="286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круглений прямокутник 10"/>
          <p:cNvSpPr/>
          <p:nvPr/>
        </p:nvSpPr>
        <p:spPr>
          <a:xfrm>
            <a:off x="4592817" y="4258838"/>
            <a:ext cx="2602284" cy="1546426"/>
          </a:xfrm>
          <a:prstGeom prst="roundRect">
            <a:avLst>
              <a:gd name="adj" fmla="val 1110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ілка вліво 11"/>
          <p:cNvSpPr/>
          <p:nvPr/>
        </p:nvSpPr>
        <p:spPr>
          <a:xfrm rot="18900000">
            <a:off x="6887861" y="3515098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969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Як наочно подати числові</a:t>
            </a:r>
            <a:br>
              <a:rPr lang="uk-UA" sz="3000" dirty="0" smtClean="0"/>
            </a:br>
            <a:r>
              <a:rPr lang="uk-UA" sz="3000" dirty="0" smtClean="0"/>
              <a:t>дані за допомогою діаграм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noProof="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На горизонтальній осі вказані назви заголовків таблиці для даних, на основі яких створена діаграма, — </a:t>
            </a:r>
            <a:r>
              <a:rPr lang="uk-UA" sz="2400" b="1" i="1" dirty="0" smtClean="0">
                <a:solidFill>
                  <a:srgbClr val="FFFF00"/>
                </a:solidFill>
              </a:rPr>
              <a:t>поля даних</a:t>
            </a:r>
            <a:r>
              <a:rPr lang="uk-UA" sz="2400" b="1" i="1" dirty="0" smtClean="0">
                <a:solidFill>
                  <a:schemeClr val="bg1"/>
                </a:solidFill>
              </a:rPr>
              <a:t>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115" y="2944479"/>
            <a:ext cx="5347717" cy="286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круглений прямокутник 10"/>
          <p:cNvSpPr/>
          <p:nvPr/>
        </p:nvSpPr>
        <p:spPr>
          <a:xfrm>
            <a:off x="2483685" y="4258838"/>
            <a:ext cx="2232248" cy="1546426"/>
          </a:xfrm>
          <a:prstGeom prst="roundRect">
            <a:avLst>
              <a:gd name="adj" fmla="val 1110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ілка вліво 11"/>
          <p:cNvSpPr/>
          <p:nvPr/>
        </p:nvSpPr>
        <p:spPr>
          <a:xfrm rot="2700000" flipH="1">
            <a:off x="1464051" y="3669423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23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Як наочно подати числові</a:t>
            </a:r>
            <a:br>
              <a:rPr lang="uk-UA" sz="3000" dirty="0" smtClean="0"/>
            </a:br>
            <a:r>
              <a:rPr lang="uk-UA" sz="3000" dirty="0" smtClean="0"/>
              <a:t>дані за допомогою діаграм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noProof="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На основі даних, упорядкованих лише в один рядок або стовпець, можна побудувати </a:t>
            </a:r>
            <a:r>
              <a:rPr lang="uk-UA" sz="2400" b="1" i="1" dirty="0" smtClean="0">
                <a:solidFill>
                  <a:srgbClr val="FFFF00"/>
                </a:solidFill>
              </a:rPr>
              <a:t>секторну діаграму</a:t>
            </a:r>
            <a:r>
              <a:rPr lang="uk-UA" sz="2400" b="1" i="1" dirty="0" smtClean="0">
                <a:solidFill>
                  <a:schemeClr val="bg1"/>
                </a:solidFill>
              </a:rPr>
              <a:t>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564904"/>
            <a:ext cx="6624736" cy="3981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082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ample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cdb2004123l</Template>
  <TotalTime>1059522</TotalTime>
  <Words>1142</Words>
  <Application>Microsoft Office PowerPoint</Application>
  <PresentationFormat>Екран (4:3)</PresentationFormat>
  <Paragraphs>152</Paragraphs>
  <Slides>32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42" baseType="lpstr">
      <vt:lpstr>Arial</vt:lpstr>
      <vt:lpstr>Calibri</vt:lpstr>
      <vt:lpstr>Cambria</vt:lpstr>
      <vt:lpstr>Courier New</vt:lpstr>
      <vt:lpstr>Libre Baskerville</vt:lpstr>
      <vt:lpstr>Source Sans Pro</vt:lpstr>
      <vt:lpstr>Times New Roman</vt:lpstr>
      <vt:lpstr>Verdana</vt:lpstr>
      <vt:lpstr>Wingdings</vt:lpstr>
      <vt:lpstr>sample</vt:lpstr>
      <vt:lpstr>Стовпчасті та секторні діаграми</vt:lpstr>
      <vt:lpstr>Ти дізнаєшся:</vt:lpstr>
      <vt:lpstr>Як наочно подати числові дані за допомогою діаграм</vt:lpstr>
      <vt:lpstr>Як наочно подати числові дані за допомогою діаграм</vt:lpstr>
      <vt:lpstr>Як наочно подати числові дані за допомогою діаграм</vt:lpstr>
      <vt:lpstr>Як наочно подати числові дані за допомогою діаграм</vt:lpstr>
      <vt:lpstr>Як наочно подати числові дані за допомогою діаграм</vt:lpstr>
      <vt:lpstr>Як наочно подати числові дані за допомогою діаграм</vt:lpstr>
      <vt:lpstr>Як наочно подати числові дані за допомогою діаграм</vt:lpstr>
      <vt:lpstr>Як наочно подати числові дані за допомогою діаграм</vt:lpstr>
      <vt:lpstr>Як наочно подати числові дані за допомогою діаграм</vt:lpstr>
      <vt:lpstr>Як наочно подати числові дані за допомогою діаграм</vt:lpstr>
      <vt:lpstr>З яких об'єктів складається діаграма?</vt:lpstr>
      <vt:lpstr>З яких об'єктів складається діаграма?</vt:lpstr>
      <vt:lpstr>З яких об'єктів складається діаграма?</vt:lpstr>
      <vt:lpstr>Як створити діаграму в середовищі табличного процесора?</vt:lpstr>
      <vt:lpstr>Як створити діаграму в середовищі табличного процесора?</vt:lpstr>
      <vt:lpstr>Як налаштувати властивості об'єктів діаграми?</vt:lpstr>
      <vt:lpstr>Як налаштувати властивості об'єктів діаграми?</vt:lpstr>
      <vt:lpstr>Як налаштувати властивості об'єктів діаграми?</vt:lpstr>
      <vt:lpstr>Як налаштувати властивості об'єктів діаграми?</vt:lpstr>
      <vt:lpstr>Форматування діаграм</vt:lpstr>
      <vt:lpstr>Редагування діаграм</vt:lpstr>
      <vt:lpstr>Повторюємо</vt:lpstr>
      <vt:lpstr>Обговорення вивченого</vt:lpstr>
      <vt:lpstr>Обговорення вивченого</vt:lpstr>
      <vt:lpstr>Обговорення вивченого</vt:lpstr>
      <vt:lpstr>Домашнє завдання</vt:lpstr>
      <vt:lpstr>Фізкультхвилинка</vt:lpstr>
      <vt:lpstr>Працюємо за комп’ютером</vt:lpstr>
      <vt:lpstr>Працюємо за комп’ютером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Обліковий запис Microsoft</dc:creator>
  <cp:lastModifiedBy>Мацаєнко Сергій</cp:lastModifiedBy>
  <cp:revision>2611</cp:revision>
  <dcterms:created xsi:type="dcterms:W3CDTF">2013-09-01T18:00:33Z</dcterms:created>
  <dcterms:modified xsi:type="dcterms:W3CDTF">2015-08-19T10:49:52Z</dcterms:modified>
</cp:coreProperties>
</file>