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8" r:id="rId6"/>
    <p:sldId id="264" r:id="rId7"/>
    <p:sldId id="265" r:id="rId8"/>
    <p:sldId id="271" r:id="rId9"/>
    <p:sldId id="272" r:id="rId10"/>
    <p:sldId id="267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0B6C-4DFE-4661-B55A-27F1D4104FB2}" type="datetimeFigureOut">
              <a:rPr lang="uk-UA" smtClean="0"/>
              <a:pPr/>
              <a:t>16.02.2022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204-3A8A-428B-B36B-70341089E95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533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0B6C-4DFE-4661-B55A-27F1D4104FB2}" type="datetimeFigureOut">
              <a:rPr lang="uk-UA" smtClean="0"/>
              <a:pPr/>
              <a:t>16.02.2022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204-3A8A-428B-B36B-70341089E95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66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0B6C-4DFE-4661-B55A-27F1D4104FB2}" type="datetimeFigureOut">
              <a:rPr lang="uk-UA" smtClean="0"/>
              <a:pPr/>
              <a:t>16.02.2022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204-3A8A-428B-B36B-70341089E95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80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0B6C-4DFE-4661-B55A-27F1D4104FB2}" type="datetimeFigureOut">
              <a:rPr lang="uk-UA" smtClean="0"/>
              <a:pPr/>
              <a:t>16.02.2022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204-3A8A-428B-B36B-70341089E95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00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0B6C-4DFE-4661-B55A-27F1D4104FB2}" type="datetimeFigureOut">
              <a:rPr lang="uk-UA" smtClean="0"/>
              <a:pPr/>
              <a:t>16.02.2022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204-3A8A-428B-B36B-70341089E95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079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0B6C-4DFE-4661-B55A-27F1D4104FB2}" type="datetimeFigureOut">
              <a:rPr lang="uk-UA" smtClean="0"/>
              <a:pPr/>
              <a:t>16.02.2022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204-3A8A-428B-B36B-70341089E95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328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0B6C-4DFE-4661-B55A-27F1D4104FB2}" type="datetimeFigureOut">
              <a:rPr lang="uk-UA" smtClean="0"/>
              <a:pPr/>
              <a:t>16.02.2022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204-3A8A-428B-B36B-70341089E95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896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0B6C-4DFE-4661-B55A-27F1D4104FB2}" type="datetimeFigureOut">
              <a:rPr lang="uk-UA" smtClean="0"/>
              <a:pPr/>
              <a:t>16.02.2022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204-3A8A-428B-B36B-70341089E95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642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0B6C-4DFE-4661-B55A-27F1D4104FB2}" type="datetimeFigureOut">
              <a:rPr lang="uk-UA" smtClean="0"/>
              <a:pPr/>
              <a:t>16.02.2022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204-3A8A-428B-B36B-70341089E95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583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0B6C-4DFE-4661-B55A-27F1D4104FB2}" type="datetimeFigureOut">
              <a:rPr lang="uk-UA" smtClean="0"/>
              <a:pPr/>
              <a:t>16.02.2022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204-3A8A-428B-B36B-70341089E95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801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0B6C-4DFE-4661-B55A-27F1D4104FB2}" type="datetimeFigureOut">
              <a:rPr lang="uk-UA" smtClean="0"/>
              <a:pPr/>
              <a:t>16.02.2022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204-3A8A-428B-B36B-70341089E95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571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80B6C-4DFE-4661-B55A-27F1D4104FB2}" type="datetimeFigureOut">
              <a:rPr lang="uk-UA" smtClean="0"/>
              <a:pPr/>
              <a:t>16.02.2022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F0204-3A8A-428B-B36B-70341089E95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322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880360" y="420624"/>
            <a:ext cx="5486046" cy="96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Види </a:t>
            </a:r>
            <a:r>
              <a:rPr lang="ru-RU" sz="32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речень</a:t>
            </a: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за метою </a:t>
            </a:r>
            <a:r>
              <a:rPr lang="ru-RU" sz="32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висловлення</a:t>
            </a:r>
            <a:endParaRPr lang="ru-RU" sz="32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36992" y="4723303"/>
            <a:ext cx="3783166" cy="1731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Спонукальні</a:t>
            </a:r>
            <a:endParaRPr lang="uk-UA" sz="4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7536" y="2192724"/>
            <a:ext cx="2976192" cy="1703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Розповідні </a:t>
            </a:r>
            <a:endParaRPr lang="uk-UA" sz="4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10686" y="2291203"/>
            <a:ext cx="3236593" cy="1731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Питальні</a:t>
            </a:r>
            <a:r>
              <a:rPr lang="uk-UA" sz="4000" b="1" dirty="0" smtClean="0">
                <a:latin typeface="Constantia" panose="02030602050306030303" pitchFamily="18" charset="0"/>
              </a:rPr>
              <a:t> </a:t>
            </a:r>
            <a:endParaRPr lang="uk-UA" sz="4000" b="1" dirty="0">
              <a:latin typeface="Constantia" panose="02030602050306030303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549236" y="1380744"/>
            <a:ext cx="1182255" cy="8267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00073" y="1380744"/>
            <a:ext cx="0" cy="3342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982691" y="1380744"/>
            <a:ext cx="1099127" cy="9104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3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36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0653" y="4292241"/>
            <a:ext cx="88403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4.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Речення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, в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якому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 про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щось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запитується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називається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 … 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68296" y="283464"/>
            <a:ext cx="4892040" cy="10972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«Незакінчене речення»</a:t>
            </a:r>
            <a:endParaRPr lang="uk-UA" sz="3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9228" y="1504445"/>
            <a:ext cx="7258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1. Слова,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зв’язані</a:t>
            </a:r>
            <a:r>
              <a:rPr lang="ru-RU" sz="32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за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змістом</a:t>
            </a:r>
            <a:r>
              <a:rPr lang="ru-RU" sz="32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ru-RU" sz="3200" b="1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називаються</a:t>
            </a:r>
            <a:r>
              <a:rPr lang="ru-RU" sz="32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….</a:t>
            </a:r>
            <a:endParaRPr lang="ru-RU" sz="32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4941" y="2648215"/>
            <a:ext cx="5976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2.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Речення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виражає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 …  думку.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0653" y="3275045"/>
            <a:ext cx="93676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3. </a:t>
            </a:r>
            <a:r>
              <a:rPr lang="ru-RU" sz="32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Речення</a:t>
            </a: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, в </a:t>
            </a:r>
            <a:r>
              <a:rPr lang="ru-RU" sz="32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якому</a:t>
            </a: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про </a:t>
            </a:r>
            <a:r>
              <a:rPr lang="ru-RU" sz="32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щось</a:t>
            </a: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розповідається</a:t>
            </a: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ru-RU" sz="32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називається</a:t>
            </a: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… .</a:t>
            </a:r>
            <a:endParaRPr lang="uk-UA" sz="32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7288" y="5772151"/>
            <a:ext cx="848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Constantia" pitchFamily="18" charset="0"/>
              </a:rPr>
              <a:t>5.За інтонацією речення бувають … .</a:t>
            </a:r>
            <a:endParaRPr lang="ru-RU" sz="2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3839" y="1857472"/>
            <a:ext cx="74891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71650" y="3443288"/>
            <a:ext cx="9090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endParaRPr lang="uk-UA" sz="3600" b="1" i="1" dirty="0" smtClean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18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47800" y="599039"/>
            <a:ext cx="763219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Розповідні</a:t>
            </a:r>
          </a:p>
          <a:p>
            <a:r>
              <a:rPr lang="uk-UA" sz="4800" b="1" dirty="0" smtClean="0">
                <a:latin typeface="Constantia" panose="02030602050306030303" pitchFamily="18" charset="0"/>
              </a:rPr>
              <a:t>Містять повідомлення, розповідь про щось</a:t>
            </a:r>
          </a:p>
          <a:p>
            <a:r>
              <a:rPr lang="uk-UA" sz="4800" b="1" dirty="0" smtClean="0">
                <a:latin typeface="Constantia" panose="02030602050306030303" pitchFamily="18" charset="0"/>
              </a:rPr>
              <a:t>(про щось </a:t>
            </a:r>
            <a:r>
              <a:rPr lang="uk-UA" sz="4800" b="1" dirty="0" err="1" smtClean="0">
                <a:latin typeface="Constantia" panose="02030602050306030303" pitchFamily="18" charset="0"/>
              </a:rPr>
              <a:t>розповідаєьться</a:t>
            </a:r>
            <a:r>
              <a:rPr lang="uk-UA" sz="4800" b="1" dirty="0" smtClean="0">
                <a:latin typeface="Constantia" panose="02030602050306030303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6985" y="4922752"/>
            <a:ext cx="106198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i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Легенький вітерець повіяв.</a:t>
            </a:r>
            <a:endParaRPr lang="uk-UA" sz="6000" b="1" i="1" dirty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3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3964" y="750788"/>
            <a:ext cx="8386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Питальні</a:t>
            </a:r>
          </a:p>
          <a:p>
            <a:r>
              <a:rPr lang="uk-UA" sz="5400" b="1" dirty="0" smtClean="0">
                <a:latin typeface="Constantia" panose="02030602050306030303" pitchFamily="18" charset="0"/>
              </a:rPr>
              <a:t>Містять питання</a:t>
            </a:r>
            <a:r>
              <a:rPr lang="uk-UA" sz="5400" b="1" dirty="0">
                <a:latin typeface="Constantia" panose="02030602050306030303" pitchFamily="18" charset="0"/>
              </a:rPr>
              <a:t> </a:t>
            </a:r>
            <a:endParaRPr lang="uk-UA" sz="5400" b="1" dirty="0" smtClean="0">
              <a:latin typeface="Constantia" panose="02030602050306030303" pitchFamily="18" charset="0"/>
            </a:endParaRPr>
          </a:p>
          <a:p>
            <a:r>
              <a:rPr lang="uk-UA" sz="5400" b="1" dirty="0" smtClean="0">
                <a:latin typeface="Constantia" panose="02030602050306030303" pitchFamily="18" charset="0"/>
              </a:rPr>
              <a:t>(про щось запитується)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3964" y="3822832"/>
            <a:ext cx="1011892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i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Яка тобі найгарніша в цілім </a:t>
            </a:r>
          </a:p>
          <a:p>
            <a:r>
              <a:rPr lang="uk-UA" sz="5400" b="1" i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світі мова?</a:t>
            </a:r>
            <a:endParaRPr lang="uk-UA" sz="5400" b="1" i="1" dirty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97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92155" y="870670"/>
            <a:ext cx="1020769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Спонукальні</a:t>
            </a:r>
            <a:endParaRPr lang="ru-RU" sz="5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algn="just"/>
            <a:r>
              <a:rPr lang="ru-RU" sz="4800" b="1" dirty="0" err="1" smtClean="0">
                <a:latin typeface="Constantia" panose="02030602050306030303" pitchFamily="18" charset="0"/>
              </a:rPr>
              <a:t>Містять</a:t>
            </a:r>
            <a:r>
              <a:rPr lang="ru-RU" sz="4800" b="1" dirty="0" smtClean="0">
                <a:latin typeface="Constantia" panose="02030602050306030303" pitchFamily="18" charset="0"/>
              </a:rPr>
              <a:t> наказ,</a:t>
            </a:r>
          </a:p>
          <a:p>
            <a:pPr algn="just"/>
            <a:r>
              <a:rPr lang="ru-RU" sz="4800" b="1" dirty="0" err="1" smtClean="0">
                <a:latin typeface="Constantia" panose="02030602050306030303" pitchFamily="18" charset="0"/>
              </a:rPr>
              <a:t>прохання</a:t>
            </a:r>
            <a:r>
              <a:rPr lang="ru-RU" sz="4800" b="1" dirty="0" smtClean="0">
                <a:latin typeface="Constantia" panose="02030602050306030303" pitchFamily="18" charset="0"/>
              </a:rPr>
              <a:t>, </a:t>
            </a:r>
            <a:r>
              <a:rPr lang="ru-RU" sz="4800" b="1" dirty="0" err="1" smtClean="0">
                <a:latin typeface="Constantia" panose="02030602050306030303" pitchFamily="18" charset="0"/>
              </a:rPr>
              <a:t>пораду</a:t>
            </a:r>
            <a:r>
              <a:rPr lang="ru-RU" sz="4800" b="1" dirty="0" smtClean="0">
                <a:latin typeface="Constantia" panose="02030602050306030303" pitchFamily="18" charset="0"/>
              </a:rPr>
              <a:t>, </a:t>
            </a:r>
            <a:r>
              <a:rPr lang="ru-RU" sz="4800" b="1" dirty="0" err="1" smtClean="0">
                <a:latin typeface="Constantia" panose="02030602050306030303" pitchFamily="18" charset="0"/>
              </a:rPr>
              <a:t>вимогу</a:t>
            </a:r>
            <a:r>
              <a:rPr lang="ru-RU" sz="4800" b="1" dirty="0" smtClean="0">
                <a:latin typeface="Constantia" panose="02030602050306030303" pitchFamily="18" charset="0"/>
              </a:rPr>
              <a:t>, </a:t>
            </a:r>
            <a:r>
              <a:rPr lang="ru-RU" sz="4800" b="1" dirty="0" err="1" smtClean="0">
                <a:latin typeface="Constantia" panose="02030602050306030303" pitchFamily="18" charset="0"/>
              </a:rPr>
              <a:t>заклик</a:t>
            </a:r>
            <a:r>
              <a:rPr lang="ru-RU" sz="4800" b="1" dirty="0" smtClean="0">
                <a:latin typeface="Constantia" panose="02030602050306030303" pitchFamily="18" charset="0"/>
              </a:rPr>
              <a:t>, </a:t>
            </a:r>
            <a:r>
              <a:rPr lang="ru-RU" sz="4800" b="1" dirty="0" err="1" smtClean="0">
                <a:latin typeface="Constantia" panose="02030602050306030303" pitchFamily="18" charset="0"/>
              </a:rPr>
              <a:t>побажання</a:t>
            </a:r>
            <a:endParaRPr lang="ru-RU" sz="4800" b="1" dirty="0">
              <a:latin typeface="Constantia" panose="02030602050306030303" pitchFamily="18" charset="0"/>
            </a:endParaRPr>
          </a:p>
          <a:p>
            <a:pPr algn="just"/>
            <a:r>
              <a:rPr lang="uk-UA" sz="4800" b="1" dirty="0" smtClean="0">
                <a:latin typeface="Constantia" panose="02030602050306030303" pitchFamily="18" charset="0"/>
              </a:rPr>
              <a:t>(</a:t>
            </a:r>
            <a:r>
              <a:rPr lang="uk-UA" sz="4800" b="1" dirty="0" err="1" smtClean="0">
                <a:latin typeface="Constantia" panose="02030602050306030303" pitchFamily="18" charset="0"/>
              </a:rPr>
              <a:t>спонукається</a:t>
            </a:r>
            <a:r>
              <a:rPr lang="uk-UA" sz="4800" b="1" dirty="0" smtClean="0">
                <a:latin typeface="Constantia" panose="02030602050306030303" pitchFamily="18" charset="0"/>
              </a:rPr>
              <a:t> до дії)</a:t>
            </a:r>
            <a:endParaRPr lang="ru-RU" sz="4800" b="1" dirty="0" smtClean="0">
              <a:latin typeface="Constantia" panose="0203060205030603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3630" y="5035811"/>
            <a:ext cx="102160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i="1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Дорожи</a:t>
            </a:r>
            <a:r>
              <a:rPr lang="uk-UA" sz="5400" b="1" i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 українською мовою !</a:t>
            </a:r>
            <a:endParaRPr lang="uk-UA" sz="5400" b="1" i="1" dirty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80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3"/>
            <a:ext cx="12192000" cy="68336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40497" y="857157"/>
            <a:ext cx="99186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Constantia" panose="02030602050306030303" pitchFamily="18" charset="0"/>
              </a:rPr>
              <a:t>Вправа 1</a:t>
            </a:r>
            <a:endParaRPr lang="ru-RU" sz="4800" b="1" i="1" dirty="0" smtClean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r>
              <a:rPr lang="ru-RU" sz="5400" b="1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Складіть</a:t>
            </a:r>
            <a:r>
              <a:rPr lang="ru-RU" sz="5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ru-RU" sz="5400" b="1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питальні</a:t>
            </a:r>
            <a:r>
              <a:rPr lang="ru-RU" sz="5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ru-RU" sz="5400" b="1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речення</a:t>
            </a:r>
            <a:r>
              <a:rPr lang="ru-RU" sz="5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, </a:t>
            </a:r>
            <a:r>
              <a:rPr lang="ru-RU" sz="5400" b="1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які</a:t>
            </a:r>
            <a:r>
              <a:rPr lang="ru-RU" sz="5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 б </a:t>
            </a:r>
            <a:r>
              <a:rPr lang="ru-RU" sz="5400" b="1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починалися</a:t>
            </a:r>
            <a:r>
              <a:rPr lang="ru-RU" sz="5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 словами </a:t>
            </a:r>
            <a:r>
              <a:rPr lang="ru-RU" sz="5400" b="1" i="1" dirty="0" err="1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хто</a:t>
            </a:r>
            <a:r>
              <a:rPr lang="ru-RU" sz="5400" b="1" i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, </a:t>
            </a:r>
            <a:r>
              <a:rPr lang="ru-RU" sz="5400" b="1" i="1" dirty="0" err="1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який</a:t>
            </a:r>
            <a:r>
              <a:rPr lang="ru-RU" sz="5400" b="1" i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, </a:t>
            </a:r>
            <a:r>
              <a:rPr lang="ru-RU" sz="5400" b="1" i="1" dirty="0" err="1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скільки</a:t>
            </a:r>
            <a:r>
              <a:rPr lang="ru-RU" sz="5400" b="1" i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, </a:t>
            </a:r>
            <a:r>
              <a:rPr lang="ru-RU" sz="5400" b="1" i="1" dirty="0" err="1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звідки</a:t>
            </a:r>
            <a:r>
              <a:rPr lang="ru-RU" sz="5400" b="1" i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. </a:t>
            </a:r>
            <a:r>
              <a:rPr lang="ru-RU" sz="5400" b="1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Запишіть</a:t>
            </a:r>
            <a:r>
              <a:rPr lang="ru-RU" sz="5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ru-RU" sz="5400" b="1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їх</a:t>
            </a:r>
            <a:r>
              <a:rPr lang="ru-RU" sz="5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.</a:t>
            </a:r>
            <a:endParaRPr lang="uk-UA" sz="5400" b="1" dirty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357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59158" y="3305187"/>
            <a:ext cx="92310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Берегли – </a:t>
            </a:r>
            <a:r>
              <a:rPr lang="ru-RU" sz="4400" b="1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бережіть</a:t>
            </a:r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Не </a:t>
            </a:r>
            <a:r>
              <a:rPr lang="ru-RU" sz="4400" b="1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забувають</a:t>
            </a:r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 – не </a:t>
            </a:r>
            <a:r>
              <a:rPr lang="ru-RU" sz="4400" b="1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забувайте</a:t>
            </a:r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9158" y="504528"/>
            <a:ext cx="85237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Вправа 2</a:t>
            </a:r>
            <a:endParaRPr lang="ru-RU" sz="3600" b="1" i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З </a:t>
            </a:r>
            <a:r>
              <a:rPr lang="ru-RU" sz="36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кожним</a:t>
            </a:r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дієсловом</a:t>
            </a:r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складіть</a:t>
            </a:r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речення</a:t>
            </a:r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 </a:t>
            </a:r>
            <a:r>
              <a:rPr lang="ru-RU" sz="36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Визначте</a:t>
            </a:r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вид </a:t>
            </a:r>
            <a:r>
              <a:rPr lang="ru-RU" sz="36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цих</a:t>
            </a:r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речень</a:t>
            </a:r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за метою </a:t>
            </a:r>
            <a:r>
              <a:rPr lang="ru-RU" sz="36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висловлення</a:t>
            </a:r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3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67272" y="2332805"/>
            <a:ext cx="1615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04544" y="2819493"/>
            <a:ext cx="30662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Constantia" panose="02030602050306030303" pitchFamily="18" charset="0"/>
              </a:rPr>
              <a:t>Передають</a:t>
            </a:r>
            <a:r>
              <a:rPr lang="ru-RU" sz="2400" b="1" dirty="0" smtClean="0">
                <a:latin typeface="Constantia" panose="02030602050306030303" pitchFamily="18" charset="0"/>
              </a:rPr>
              <a:t> </a:t>
            </a:r>
            <a:r>
              <a:rPr lang="ru-RU" sz="2400" b="1" dirty="0" err="1" smtClean="0">
                <a:latin typeface="Constantia" panose="02030602050306030303" pitchFamily="18" charset="0"/>
              </a:rPr>
              <a:t>сильні</a:t>
            </a:r>
            <a:r>
              <a:rPr lang="ru-RU" sz="2400" b="1" dirty="0" smtClean="0">
                <a:latin typeface="Constantia" panose="02030602050306030303" pitchFamily="18" charset="0"/>
              </a:rPr>
              <a:t> </a:t>
            </a:r>
            <a:r>
              <a:rPr lang="ru-RU" sz="2400" b="1" dirty="0" err="1" smtClean="0">
                <a:latin typeface="Constantia" panose="02030602050306030303" pitchFamily="18" charset="0"/>
              </a:rPr>
              <a:t>емоції</a:t>
            </a:r>
            <a:r>
              <a:rPr lang="ru-RU" sz="2400" b="1" dirty="0" smtClean="0">
                <a:latin typeface="Constantia" panose="02030602050306030303" pitchFamily="18" charset="0"/>
              </a:rPr>
              <a:t> (</a:t>
            </a:r>
            <a:r>
              <a:rPr lang="ru-RU" sz="2400" b="1" dirty="0" err="1" smtClean="0">
                <a:latin typeface="Constantia" panose="02030602050306030303" pitchFamily="18" charset="0"/>
              </a:rPr>
              <a:t>переживання</a:t>
            </a:r>
            <a:r>
              <a:rPr lang="ru-RU" sz="2400" b="1" dirty="0" smtClean="0">
                <a:latin typeface="Constantia" panose="02030602050306030303" pitchFamily="18" charset="0"/>
              </a:rPr>
              <a:t>): </a:t>
            </a:r>
            <a:r>
              <a:rPr lang="ru-RU" sz="2400" b="1" dirty="0" err="1" smtClean="0">
                <a:latin typeface="Constantia" panose="02030602050306030303" pitchFamily="18" charset="0"/>
              </a:rPr>
              <a:t>хвилювання</a:t>
            </a:r>
            <a:r>
              <a:rPr lang="ru-RU" sz="2400" b="1" dirty="0" smtClean="0">
                <a:latin typeface="Constantia" panose="02030602050306030303" pitchFamily="18" charset="0"/>
              </a:rPr>
              <a:t>, </a:t>
            </a:r>
            <a:r>
              <a:rPr lang="ru-RU" sz="2400" b="1" dirty="0" err="1" smtClean="0">
                <a:latin typeface="Constantia" panose="02030602050306030303" pitchFamily="18" charset="0"/>
              </a:rPr>
              <a:t>захоплення</a:t>
            </a:r>
            <a:r>
              <a:rPr lang="ru-RU" sz="2400" b="1" dirty="0" smtClean="0">
                <a:latin typeface="Constantia" panose="02030602050306030303" pitchFamily="18" charset="0"/>
              </a:rPr>
              <a:t>, </a:t>
            </a:r>
            <a:r>
              <a:rPr lang="ru-RU" sz="2400" b="1" dirty="0" err="1" smtClean="0">
                <a:latin typeface="Constantia" panose="02030602050306030303" pitchFamily="18" charset="0"/>
              </a:rPr>
              <a:t>радість</a:t>
            </a:r>
            <a:r>
              <a:rPr lang="ru-RU" sz="2400" b="1" dirty="0" smtClean="0">
                <a:latin typeface="Constantia" panose="02030602050306030303" pitchFamily="18" charset="0"/>
              </a:rPr>
              <a:t>, страх, </a:t>
            </a:r>
            <a:r>
              <a:rPr lang="ru-RU" sz="2400" b="1" dirty="0" err="1" smtClean="0">
                <a:latin typeface="Constantia" panose="02030602050306030303" pitchFamily="18" charset="0"/>
              </a:rPr>
              <a:t>відчай</a:t>
            </a:r>
            <a:r>
              <a:rPr lang="ru-RU" sz="2400" b="1" dirty="0" smtClean="0">
                <a:latin typeface="Constantia" panose="02030602050306030303" pitchFamily="18" charset="0"/>
              </a:rPr>
              <a:t>.             </a:t>
            </a: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«</a:t>
            </a:r>
            <a:r>
              <a:rPr lang="ru-RU" sz="2400" b="1" i="1" dirty="0" err="1" smtClean="0">
                <a:solidFill>
                  <a:srgbClr val="00B050"/>
                </a:solidFill>
                <a:latin typeface="Constantia" panose="02030602050306030303" pitchFamily="18" charset="0"/>
              </a:rPr>
              <a:t>Сідаєш</a:t>
            </a:r>
            <a:r>
              <a:rPr lang="ru-RU" sz="2400" b="1" i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 за </a:t>
            </a:r>
            <a:r>
              <a:rPr lang="ru-RU" sz="2400" b="1" i="1" dirty="0" err="1" smtClean="0">
                <a:solidFill>
                  <a:srgbClr val="00B050"/>
                </a:solidFill>
                <a:latin typeface="Constantia" panose="02030602050306030303" pitchFamily="18" charset="0"/>
              </a:rPr>
              <a:t>домашнє</a:t>
            </a:r>
            <a:r>
              <a:rPr lang="ru-RU" sz="2400" b="1" i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Constantia" panose="02030602050306030303" pitchFamily="18" charset="0"/>
              </a:rPr>
              <a:t>завдання</a:t>
            </a:r>
            <a:r>
              <a:rPr lang="ru-RU" sz="2400" b="1" i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 – </a:t>
            </a:r>
            <a:r>
              <a:rPr lang="ru-RU" sz="2400" b="1" i="1" dirty="0" err="1" smtClean="0">
                <a:solidFill>
                  <a:srgbClr val="00B050"/>
                </a:solidFill>
                <a:latin typeface="Constantia" panose="02030602050306030303" pitchFamily="18" charset="0"/>
              </a:rPr>
              <a:t>провітри</a:t>
            </a:r>
            <a:r>
              <a:rPr lang="ru-RU" sz="2400" b="1" i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Constantia" panose="02030602050306030303" pitchFamily="18" charset="0"/>
              </a:rPr>
              <a:t>кімнату</a:t>
            </a:r>
            <a:r>
              <a:rPr lang="ru-RU" sz="2400" b="1" i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!»</a:t>
            </a:r>
            <a:endParaRPr lang="uk-UA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45480" y="2854261"/>
            <a:ext cx="29992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Constantia" panose="02030602050306030303" pitchFamily="18" charset="0"/>
              </a:rPr>
              <a:t>Вимовляються</a:t>
            </a:r>
            <a:r>
              <a:rPr lang="ru-RU" sz="2400" b="1" dirty="0" smtClean="0">
                <a:latin typeface="Constantia" panose="02030602050306030303" pitchFamily="18" charset="0"/>
              </a:rPr>
              <a:t> </a:t>
            </a:r>
            <a:r>
              <a:rPr lang="ru-RU" sz="2400" b="1" dirty="0" err="1" smtClean="0">
                <a:latin typeface="Constantia" panose="02030602050306030303" pitchFamily="18" charset="0"/>
              </a:rPr>
              <a:t>спокійним</a:t>
            </a:r>
            <a:r>
              <a:rPr lang="ru-RU" sz="2400" b="1" dirty="0" smtClean="0">
                <a:latin typeface="Constantia" panose="02030602050306030303" pitchFamily="18" charset="0"/>
              </a:rPr>
              <a:t> тоном без </a:t>
            </a:r>
            <a:r>
              <a:rPr lang="ru-RU" sz="2400" b="1" dirty="0" err="1" smtClean="0">
                <a:latin typeface="Constantia" panose="02030602050306030303" pitchFamily="18" charset="0"/>
              </a:rPr>
              <a:t>окличної</a:t>
            </a:r>
            <a:r>
              <a:rPr lang="ru-RU" sz="2400" b="1" dirty="0" smtClean="0">
                <a:latin typeface="Constantia" panose="02030602050306030303" pitchFamily="18" charset="0"/>
              </a:rPr>
              <a:t> </a:t>
            </a:r>
            <a:r>
              <a:rPr lang="ru-RU" sz="2400" b="1" dirty="0" err="1" smtClean="0">
                <a:latin typeface="Constantia" panose="02030602050306030303" pitchFamily="18" charset="0"/>
              </a:rPr>
              <a:t>інтонації</a:t>
            </a:r>
            <a:endParaRPr lang="ru-RU" sz="2400" b="1" dirty="0" smtClean="0">
              <a:latin typeface="Constantia" panose="0203060205030603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«Перед </a:t>
            </a:r>
            <a:r>
              <a:rPr lang="ru-RU" sz="2400" b="1" i="1" dirty="0" err="1" smtClean="0">
                <a:solidFill>
                  <a:srgbClr val="00B050"/>
                </a:solidFill>
                <a:latin typeface="Constantia" panose="02030602050306030303" pitchFamily="18" charset="0"/>
              </a:rPr>
              <a:t>тим</a:t>
            </a:r>
            <a:r>
              <a:rPr lang="ru-RU" sz="2400" b="1" i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, як виконувати </a:t>
            </a:r>
            <a:r>
              <a:rPr lang="ru-RU" sz="2400" b="1" i="1" dirty="0" err="1" smtClean="0">
                <a:solidFill>
                  <a:srgbClr val="00B050"/>
                </a:solidFill>
                <a:latin typeface="Constantia" panose="02030602050306030303" pitchFamily="18" charset="0"/>
              </a:rPr>
              <a:t>завдання</a:t>
            </a:r>
            <a:r>
              <a:rPr lang="ru-RU" sz="2400" b="1" i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, </a:t>
            </a:r>
            <a:r>
              <a:rPr lang="ru-RU" sz="2400" b="1" i="1" dirty="0" err="1" smtClean="0">
                <a:solidFill>
                  <a:srgbClr val="00B050"/>
                </a:solidFill>
                <a:latin typeface="Constantia" panose="02030602050306030303" pitchFamily="18" charset="0"/>
              </a:rPr>
              <a:t>необхідно</a:t>
            </a:r>
            <a:r>
              <a:rPr lang="ru-RU" sz="2400" b="1" i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Constantia" panose="02030602050306030303" pitchFamily="18" charset="0"/>
              </a:rPr>
              <a:t>провітрити</a:t>
            </a:r>
            <a:r>
              <a:rPr lang="ru-RU" sz="2400" b="1" i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Constantia" panose="02030602050306030303" pitchFamily="18" charset="0"/>
              </a:rPr>
              <a:t>кімнату</a:t>
            </a:r>
            <a:r>
              <a:rPr lang="ru-RU" sz="2400" b="1" i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.»</a:t>
            </a:r>
            <a:endParaRPr lang="ru-RU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77440" y="207375"/>
            <a:ext cx="5605272" cy="1088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Види </a:t>
            </a:r>
            <a:r>
              <a:rPr lang="ru-RU" sz="32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речень</a:t>
            </a: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за </a:t>
            </a:r>
            <a:r>
              <a:rPr lang="ru-RU" sz="32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емоційним</a:t>
            </a: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забарвленням</a:t>
            </a:r>
            <a:endParaRPr lang="ru-RU" sz="3200" b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33728" y="1664430"/>
            <a:ext cx="2551176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Окличні </a:t>
            </a:r>
            <a:endParaRPr lang="uk-UA" sz="4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43016" y="1664430"/>
            <a:ext cx="280416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Неокличні</a:t>
            </a:r>
            <a:endParaRPr lang="uk-UA" sz="3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0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</a:rPr>
              <a:t>Запам’ятайте!</a:t>
            </a:r>
            <a:r>
              <a:rPr lang="uk-UA" sz="3200" b="1" dirty="0"/>
              <a:t/>
            </a:r>
            <a:br>
              <a:rPr lang="uk-UA" sz="3200" b="1" dirty="0"/>
            </a:b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283855"/>
            <a:ext cx="10515600" cy="489310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uk-UA" sz="3900" dirty="0" smtClean="0"/>
          </a:p>
          <a:p>
            <a:pPr marL="0" indent="0" algn="ctr">
              <a:buNone/>
            </a:pPr>
            <a:r>
              <a:rPr lang="uk-UA" sz="3900" dirty="0" err="1" smtClean="0"/>
              <a:t>Питальнi</a:t>
            </a:r>
            <a:r>
              <a:rPr lang="uk-UA" sz="3900" dirty="0" smtClean="0"/>
              <a:t> </a:t>
            </a:r>
            <a:r>
              <a:rPr lang="uk-UA" sz="3900" dirty="0"/>
              <a:t>речення, </a:t>
            </a:r>
            <a:r>
              <a:rPr lang="uk-UA" sz="3900" dirty="0" err="1"/>
              <a:t>якi</a:t>
            </a:r>
            <a:r>
              <a:rPr lang="uk-UA" sz="3900" dirty="0"/>
              <a:t> не потребують </a:t>
            </a:r>
            <a:r>
              <a:rPr lang="uk-UA" sz="3900" dirty="0" err="1"/>
              <a:t>вiдповiдi</a:t>
            </a:r>
            <a:r>
              <a:rPr lang="uk-UA" sz="3900" dirty="0"/>
              <a:t>, називаються </a:t>
            </a:r>
            <a:r>
              <a:rPr lang="uk-UA" sz="3900" b="1" dirty="0"/>
              <a:t>риторичними</a:t>
            </a:r>
            <a:r>
              <a:rPr lang="uk-UA" sz="3900" dirty="0"/>
              <a:t>. Мета риторичних речень – ствердити певну думку, спонукати до </a:t>
            </a:r>
            <a:r>
              <a:rPr lang="uk-UA" sz="3900" dirty="0" err="1"/>
              <a:t>роздумiв</a:t>
            </a:r>
            <a:r>
              <a:rPr lang="uk-UA" sz="3900" dirty="0"/>
              <a:t>. </a:t>
            </a:r>
            <a:r>
              <a:rPr lang="uk-UA" sz="3900" dirty="0" err="1"/>
              <a:t>Такi</a:t>
            </a:r>
            <a:r>
              <a:rPr lang="uk-UA" sz="3900" dirty="0"/>
              <a:t> речення </a:t>
            </a:r>
            <a:r>
              <a:rPr lang="uk-UA" sz="3900" dirty="0" err="1"/>
              <a:t>характернi</a:t>
            </a:r>
            <a:r>
              <a:rPr lang="uk-UA" sz="3900" dirty="0"/>
              <a:t> для художнього стилю мовлення</a:t>
            </a:r>
            <a:r>
              <a:rPr lang="uk-UA" sz="3900" dirty="0" smtClean="0"/>
              <a:t>.</a:t>
            </a:r>
          </a:p>
          <a:p>
            <a:pPr marL="0" indent="0" algn="ctr">
              <a:buNone/>
            </a:pPr>
            <a:endParaRPr lang="uk-UA" sz="3200" dirty="0" smtClean="0"/>
          </a:p>
          <a:p>
            <a:pPr marL="0" indent="0" algn="ctr">
              <a:buNone/>
            </a:pPr>
            <a:r>
              <a:rPr lang="uk-UA" sz="3200" dirty="0" smtClean="0"/>
              <a:t> </a:t>
            </a:r>
            <a:r>
              <a:rPr lang="ru-RU" sz="3200" i="1" dirty="0"/>
              <a:t>Душе моя </a:t>
            </a:r>
            <a:r>
              <a:rPr lang="ru-RU" sz="3200" i="1" dirty="0" err="1"/>
              <a:t>обпалена</a:t>
            </a:r>
            <a:endParaRPr lang="ru-RU" sz="3200" dirty="0"/>
          </a:p>
          <a:p>
            <a:pPr marL="0" indent="0" algn="ctr">
              <a:buNone/>
            </a:pPr>
            <a:r>
              <a:rPr lang="ru-RU" sz="3200" i="1" dirty="0"/>
              <a:t>І як </a:t>
            </a:r>
            <a:r>
              <a:rPr lang="ru-RU" sz="3200" i="1" dirty="0" err="1"/>
              <a:t>ти</a:t>
            </a:r>
            <a:r>
              <a:rPr lang="ru-RU" sz="3200" i="1" dirty="0"/>
              <a:t> </a:t>
            </a:r>
            <a:r>
              <a:rPr lang="ru-RU" sz="3200" i="1" dirty="0" err="1"/>
              <a:t>ще</a:t>
            </a:r>
            <a:r>
              <a:rPr lang="ru-RU" sz="3200" i="1" dirty="0"/>
              <a:t> жива</a:t>
            </a:r>
            <a:r>
              <a:rPr lang="ru-RU" sz="3200" i="1" dirty="0" smtClean="0"/>
              <a:t>?</a:t>
            </a:r>
            <a:endParaRPr lang="ru-RU" sz="3200" dirty="0"/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(</a:t>
            </a:r>
            <a:r>
              <a:rPr lang="ru-RU" dirty="0"/>
              <a:t>Л. Костенко)</a:t>
            </a:r>
          </a:p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95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uk-UA" b="1" i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</a:br>
            <a:r>
              <a:rPr lang="uk-UA" b="1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Вправа </a:t>
            </a:r>
            <a:r>
              <a:rPr lang="uk-UA" b="1" i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3</a:t>
            </a:r>
            <a:br>
              <a:rPr lang="uk-UA" b="1" i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</a:br>
            <a:r>
              <a:rPr lang="uk-UA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Перебудуйте речення з розповідних у спонукальні</a:t>
            </a:r>
            <a:r>
              <a:rPr lang="ru-RU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sz="3600" b="1" i="1" dirty="0" smtClean="0">
                <a:solidFill>
                  <a:srgbClr val="002060"/>
                </a:solidFill>
                <a:latin typeface="Constantia" pitchFamily="18" charset="0"/>
              </a:rPr>
              <a:t>Перед </a:t>
            </a:r>
            <a:r>
              <a:rPr lang="uk-UA" sz="3600" b="1" i="1" dirty="0">
                <a:solidFill>
                  <a:srgbClr val="002060"/>
                </a:solidFill>
                <a:latin typeface="Constantia" pitchFamily="18" charset="0"/>
              </a:rPr>
              <a:t>їдою треба мити </a:t>
            </a:r>
            <a:r>
              <a:rPr lang="uk-UA" sz="3600" b="1" i="1" dirty="0" smtClean="0">
                <a:solidFill>
                  <a:srgbClr val="002060"/>
                </a:solidFill>
                <a:latin typeface="Constantia" pitchFamily="18" charset="0"/>
              </a:rPr>
              <a:t>руки.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3600" b="1" i="1" dirty="0" smtClean="0">
                <a:solidFill>
                  <a:srgbClr val="00B050"/>
                </a:solidFill>
                <a:latin typeface="Constantia" pitchFamily="18" charset="0"/>
              </a:rPr>
              <a:t> </a:t>
            </a:r>
            <a:r>
              <a:rPr lang="uk-UA" sz="3600" b="1" i="1" dirty="0">
                <a:solidFill>
                  <a:srgbClr val="00B050"/>
                </a:solidFill>
                <a:latin typeface="Constantia" pitchFamily="18" charset="0"/>
              </a:rPr>
              <a:t>Діти шанують батька й неньку</a:t>
            </a:r>
            <a:r>
              <a:rPr lang="uk-UA" sz="3600" b="1" dirty="0" smtClean="0">
                <a:solidFill>
                  <a:srgbClr val="00B050"/>
                </a:solidFill>
                <a:latin typeface="Constantia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3600" b="1" i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uk-UA" sz="3600" b="1" i="1" dirty="0">
                <a:solidFill>
                  <a:srgbClr val="FF0000"/>
                </a:solidFill>
                <a:latin typeface="Constantia" pitchFamily="18" charset="0"/>
              </a:rPr>
              <a:t>Люди повинні берегти рідну природу</a:t>
            </a:r>
            <a:r>
              <a:rPr lang="uk-UA" sz="3600" b="1" dirty="0">
                <a:solidFill>
                  <a:srgbClr val="FF0000"/>
                </a:solidFill>
                <a:latin typeface="Constantia" pitchFamily="18" charset="0"/>
              </a:rPr>
              <a:t>.</a:t>
            </a:r>
            <a:endParaRPr lang="ru-RU" sz="3600" b="1" dirty="0">
              <a:solidFill>
                <a:srgbClr val="FF0000"/>
              </a:solidFill>
              <a:latin typeface="Constantia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b="1" dirty="0">
              <a:solidFill>
                <a:srgbClr val="00B050"/>
              </a:solidFill>
              <a:latin typeface="Constant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64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282</Words>
  <Application>Microsoft Office PowerPoint</Application>
  <PresentationFormat>Широкоэкранный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Constantia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Запам’ятайте! </vt:lpstr>
      <vt:lpstr> Вправа 3 Перебудуйте речення з розповідних у спонукальні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41</cp:revision>
  <dcterms:created xsi:type="dcterms:W3CDTF">2020-03-22T06:51:36Z</dcterms:created>
  <dcterms:modified xsi:type="dcterms:W3CDTF">2022-02-16T16:12:44Z</dcterms:modified>
</cp:coreProperties>
</file>