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160240"/>
          </a:xfrm>
        </p:spPr>
        <p:txBody>
          <a:bodyPr>
            <a:normAutofit fontScale="92500" lnSpcReduction="20000"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Словосполучення . Відмінність словосполучення від слова</a:t>
            </a:r>
            <a:r>
              <a:rPr lang="uk-UA" sz="2800" dirty="0">
                <a:solidFill>
                  <a:srgbClr val="C00000"/>
                </a:solidFill>
              </a:rPr>
              <a:t> </a:t>
            </a:r>
            <a:r>
              <a:rPr lang="uk-UA" sz="2800" dirty="0" smtClean="0">
                <a:solidFill>
                  <a:srgbClr val="C00000"/>
                </a:solidFill>
              </a:rPr>
              <a:t>та речення. Головне й залежне слово у словосполученні.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6237312"/>
            <a:ext cx="1512168" cy="7200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484784"/>
            <a:ext cx="6696744" cy="4680520"/>
          </a:xfrm>
        </p:spPr>
        <p:txBody>
          <a:bodyPr>
            <a:normAutofit fontScale="92500" lnSpcReduction="10000"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Вправа 2.</a:t>
            </a:r>
          </a:p>
          <a:p>
            <a:r>
              <a:rPr lang="uk-UA" sz="2400" b="1" dirty="0" smtClean="0">
                <a:solidFill>
                  <a:srgbClr val="FF0000"/>
                </a:solidFill>
              </a:rPr>
              <a:t>Перепишіть словосполучення, визначте їх вид та поширені чи  непоширені.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лухати </a:t>
            </a:r>
            <a:r>
              <a:rPr lang="ru-RU" b="1" dirty="0">
                <a:solidFill>
                  <a:srgbClr val="C00000"/>
                </a:solidFill>
              </a:rPr>
              <a:t>цікаву </a:t>
            </a:r>
            <a:r>
              <a:rPr lang="ru-RU" b="1" dirty="0" smtClean="0">
                <a:solidFill>
                  <a:srgbClr val="C00000"/>
                </a:solidFill>
              </a:rPr>
              <a:t>лекцію; </a:t>
            </a:r>
            <a:r>
              <a:rPr lang="ru-RU" b="1" dirty="0">
                <a:solidFill>
                  <a:srgbClr val="C00000"/>
                </a:solidFill>
              </a:rPr>
              <a:t>старанно готувати </a:t>
            </a:r>
            <a:r>
              <a:rPr lang="ru-RU" b="1" dirty="0" smtClean="0">
                <a:solidFill>
                  <a:srgbClr val="C00000"/>
                </a:solidFill>
              </a:rPr>
              <a:t>піцу; занадто весело у класі; </a:t>
            </a:r>
            <a:r>
              <a:rPr lang="ru-RU" b="1" dirty="0">
                <a:solidFill>
                  <a:srgbClr val="C00000"/>
                </a:solidFill>
              </a:rPr>
              <a:t>скласти </a:t>
            </a:r>
            <a:r>
              <a:rPr lang="ru-RU" b="1" dirty="0" smtClean="0">
                <a:solidFill>
                  <a:srgbClr val="C00000"/>
                </a:solidFill>
              </a:rPr>
              <a:t>іспит; </a:t>
            </a:r>
            <a:r>
              <a:rPr lang="ru-RU" b="1" dirty="0">
                <a:solidFill>
                  <a:srgbClr val="C00000"/>
                </a:solidFill>
              </a:rPr>
              <a:t>два </a:t>
            </a:r>
            <a:r>
              <a:rPr lang="ru-RU" b="1" dirty="0" smtClean="0">
                <a:solidFill>
                  <a:srgbClr val="C00000"/>
                </a:solidFill>
              </a:rPr>
              <a:t>новенькі підручники; </a:t>
            </a:r>
            <a:r>
              <a:rPr lang="ru-RU" b="1" dirty="0">
                <a:solidFill>
                  <a:srgbClr val="C00000"/>
                </a:solidFill>
              </a:rPr>
              <a:t>вивчаючи </a:t>
            </a:r>
            <a:r>
              <a:rPr lang="ru-RU" b="1" dirty="0" smtClean="0">
                <a:solidFill>
                  <a:srgbClr val="C00000"/>
                </a:solidFill>
              </a:rPr>
              <a:t>ангійську мову; зимові канікули; </a:t>
            </a:r>
            <a:r>
              <a:rPr lang="ru-RU" b="1" dirty="0">
                <a:solidFill>
                  <a:srgbClr val="C00000"/>
                </a:solidFill>
              </a:rPr>
              <a:t>підготовка до </a:t>
            </a:r>
            <a:r>
              <a:rPr lang="ru-RU" b="1" dirty="0" smtClean="0">
                <a:solidFill>
                  <a:srgbClr val="C00000"/>
                </a:solidFill>
              </a:rPr>
              <a:t>іспиту з математики;  липневе сонце; </a:t>
            </a:r>
            <a:r>
              <a:rPr lang="ru-RU" b="1" dirty="0">
                <a:solidFill>
                  <a:srgbClr val="C00000"/>
                </a:solidFill>
              </a:rPr>
              <a:t>щира </a:t>
            </a:r>
            <a:r>
              <a:rPr lang="ru-RU" b="1" dirty="0" smtClean="0">
                <a:solidFill>
                  <a:srgbClr val="C00000"/>
                </a:solidFill>
              </a:rPr>
              <a:t>бесіда; назбирати повні відра; </a:t>
            </a:r>
            <a:r>
              <a:rPr lang="ru-RU" b="1" dirty="0">
                <a:solidFill>
                  <a:srgbClr val="C00000"/>
                </a:solidFill>
              </a:rPr>
              <a:t>шанувати </a:t>
            </a:r>
            <a:r>
              <a:rPr lang="ru-RU" b="1" dirty="0" smtClean="0">
                <a:solidFill>
                  <a:srgbClr val="C00000"/>
                </a:solidFill>
              </a:rPr>
              <a:t>старих батьків</a:t>
            </a:r>
            <a:r>
              <a:rPr lang="ru-RU" b="1" dirty="0">
                <a:solidFill>
                  <a:srgbClr val="C00000"/>
                </a:solidFill>
              </a:rPr>
              <a:t>;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навчився </a:t>
            </a:r>
            <a:r>
              <a:rPr lang="ru-RU" b="1" dirty="0" smtClean="0">
                <a:solidFill>
                  <a:srgbClr val="C00000"/>
                </a:solidFill>
              </a:rPr>
              <a:t>грати;</a:t>
            </a:r>
            <a:r>
              <a:rPr lang="ru-RU" b="1" dirty="0">
                <a:solidFill>
                  <a:srgbClr val="C00000"/>
                </a:solidFill>
              </a:rPr>
              <a:t> рано </a:t>
            </a:r>
            <a:r>
              <a:rPr lang="ru-RU" b="1" dirty="0" smtClean="0">
                <a:solidFill>
                  <a:srgbClr val="C00000"/>
                </a:solidFill>
              </a:rPr>
              <a:t>вранці;</a:t>
            </a: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стиглі </a:t>
            </a:r>
            <a:r>
              <a:rPr lang="ru-RU" b="1" dirty="0" smtClean="0">
                <a:solidFill>
                  <a:srgbClr val="C00000"/>
                </a:solidFill>
              </a:rPr>
              <a:t>вишні</a:t>
            </a:r>
            <a:r>
              <a:rPr lang="ru-RU" dirty="0"/>
              <a:t>.</a:t>
            </a:r>
            <a:endParaRPr lang="uk-UA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332656"/>
            <a:ext cx="1400200" cy="26139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453336"/>
            <a:ext cx="6248400" cy="72008"/>
          </a:xfrm>
        </p:spPr>
        <p:txBody>
          <a:bodyPr>
            <a:normAutofit fontScale="90000"/>
          </a:bodyPr>
          <a:lstStyle/>
          <a:p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980728"/>
            <a:ext cx="6120680" cy="4032448"/>
          </a:xfrm>
        </p:spPr>
        <p:txBody>
          <a:bodyPr>
            <a:normAutofit lnSpcReduction="10000"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Що ж, любі друзі, хлопці та дівчата, Почнем сьогодні синтаксис вивчати. Це грецьке слово — «синтаксис» — воно </a:t>
            </a:r>
            <a:r>
              <a:rPr lang="ru-RU" sz="2600" dirty="0" smtClean="0">
                <a:solidFill>
                  <a:srgbClr val="C00000"/>
                </a:solidFill>
              </a:rPr>
              <a:t>відоме </a:t>
            </a:r>
            <a:r>
              <a:rPr lang="ru-RU" sz="2600" dirty="0">
                <a:solidFill>
                  <a:srgbClr val="C00000"/>
                </a:solidFill>
              </a:rPr>
              <a:t>у граматиці давно. А що це слово грецьке означає, </a:t>
            </a:r>
            <a:r>
              <a:rPr lang="ru-RU" sz="2600" dirty="0" smtClean="0">
                <a:solidFill>
                  <a:srgbClr val="C00000"/>
                </a:solidFill>
              </a:rPr>
              <a:t>хай </a:t>
            </a:r>
            <a:r>
              <a:rPr lang="ru-RU" sz="2600" dirty="0">
                <a:solidFill>
                  <a:srgbClr val="C00000"/>
                </a:solidFill>
              </a:rPr>
              <a:t>кожен з вас на вус собі мотає: </a:t>
            </a:r>
            <a:r>
              <a:rPr lang="ru-RU" sz="2600" dirty="0" smtClean="0">
                <a:solidFill>
                  <a:srgbClr val="C00000"/>
                </a:solidFill>
              </a:rPr>
              <a:t>це </a:t>
            </a:r>
            <a:r>
              <a:rPr lang="ru-RU" sz="2600" dirty="0">
                <a:solidFill>
                  <a:srgbClr val="C00000"/>
                </a:solidFill>
              </a:rPr>
              <a:t>побудова, устрій і зв’язок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25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4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836712"/>
            <a:ext cx="5400600" cy="1080120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Ознаки словосполучення</a:t>
            </a:r>
            <a:r>
              <a:rPr lang="uk-UA" sz="2800" dirty="0" smtClean="0"/>
              <a:t>: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44416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1. У словосполученні є головне і залежне слово</a:t>
            </a:r>
            <a:r>
              <a:rPr lang="uk-UA" sz="2400" dirty="0" smtClean="0">
                <a:solidFill>
                  <a:srgbClr val="C00000"/>
                </a:solidFill>
              </a:rPr>
              <a:t>.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ACER\Desktop\img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87" y="2924944"/>
            <a:ext cx="596900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6381328"/>
            <a:ext cx="3268216" cy="45719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052736"/>
            <a:ext cx="6608440" cy="5112568"/>
          </a:xfrm>
        </p:spPr>
        <p:txBody>
          <a:bodyPr>
            <a:normAutofit fontScale="92500" lnSpcReduction="20000"/>
          </a:bodyPr>
          <a:lstStyle/>
          <a:p>
            <a:pPr algn="l"/>
            <a:endParaRPr lang="uk-UA" sz="2600" b="1" dirty="0" smtClean="0">
              <a:solidFill>
                <a:srgbClr val="FF0000"/>
              </a:solidFill>
            </a:endParaRPr>
          </a:p>
          <a:p>
            <a:pPr algn="l"/>
            <a:r>
              <a:rPr lang="uk-UA" sz="2600" b="1" dirty="0" smtClean="0">
                <a:solidFill>
                  <a:srgbClr val="FF0000"/>
                </a:solidFill>
              </a:rPr>
              <a:t>Основні ознаки словосполучення:</a:t>
            </a:r>
          </a:p>
          <a:p>
            <a:pPr algn="l"/>
            <a:r>
              <a:rPr lang="uk-UA" sz="2800" b="1" dirty="0" smtClean="0">
                <a:solidFill>
                  <a:srgbClr val="C00000"/>
                </a:solidFill>
              </a:rPr>
              <a:t>1. Називає предмет, дію, ознаку, але на відміну від слова більш конкретизовано.</a:t>
            </a:r>
          </a:p>
          <a:p>
            <a:pPr algn="l"/>
            <a:r>
              <a:rPr lang="uk-UA" sz="2800" b="1" dirty="0">
                <a:solidFill>
                  <a:srgbClr val="C00000"/>
                </a:solidFill>
              </a:rPr>
              <a:t>2</a:t>
            </a:r>
            <a:r>
              <a:rPr lang="uk-UA" sz="2800" b="1" dirty="0" smtClean="0">
                <a:solidFill>
                  <a:srgbClr val="C00000"/>
                </a:solidFill>
              </a:rPr>
              <a:t>. Не має закінченої думки</a:t>
            </a:r>
          </a:p>
          <a:p>
            <a:pPr algn="l"/>
            <a:r>
              <a:rPr lang="uk-UA" sz="2800" b="1" dirty="0">
                <a:solidFill>
                  <a:srgbClr val="C00000"/>
                </a:solidFill>
              </a:rPr>
              <a:t>3</a:t>
            </a:r>
            <a:r>
              <a:rPr lang="uk-UA" sz="2800" b="1" dirty="0" smtClean="0">
                <a:solidFill>
                  <a:srgbClr val="C00000"/>
                </a:solidFill>
              </a:rPr>
              <a:t>. Складається не менше , ніж з двох слів.</a:t>
            </a:r>
          </a:p>
          <a:p>
            <a:pPr algn="l"/>
            <a:r>
              <a:rPr lang="uk-UA" sz="2800" b="1" dirty="0">
                <a:solidFill>
                  <a:srgbClr val="C00000"/>
                </a:solidFill>
              </a:rPr>
              <a:t>4</a:t>
            </a:r>
            <a:r>
              <a:rPr lang="uk-UA" sz="2800" b="1" dirty="0" smtClean="0">
                <a:solidFill>
                  <a:srgbClr val="C00000"/>
                </a:solidFill>
              </a:rPr>
              <a:t>. Не служить одиницею спілкування</a:t>
            </a:r>
          </a:p>
          <a:p>
            <a:pPr algn="l"/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6381328"/>
            <a:ext cx="5168280" cy="14401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764704"/>
            <a:ext cx="6940624" cy="489654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Не </a:t>
            </a:r>
            <a:r>
              <a:rPr lang="ru-RU" sz="4000" b="1" dirty="0">
                <a:solidFill>
                  <a:srgbClr val="FF0000"/>
                </a:solidFill>
              </a:rPr>
              <a:t>є </a:t>
            </a:r>
            <a:r>
              <a:rPr lang="ru-RU" sz="4000" b="1" dirty="0" smtClean="0">
                <a:solidFill>
                  <a:srgbClr val="FF0000"/>
                </a:solidFill>
              </a:rPr>
              <a:t>словосполученнями:</a:t>
            </a:r>
          </a:p>
          <a:p>
            <a:pPr algn="l"/>
            <a:r>
              <a:rPr lang="ru-RU" sz="2400" b="1" i="0" dirty="0" smtClean="0">
                <a:solidFill>
                  <a:srgbClr val="C00000"/>
                </a:solidFill>
              </a:rPr>
              <a:t>1) </a:t>
            </a:r>
            <a:r>
              <a:rPr lang="ru-RU" sz="2400" b="1" i="0" dirty="0">
                <a:solidFill>
                  <a:srgbClr val="C00000"/>
                </a:solidFill>
              </a:rPr>
              <a:t>підмет і присудок: </a:t>
            </a:r>
            <a:r>
              <a:rPr lang="ru-RU" sz="2400" b="1" dirty="0">
                <a:solidFill>
                  <a:srgbClr val="C00000"/>
                </a:solidFill>
              </a:rPr>
              <a:t>птахи полетіли</a:t>
            </a:r>
            <a:r>
              <a:rPr lang="ru-RU" sz="2400" b="1" dirty="0" smtClean="0">
                <a:solidFill>
                  <a:srgbClr val="C00000"/>
                </a:solidFill>
              </a:rPr>
              <a:t>;</a:t>
            </a:r>
          </a:p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i="0" dirty="0" smtClean="0">
                <a:solidFill>
                  <a:srgbClr val="C00000"/>
                </a:solidFill>
              </a:rPr>
              <a:t>2) </a:t>
            </a:r>
            <a:r>
              <a:rPr lang="ru-RU" sz="2400" b="1" i="0" dirty="0">
                <a:solidFill>
                  <a:srgbClr val="C00000"/>
                </a:solidFill>
              </a:rPr>
              <a:t>іменник (займенник) з прийменником: </a:t>
            </a:r>
            <a:r>
              <a:rPr lang="ru-RU" sz="2400" b="1" dirty="0">
                <a:solidFill>
                  <a:srgbClr val="C00000"/>
                </a:solidFill>
              </a:rPr>
              <a:t>у </a:t>
            </a:r>
            <a:r>
              <a:rPr lang="ru-RU" sz="2400" b="1" dirty="0" smtClean="0">
                <a:solidFill>
                  <a:srgbClr val="C00000"/>
                </a:solidFill>
              </a:rPr>
              <a:t>книзі</a:t>
            </a:r>
            <a:r>
              <a:rPr lang="ru-RU" sz="2400" b="1" dirty="0">
                <a:solidFill>
                  <a:srgbClr val="C00000"/>
                </a:solidFill>
              </a:rPr>
              <a:t>,</a:t>
            </a:r>
            <a:r>
              <a:rPr lang="ru-RU" sz="2400" b="1" dirty="0" smtClean="0">
                <a:solidFill>
                  <a:srgbClr val="C00000"/>
                </a:solidFill>
              </a:rPr>
              <a:t> у нього;</a:t>
            </a:r>
          </a:p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i="0" dirty="0" smtClean="0">
                <a:solidFill>
                  <a:srgbClr val="C00000"/>
                </a:solidFill>
              </a:rPr>
              <a:t>3) </a:t>
            </a:r>
            <a:r>
              <a:rPr lang="ru-RU" sz="2400" b="1" i="0" dirty="0">
                <a:solidFill>
                  <a:srgbClr val="C00000"/>
                </a:solidFill>
              </a:rPr>
              <a:t>однорідні члени речення: </a:t>
            </a:r>
            <a:r>
              <a:rPr lang="ru-RU" sz="2400" b="1" dirty="0">
                <a:solidFill>
                  <a:srgbClr val="C00000"/>
                </a:solidFill>
              </a:rPr>
              <a:t>дерева й кущі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pPr algn="l"/>
            <a:r>
              <a:rPr lang="uk-UA" sz="2400" b="1" i="0" dirty="0" smtClean="0">
                <a:solidFill>
                  <a:srgbClr val="C00000"/>
                </a:solidFill>
              </a:rPr>
              <a:t>4) </a:t>
            </a:r>
            <a:r>
              <a:rPr lang="ru-RU" sz="2400" b="1" i="0" dirty="0">
                <a:solidFill>
                  <a:srgbClr val="C00000"/>
                </a:solidFill>
              </a:rPr>
              <a:t>фразеологізми: </a:t>
            </a:r>
            <a:r>
              <a:rPr lang="ru-RU" sz="2400" b="1" dirty="0">
                <a:solidFill>
                  <a:srgbClr val="C00000"/>
                </a:solidFill>
              </a:rPr>
              <a:t>не в тім’я битий, ловити гав, ахіллесова п’ята</a:t>
            </a:r>
            <a:r>
              <a:rPr lang="ru-RU" sz="2400" b="1" dirty="0" smtClean="0">
                <a:solidFill>
                  <a:srgbClr val="C00000"/>
                </a:solidFill>
              </a:rPr>
              <a:t>;</a:t>
            </a:r>
          </a:p>
          <a:p>
            <a:pPr algn="l"/>
            <a:r>
              <a:rPr lang="ru-RU" sz="2400" b="1" i="0" dirty="0" smtClean="0">
                <a:solidFill>
                  <a:srgbClr val="C00000"/>
                </a:solidFill>
              </a:rPr>
              <a:t>5) складені </a:t>
            </a:r>
            <a:r>
              <a:rPr lang="ru-RU" sz="2400" b="1" i="0" dirty="0">
                <a:solidFill>
                  <a:srgbClr val="C00000"/>
                </a:solidFill>
              </a:rPr>
              <a:t>форми майбутнього часу: </a:t>
            </a:r>
            <a:r>
              <a:rPr lang="ru-RU" sz="2400" b="1" dirty="0">
                <a:solidFill>
                  <a:srgbClr val="C00000"/>
                </a:solidFill>
              </a:rPr>
              <a:t>буду писати (писатиму), будемо плавати (плаватимемо)</a:t>
            </a:r>
          </a:p>
        </p:txBody>
      </p:sp>
    </p:spTree>
    <p:extLst>
      <p:ext uri="{BB962C8B-B14F-4D97-AF65-F5344CB8AC3E}">
        <p14:creationId xmlns:p14="http://schemas.microsoft.com/office/powerpoint/2010/main" val="38714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6381328"/>
            <a:ext cx="5256584" cy="144015"/>
          </a:xfrm>
        </p:spPr>
        <p:txBody>
          <a:bodyPr>
            <a:normAutofit fontScale="90000"/>
          </a:bodyPr>
          <a:lstStyle/>
          <a:p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908720"/>
            <a:ext cx="7200800" cy="576064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Виписати словосполучення, визначити головне і залежне слово. Поставити запитання від головного до залежного слова</a:t>
            </a:r>
          </a:p>
          <a:p>
            <a:pPr algn="l"/>
            <a:r>
              <a:rPr lang="uk-UA" sz="2400" dirty="0">
                <a:solidFill>
                  <a:schemeClr val="tx1"/>
                </a:solidFill>
              </a:rPr>
              <a:t>З</a:t>
            </a:r>
            <a:r>
              <a:rPr lang="uk-UA" sz="2400" dirty="0" smtClean="0">
                <a:solidFill>
                  <a:schemeClr val="tx1"/>
                </a:solidFill>
              </a:rPr>
              <a:t>олота </a:t>
            </a:r>
            <a:r>
              <a:rPr lang="uk-UA" sz="2400" dirty="0" smtClean="0">
                <a:solidFill>
                  <a:schemeClr val="tx1"/>
                </a:solidFill>
              </a:rPr>
              <a:t>осінь; </a:t>
            </a:r>
            <a:r>
              <a:rPr lang="uk-UA" sz="2400" dirty="0">
                <a:solidFill>
                  <a:schemeClr val="tx1"/>
                </a:solidFill>
              </a:rPr>
              <a:t>весняна </a:t>
            </a:r>
            <a:r>
              <a:rPr lang="uk-UA" sz="2400" dirty="0" smtClean="0">
                <a:solidFill>
                  <a:schemeClr val="tx1"/>
                </a:solidFill>
              </a:rPr>
              <a:t>вода;дозріли яблука; </a:t>
            </a:r>
            <a:r>
              <a:rPr lang="uk-UA" sz="2400" dirty="0">
                <a:solidFill>
                  <a:schemeClr val="tx1"/>
                </a:solidFill>
              </a:rPr>
              <a:t>цікаві </a:t>
            </a:r>
            <a:r>
              <a:rPr lang="uk-UA" sz="2400" dirty="0" smtClean="0">
                <a:solidFill>
                  <a:schemeClr val="tx1"/>
                </a:solidFill>
              </a:rPr>
              <a:t>пригоди;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дівчина вишиває </a:t>
            </a:r>
            <a:r>
              <a:rPr lang="ru-RU" sz="2400" dirty="0" smtClean="0">
                <a:solidFill>
                  <a:schemeClr val="tx1"/>
                </a:solidFill>
              </a:rPr>
              <a:t>; </a:t>
            </a:r>
            <a:r>
              <a:rPr lang="uk-UA" sz="2400" dirty="0" smtClean="0">
                <a:solidFill>
                  <a:schemeClr val="tx1"/>
                </a:solidFill>
              </a:rPr>
              <a:t>щира посмішка; під дубом; йде дощ; </a:t>
            </a:r>
            <a:r>
              <a:rPr lang="ru-RU" sz="2400" dirty="0">
                <a:solidFill>
                  <a:schemeClr val="tx1"/>
                </a:solidFill>
              </a:rPr>
              <a:t>біля </a:t>
            </a:r>
            <a:r>
              <a:rPr lang="ru-RU" sz="2400" dirty="0" smtClean="0">
                <a:solidFill>
                  <a:schemeClr val="tx1"/>
                </a:solidFill>
              </a:rPr>
              <a:t>річки; </a:t>
            </a:r>
            <a:r>
              <a:rPr lang="uk-UA" sz="2400" dirty="0" smtClean="0">
                <a:solidFill>
                  <a:schemeClr val="tx1"/>
                </a:solidFill>
              </a:rPr>
              <a:t>зелені груші; дрібний дощик; </a:t>
            </a:r>
            <a:r>
              <a:rPr lang="uk-UA" sz="2400" dirty="0">
                <a:solidFill>
                  <a:schemeClr val="tx1"/>
                </a:solidFill>
              </a:rPr>
              <a:t>осінній день; морозна ніч; туманний </a:t>
            </a:r>
            <a:r>
              <a:rPr lang="uk-UA" sz="2400" dirty="0" smtClean="0">
                <a:solidFill>
                  <a:schemeClr val="tx1"/>
                </a:solidFill>
              </a:rPr>
              <a:t>ранок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>
                <a:solidFill>
                  <a:schemeClr val="tx1"/>
                </a:solidFill>
              </a:rPr>
              <a:t>річка </a:t>
            </a:r>
            <a:r>
              <a:rPr lang="ru-RU" sz="2400" dirty="0" smtClean="0">
                <a:solidFill>
                  <a:schemeClr val="tx1"/>
                </a:solidFill>
              </a:rPr>
              <a:t>тече;</a:t>
            </a:r>
            <a:r>
              <a:rPr lang="ru-RU" sz="2400" dirty="0">
                <a:solidFill>
                  <a:schemeClr val="tx1"/>
                </a:solidFill>
              </a:rPr>
              <a:t> літо і </a:t>
            </a:r>
            <a:r>
              <a:rPr lang="ru-RU" sz="2400" dirty="0" smtClean="0">
                <a:solidFill>
                  <a:schemeClr val="tx1"/>
                </a:solidFill>
              </a:rPr>
              <a:t>зима.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uk-UA" sz="2400" b="1" dirty="0" smtClean="0">
                <a:solidFill>
                  <a:schemeClr val="tx1"/>
                </a:solidFill>
              </a:rPr>
              <a:t/>
            </a:r>
            <a:br>
              <a:rPr lang="uk-UA" sz="2400" b="1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6525344"/>
            <a:ext cx="3124200" cy="14401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980728"/>
            <a:ext cx="7272808" cy="44644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2800" b="1" dirty="0">
                <a:solidFill>
                  <a:srgbClr val="C00000"/>
                </a:solidFill>
              </a:rPr>
              <a:t>Поширене</a:t>
            </a:r>
            <a:r>
              <a:rPr lang="uk-UA" sz="2800" i="0" dirty="0"/>
              <a:t> </a:t>
            </a:r>
            <a:r>
              <a:rPr lang="uk-UA" sz="2800" i="0" dirty="0">
                <a:solidFill>
                  <a:schemeClr val="tx1"/>
                </a:solidFill>
              </a:rPr>
              <a:t>словосполучення об'єднує в собі більше </a:t>
            </a:r>
            <a:r>
              <a:rPr lang="uk-UA" sz="2800" i="0" dirty="0" smtClean="0">
                <a:solidFill>
                  <a:schemeClr val="tx1"/>
                </a:solidFill>
              </a:rPr>
              <a:t>двох слів, які належать до </a:t>
            </a:r>
            <a:r>
              <a:rPr lang="uk-UA" sz="2800" i="0" dirty="0">
                <a:solidFill>
                  <a:schemeClr val="tx1"/>
                </a:solidFill>
              </a:rPr>
              <a:t>самостійних </a:t>
            </a:r>
            <a:r>
              <a:rPr lang="uk-UA" sz="2800" i="0" dirty="0" smtClean="0">
                <a:solidFill>
                  <a:schemeClr val="tx1"/>
                </a:solidFill>
              </a:rPr>
              <a:t>частин мови</a:t>
            </a:r>
            <a:r>
              <a:rPr lang="uk-UA" sz="2800" i="0" dirty="0">
                <a:solidFill>
                  <a:schemeClr val="tx1"/>
                </a:solidFill>
              </a:rPr>
              <a:t> </a:t>
            </a:r>
            <a:r>
              <a:rPr lang="uk-UA" sz="2800" dirty="0">
                <a:solidFill>
                  <a:schemeClr val="tx1"/>
                </a:solidFill>
              </a:rPr>
              <a:t>(буду говорити </a:t>
            </a:r>
            <a:r>
              <a:rPr lang="uk-UA" sz="2800" dirty="0" smtClean="0">
                <a:solidFill>
                  <a:schemeClr val="tx1"/>
                </a:solidFill>
              </a:rPr>
              <a:t>коротко, </a:t>
            </a:r>
            <a:r>
              <a:rPr lang="uk-UA" sz="2800" dirty="0">
                <a:solidFill>
                  <a:schemeClr val="tx1"/>
                </a:solidFill>
              </a:rPr>
              <a:t>людина похилого віку</a:t>
            </a:r>
            <a:r>
              <a:rPr lang="uk-UA" sz="2800" dirty="0" smtClean="0">
                <a:solidFill>
                  <a:schemeClr val="tx1"/>
                </a:solidFill>
              </a:rPr>
              <a:t>);</a:t>
            </a:r>
          </a:p>
          <a:p>
            <a:pPr algn="l"/>
            <a:r>
              <a:rPr lang="ru-RU" sz="2800" i="0" dirty="0">
                <a:solidFill>
                  <a:schemeClr val="tx1"/>
                </a:solidFill>
              </a:rPr>
              <a:t>Словосполучення, до </a:t>
            </a:r>
            <a:r>
              <a:rPr lang="ru-RU" sz="2800" i="0" dirty="0" smtClean="0">
                <a:solidFill>
                  <a:schemeClr val="tx1"/>
                </a:solidFill>
              </a:rPr>
              <a:t>якого </a:t>
            </a:r>
            <a:r>
              <a:rPr lang="ru-RU" sz="2800" i="0" dirty="0">
                <a:solidFill>
                  <a:schemeClr val="tx1"/>
                </a:solidFill>
              </a:rPr>
              <a:t>входять два </a:t>
            </a:r>
            <a:r>
              <a:rPr lang="ru-RU" sz="2800" i="0" dirty="0" smtClean="0">
                <a:solidFill>
                  <a:schemeClr val="tx1"/>
                </a:solidFill>
              </a:rPr>
              <a:t>слова, </a:t>
            </a:r>
            <a:r>
              <a:rPr lang="uk-UA" sz="2800" i="0" dirty="0">
                <a:solidFill>
                  <a:schemeClr val="tx1"/>
                </a:solidFill>
              </a:rPr>
              <a:t>які належать до самостійних частин мови</a:t>
            </a:r>
            <a:r>
              <a:rPr lang="ru-RU" sz="2800" i="0" dirty="0" smtClean="0">
                <a:solidFill>
                  <a:schemeClr val="tx1"/>
                </a:solidFill>
              </a:rPr>
              <a:t>, </a:t>
            </a:r>
            <a:r>
              <a:rPr lang="ru-RU" sz="2800" i="0" dirty="0">
                <a:solidFill>
                  <a:schemeClr val="tx1"/>
                </a:solidFill>
              </a:rPr>
              <a:t>називаються </a:t>
            </a:r>
            <a:r>
              <a:rPr lang="ru-RU" sz="2800" b="1" dirty="0">
                <a:solidFill>
                  <a:srgbClr val="C00000"/>
                </a:solidFill>
              </a:rPr>
              <a:t>непоширеними</a:t>
            </a:r>
            <a:r>
              <a:rPr lang="ru-RU" sz="2800" dirty="0">
                <a:solidFill>
                  <a:srgbClr val="C00000"/>
                </a:solidFill>
              </a:rPr>
              <a:t> </a:t>
            </a:r>
            <a:r>
              <a:rPr lang="ru-RU" sz="2800" dirty="0">
                <a:solidFill>
                  <a:schemeClr val="tx1"/>
                </a:solidFill>
              </a:rPr>
              <a:t>(гарна картина, дуже корисний, читати вголос).</a:t>
            </a:r>
            <a:endParaRPr lang="uk-UA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067944" y="6381328"/>
            <a:ext cx="1756048" cy="45719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620688"/>
            <a:ext cx="7848872" cy="568863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   Типи </a:t>
            </a:r>
            <a:r>
              <a:rPr lang="ru-RU" sz="2400" b="1" dirty="0">
                <a:solidFill>
                  <a:srgbClr val="C00000"/>
                </a:solidFill>
              </a:rPr>
              <a:t>словосполучень за значенням головного слова:</a:t>
            </a:r>
          </a:p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-</a:t>
            </a:r>
            <a:r>
              <a:rPr lang="ru-RU" sz="2400" b="1" dirty="0">
                <a:solidFill>
                  <a:srgbClr val="C00000"/>
                </a:solidFill>
              </a:rPr>
              <a:t> іменні</a:t>
            </a:r>
            <a:r>
              <a:rPr lang="ru-RU" sz="2400" i="0" dirty="0">
                <a:solidFill>
                  <a:schemeClr val="tx1"/>
                </a:solidFill>
              </a:rPr>
              <a:t>, де головним словом є іменник, прикметник, числівник, займенник</a:t>
            </a:r>
            <a:r>
              <a:rPr lang="ru-RU" sz="2400" dirty="0">
                <a:solidFill>
                  <a:schemeClr val="tx1"/>
                </a:solidFill>
              </a:rPr>
              <a:t>: маленькі</a:t>
            </a:r>
            <a:r>
              <a:rPr lang="ru-RU" sz="2400" i="0" dirty="0">
                <a:solidFill>
                  <a:schemeClr val="tx1"/>
                </a:solidFill>
              </a:rPr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дерева; два яблука; </a:t>
            </a:r>
            <a:endParaRPr lang="ru-RU" sz="2400" i="0" dirty="0">
              <a:solidFill>
                <a:schemeClr val="tx1"/>
              </a:solidFill>
            </a:endParaRPr>
          </a:p>
          <a:p>
            <a:pPr algn="l"/>
            <a:r>
              <a:rPr lang="ru-RU" sz="2400" i="0" dirty="0">
                <a:solidFill>
                  <a:srgbClr val="C00000"/>
                </a:solidFill>
              </a:rPr>
              <a:t>- </a:t>
            </a:r>
            <a:r>
              <a:rPr lang="ru-RU" sz="2400" b="1" dirty="0">
                <a:solidFill>
                  <a:srgbClr val="C00000"/>
                </a:solidFill>
              </a:rPr>
              <a:t>дієслівні</a:t>
            </a:r>
            <a:r>
              <a:rPr lang="ru-RU" sz="2400" i="0" dirty="0">
                <a:solidFill>
                  <a:schemeClr val="tx1"/>
                </a:solidFill>
              </a:rPr>
              <a:t>, де головним словом є дієслово та його форми: 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>
                <a:solidFill>
                  <a:schemeClr val="tx1"/>
                </a:solidFill>
              </a:rPr>
              <a:t>спізнитися до школи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  <a:r>
              <a:rPr lang="ru-RU" sz="2400" i="0" dirty="0" smtClean="0">
                <a:solidFill>
                  <a:schemeClr val="tx1"/>
                </a:solidFill>
              </a:rPr>
              <a:t>;</a:t>
            </a:r>
            <a:endParaRPr lang="ru-RU" sz="2400" i="0" dirty="0">
              <a:solidFill>
                <a:schemeClr val="tx1"/>
              </a:solidFill>
            </a:endParaRPr>
          </a:p>
          <a:p>
            <a:pPr algn="l"/>
            <a:r>
              <a:rPr lang="ru-RU" sz="2400" i="0" dirty="0">
                <a:solidFill>
                  <a:srgbClr val="C00000"/>
                </a:solidFill>
              </a:rPr>
              <a:t>- </a:t>
            </a:r>
            <a:r>
              <a:rPr lang="ru-RU" sz="2400" b="1" dirty="0">
                <a:solidFill>
                  <a:srgbClr val="C00000"/>
                </a:solidFill>
              </a:rPr>
              <a:t>прислівникові</a:t>
            </a:r>
            <a:r>
              <a:rPr lang="ru-RU" sz="2400" i="0" dirty="0">
                <a:solidFill>
                  <a:schemeClr val="tx1"/>
                </a:solidFill>
              </a:rPr>
              <a:t>, де головним словом є прислівник: </a:t>
            </a:r>
            <a:r>
              <a:rPr lang="ru-RU" sz="2400" dirty="0">
                <a:solidFill>
                  <a:schemeClr val="tx1"/>
                </a:solidFill>
              </a:rPr>
              <a:t>особливо </a:t>
            </a:r>
            <a:r>
              <a:rPr lang="ru-RU" sz="2400" dirty="0" smtClean="0">
                <a:solidFill>
                  <a:schemeClr val="tx1"/>
                </a:solidFill>
              </a:rPr>
              <a:t>радісно</a:t>
            </a:r>
            <a:r>
              <a:rPr lang="ru-RU" sz="2400" i="0" dirty="0" smtClean="0">
                <a:solidFill>
                  <a:schemeClr val="tx1"/>
                </a:solidFill>
              </a:rPr>
              <a:t>.</a:t>
            </a:r>
            <a:endParaRPr lang="ru-RU" sz="2400" i="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276</TotalTime>
  <Words>341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Constantia</vt:lpstr>
      <vt:lpstr>Garamond</vt:lpstr>
      <vt:lpstr>Times New Roman</vt:lpstr>
      <vt:lpstr>Wingdings</vt:lpstr>
      <vt:lpstr>Кутюр</vt:lpstr>
      <vt:lpstr>Синтаксис</vt:lpstr>
      <vt:lpstr>Презентация PowerPoint</vt:lpstr>
      <vt:lpstr>Презентация PowerPoint</vt:lpstr>
      <vt:lpstr>Ознаки словосполучення: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Синтаксис</dc:title>
  <dc:creator>ACER</dc:creator>
  <cp:lastModifiedBy>Пользователь</cp:lastModifiedBy>
  <cp:revision>21</cp:revision>
  <dcterms:created xsi:type="dcterms:W3CDTF">2015-10-10T16:32:42Z</dcterms:created>
  <dcterms:modified xsi:type="dcterms:W3CDTF">2022-02-09T16:18:45Z</dcterms:modified>
</cp:coreProperties>
</file>