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95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505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4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35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8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37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61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49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6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6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05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AF91-B26A-46C7-AF4A-7FF022F43C00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8505-76FB-4CA9-90EF-6195B28C69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23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3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642" y="4132061"/>
            <a:ext cx="9189310" cy="2565302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УРОК 53</a:t>
            </a:r>
            <a:br>
              <a:rPr lang="uk-UA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uk-UA" sz="8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995" y="302781"/>
            <a:ext cx="11763632" cy="2613413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ПРИРОДОЗНАВСТВО</a:t>
            </a:r>
          </a:p>
          <a:p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 КЛАС</a:t>
            </a:r>
            <a:endParaRPr lang="uk-UA" sz="6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381" y="365125"/>
            <a:ext cx="7506418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rgbClr val="FF0000"/>
                </a:solidFill>
                <a:latin typeface="Arial Black" pitchFamily="34" charset="0"/>
              </a:rPr>
              <a:t>ЖИВЛЕННЯ</a:t>
            </a:r>
            <a:endParaRPr lang="ru-RU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85" y="1552755"/>
            <a:ext cx="7159922" cy="17597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6600" b="1" dirty="0" smtClean="0"/>
              <a:t>Готовими органічними речовинами</a:t>
            </a:r>
          </a:p>
          <a:p>
            <a:pPr algn="just"/>
            <a:r>
              <a:rPr lang="uk-UA" sz="6600" b="1" dirty="0" smtClean="0">
                <a:solidFill>
                  <a:srgbClr val="00B050"/>
                </a:solidFill>
              </a:rPr>
              <a:t>Синтез органічних речовин</a:t>
            </a:r>
          </a:p>
          <a:p>
            <a:pPr algn="just">
              <a:buNone/>
            </a:pPr>
            <a:endParaRPr lang="ru-RU" sz="6600" b="1" dirty="0"/>
          </a:p>
        </p:txBody>
      </p:sp>
      <p:pic>
        <p:nvPicPr>
          <p:cNvPr id="7171" name="Picture 3" descr="C:\Documents and Settings\MOI\Рабочий стол\БАКТЕРІЇ\artleo.com-56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3258"/>
            <a:ext cx="3812875" cy="2144742"/>
          </a:xfrm>
          <a:prstGeom prst="rect">
            <a:avLst/>
          </a:prstGeom>
          <a:noFill/>
        </p:spPr>
      </p:pic>
      <p:pic>
        <p:nvPicPr>
          <p:cNvPr id="7172" name="Picture 4" descr="C:\Documents and Settings\MOI\Рабочий стол\БАКТЕРІЇ\Новая папка\Цегл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66" y="4302424"/>
            <a:ext cx="3407434" cy="2555576"/>
          </a:xfrm>
          <a:prstGeom prst="rect">
            <a:avLst/>
          </a:prstGeom>
          <a:noFill/>
        </p:spPr>
      </p:pic>
      <p:pic>
        <p:nvPicPr>
          <p:cNvPr id="7173" name="Picture 5" descr="C:\Documents and Settings\MOI\Рабочий стол\БАКТЕРІЇ\ROSSO_LEVAN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1650" cy="4196516"/>
          </a:xfrm>
          <a:prstGeom prst="rect">
            <a:avLst/>
          </a:prstGeom>
          <a:noFill/>
        </p:spPr>
      </p:pic>
      <p:pic>
        <p:nvPicPr>
          <p:cNvPr id="7174" name="Picture 6" descr="C:\Documents and Settings\MOI\Рабочий стол\БАКТЕРІЇ\10-naysilnishih-i-shvidkodiyuchih-otr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75" y="4304053"/>
            <a:ext cx="3807125" cy="2553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46" y="365125"/>
            <a:ext cx="5796950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  <a:latin typeface="Arial Black" pitchFamily="34" charset="0"/>
              </a:rPr>
              <a:t>ДИХАННЯ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4301" y="1825624"/>
            <a:ext cx="8591909" cy="5032375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rgbClr val="7030A0"/>
                </a:solidFill>
                <a:latin typeface="Arial Black" pitchFamily="34" charset="0"/>
              </a:rPr>
              <a:t>Киснем </a:t>
            </a:r>
          </a:p>
          <a:p>
            <a:pPr algn="ctr"/>
            <a:r>
              <a:rPr lang="uk-UA" sz="7200" b="1" dirty="0" smtClean="0">
                <a:solidFill>
                  <a:srgbClr val="7030A0"/>
                </a:solidFill>
                <a:latin typeface="Arial Black" pitchFamily="34" charset="0"/>
              </a:rPr>
              <a:t>Кисень для дихання не потрібен</a:t>
            </a:r>
            <a:endParaRPr lang="ru-RU" sz="72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7200" dirty="0"/>
          </a:p>
        </p:txBody>
      </p:sp>
      <p:pic>
        <p:nvPicPr>
          <p:cNvPr id="4" name="Picture 2" descr="C:\Documents and Settings\MOI\Рабочий стол\БАКТЕРІЇ\mikrobyi-kak-vidim-ih-my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94627"/>
            <a:ext cx="4407951" cy="456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45722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  <a:latin typeface="Arial Black" pitchFamily="34" charset="0"/>
              </a:rPr>
              <a:t>РОЗМНОЖЕННЯ</a:t>
            </a:r>
            <a:endParaRPr lang="ru-RU" sz="7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Documents and Settings\MOI\Рабочий стол\БАКТЕРІЇ\6aa00aa4-9780-4adb-b5f9-fb909faddf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7271"/>
            <a:ext cx="1293962" cy="1867999"/>
          </a:xfrm>
          <a:prstGeom prst="rect">
            <a:avLst/>
          </a:prstGeom>
          <a:noFill/>
        </p:spPr>
      </p:pic>
      <p:pic>
        <p:nvPicPr>
          <p:cNvPr id="5" name="Picture 2" descr="C:\Documents and Settings\MOI\Рабочий стол\БАКТЕРІЇ\6aa00aa4-9780-4adb-b5f9-fb909faddf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073" y="1201650"/>
            <a:ext cx="1293962" cy="1867999"/>
          </a:xfrm>
          <a:prstGeom prst="rect">
            <a:avLst/>
          </a:prstGeom>
          <a:noFill/>
        </p:spPr>
      </p:pic>
      <p:pic>
        <p:nvPicPr>
          <p:cNvPr id="6" name="Picture 2" descr="C:\Documents and Settings\MOI\Рабочий стол\БАКТЕРІЇ\6aa00aa4-9780-4adb-b5f9-fb909faddf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25" y="1233278"/>
            <a:ext cx="1293962" cy="1867999"/>
          </a:xfrm>
          <a:prstGeom prst="rect">
            <a:avLst/>
          </a:prstGeom>
          <a:noFill/>
        </p:spPr>
      </p:pic>
      <p:pic>
        <p:nvPicPr>
          <p:cNvPr id="7" name="Picture 2" descr="C:\Documents and Settings\MOI\Рабочий стол\БАКТЕРІЇ\6aa00aa4-9780-4adb-b5f9-fb909faddf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053" y="1178644"/>
            <a:ext cx="1293962" cy="1867999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flipV="1">
            <a:off x="5831456" y="1431986"/>
            <a:ext cx="1949570" cy="1092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70808" y="983411"/>
            <a:ext cx="3743864" cy="1897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3 мільярди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8195" name="Picture 3" descr="C:\Documents and Settings\MOI\Рабочий стол\БАКТЕРІЇ\bacter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502325"/>
            <a:ext cx="3194981" cy="3355675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708695" y="4485737"/>
            <a:ext cx="2760452" cy="158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3200" b="1" dirty="0" smtClean="0">
                <a:solidFill>
                  <a:srgbClr val="FFFF00"/>
                </a:solidFill>
              </a:rPr>
              <a:t>За 6 годин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196" name="Picture 4" descr="C:\Documents and Settings\MOI\Рабочий стол\БАКТЕРІЇ\160128150119_bacteria_cartoon_624x460_istock_nocredi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610" y="3709358"/>
            <a:ext cx="3893389" cy="3148642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5293742" y="4313208"/>
            <a:ext cx="3108385" cy="1498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 500 тис.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build="p" animBg="1"/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668" y="0"/>
            <a:ext cx="8120332" cy="1325563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rial Black" pitchFamily="34" charset="0"/>
              </a:rPr>
              <a:t>ЗНАЧЕННЯ</a:t>
            </a:r>
            <a:r>
              <a:rPr lang="en-US" sz="8800" dirty="0" smtClean="0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ru-RU" sz="8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Documents and Settings\MOI\Рабочий стол\БАКТЕРІЇ\Новая папка\с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9936" cy="2551176"/>
          </a:xfrm>
          <a:prstGeom prst="rect">
            <a:avLst/>
          </a:prstGeom>
          <a:noFill/>
        </p:spPr>
      </p:pic>
      <p:pic>
        <p:nvPicPr>
          <p:cNvPr id="9219" name="Picture 3" descr="C:\Documents and Settings\MOI\Рабочий стол\БАКТЕРІЇ\621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8448" y="5060740"/>
            <a:ext cx="3183552" cy="1797260"/>
          </a:xfrm>
          <a:prstGeom prst="rect">
            <a:avLst/>
          </a:prstGeom>
          <a:noFill/>
        </p:spPr>
      </p:pic>
      <p:pic>
        <p:nvPicPr>
          <p:cNvPr id="9220" name="Picture 4" descr="C:\Documents and Settings\MOI\Рабочий стол\БАКТЕРІЇ\11110715-Мертвые-гниения-животных-в-лес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5519" y="1382430"/>
            <a:ext cx="4266481" cy="2958093"/>
          </a:xfrm>
          <a:prstGeom prst="rect">
            <a:avLst/>
          </a:prstGeom>
          <a:noFill/>
        </p:spPr>
      </p:pic>
      <p:pic>
        <p:nvPicPr>
          <p:cNvPr id="9221" name="Picture 5" descr="C:\Documents and Settings\MOI\Рабочий стол\БАКТЕРІЇ\cream-prostokvashino-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2431"/>
            <a:ext cx="2002766" cy="2002766"/>
          </a:xfrm>
          <a:prstGeom prst="rect">
            <a:avLst/>
          </a:prstGeom>
          <a:noFill/>
        </p:spPr>
      </p:pic>
      <p:pic>
        <p:nvPicPr>
          <p:cNvPr id="9222" name="Picture 6" descr="C:\Documents and Settings\MOI\Рабочий стол\БАКТЕРІЇ\biomagnut_im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815" y="1467569"/>
            <a:ext cx="2667000" cy="1714500"/>
          </a:xfrm>
          <a:prstGeom prst="rect">
            <a:avLst/>
          </a:prstGeom>
          <a:noFill/>
        </p:spPr>
      </p:pic>
      <p:pic>
        <p:nvPicPr>
          <p:cNvPr id="9223" name="Picture 7" descr="C:\Documents and Settings\MOI\Рабочий стол\БАКТЕРІЇ\img_7289_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290" y="4964502"/>
            <a:ext cx="2524664" cy="1893498"/>
          </a:xfrm>
          <a:prstGeom prst="rect">
            <a:avLst/>
          </a:prstGeom>
          <a:noFill/>
        </p:spPr>
      </p:pic>
      <p:pic>
        <p:nvPicPr>
          <p:cNvPr id="9224" name="Picture 8" descr="C:\Documents and Settings\MOI\Рабочий стол\БАКТЕРІЇ\kvashenay-kapusta-bez-soli-1-600x45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6478"/>
            <a:ext cx="2708694" cy="2031521"/>
          </a:xfrm>
          <a:prstGeom prst="rect">
            <a:avLst/>
          </a:prstGeom>
          <a:noFill/>
        </p:spPr>
      </p:pic>
      <p:pic>
        <p:nvPicPr>
          <p:cNvPr id="9225" name="Picture 9" descr="C:\Documents and Settings\MOI\Рабочий стол\БАКТЕРІЇ\korist-shkoda-solonih-ogrkv_843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753" y="4793141"/>
            <a:ext cx="2904533" cy="2064859"/>
          </a:xfrm>
          <a:prstGeom prst="rect">
            <a:avLst/>
          </a:prstGeom>
          <a:noFill/>
        </p:spPr>
      </p:pic>
      <p:pic>
        <p:nvPicPr>
          <p:cNvPr id="9227" name="Picture 11" descr="C:\Documents and Settings\MOI\Рабочий стол\БАКТЕРІЇ\ХайКоут-Супер-22-12.06.12-1024x76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867" y="3101197"/>
            <a:ext cx="2122098" cy="1591573"/>
          </a:xfrm>
          <a:prstGeom prst="rect">
            <a:avLst/>
          </a:prstGeom>
          <a:noFill/>
        </p:spPr>
      </p:pic>
      <p:pic>
        <p:nvPicPr>
          <p:cNvPr id="9228" name="Picture 12" descr="C:\Documents and Settings\MOI\Рабочий стол\БАКТЕРІЇ\yogurt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845" y="2536166"/>
            <a:ext cx="3059142" cy="203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471" y="0"/>
            <a:ext cx="6515820" cy="132556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Arial Black" pitchFamily="34" charset="0"/>
              </a:rPr>
              <a:t>ЗНАЧЕННЯ</a:t>
            </a:r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Documents and Settings\MOI\Рабочий стол\БАКТЕРІЇ\9e3268defc5751f584d735f860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3977" cy="2948595"/>
          </a:xfrm>
          <a:prstGeom prst="rect">
            <a:avLst/>
          </a:prstGeom>
          <a:noFill/>
        </p:spPr>
      </p:pic>
      <p:pic>
        <p:nvPicPr>
          <p:cNvPr id="1027" name="Picture 3" descr="C:\Documents and Settings\MOI\Рабочий стол\БАКТЕРІЇ\bakterii-na-kozhe-nashi-nevidimye-sputniki-vlijajut-skorost-zazhivlenija-ra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26" y="1231900"/>
            <a:ext cx="3810000" cy="3797300"/>
          </a:xfrm>
          <a:prstGeom prst="rect">
            <a:avLst/>
          </a:prstGeom>
          <a:noFill/>
        </p:spPr>
      </p:pic>
      <p:pic>
        <p:nvPicPr>
          <p:cNvPr id="1028" name="Picture 4" descr="C:\Documents and Settings\MOI\Рабочий стол\БАКТЕРІЇ\Бактери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2148"/>
            <a:ext cx="4623302" cy="2601837"/>
          </a:xfrm>
          <a:prstGeom prst="rect">
            <a:avLst/>
          </a:prstGeom>
          <a:noFill/>
        </p:spPr>
      </p:pic>
      <p:pic>
        <p:nvPicPr>
          <p:cNvPr id="1026" name="Picture 2" descr="C:\Documents and Settings\MOI\Рабочий стол\БАКТЕРІЇ\a6c780f6d9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2898" y="1421303"/>
            <a:ext cx="3329796" cy="3021301"/>
          </a:xfrm>
          <a:prstGeom prst="rect">
            <a:avLst/>
          </a:prstGeom>
          <a:noFill/>
        </p:spPr>
      </p:pic>
      <p:pic>
        <p:nvPicPr>
          <p:cNvPr id="7" name="Picture 10" descr="C:\Documents and Settings\MOI\Рабочий стол\БАКТЕРІЇ\meat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198" y="4514120"/>
            <a:ext cx="3460013" cy="2343880"/>
          </a:xfrm>
          <a:prstGeom prst="rect">
            <a:avLst/>
          </a:prstGeom>
          <a:noFill/>
        </p:spPr>
      </p:pic>
      <p:pic>
        <p:nvPicPr>
          <p:cNvPr id="8" name="Picture 3" descr="C:\Documents and Settings\MOI\Рабочий стол\БАКТЕРІЇ\621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05" y="5060740"/>
            <a:ext cx="3183552" cy="1797260"/>
          </a:xfrm>
          <a:prstGeom prst="rect">
            <a:avLst/>
          </a:prstGeom>
          <a:noFill/>
        </p:spPr>
      </p:pic>
      <p:pic>
        <p:nvPicPr>
          <p:cNvPr id="9" name="Picture 2" descr="C:\Documents and Settings\MOI\Рабочий стол\БАКТЕРІЇ\large_bacteria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718" y="0"/>
            <a:ext cx="1725282" cy="127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MOI\Рабочий стол\БАКТЕРІЇ\871-etiketk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64" y="1017917"/>
            <a:ext cx="6592936" cy="4351338"/>
          </a:xfrm>
          <a:prstGeom prst="rect">
            <a:avLst/>
          </a:prstGeom>
          <a:noFill/>
        </p:spPr>
      </p:pic>
      <p:pic>
        <p:nvPicPr>
          <p:cNvPr id="2051" name="Picture 3" descr="C:\Documents and Settings\MOI\Рабочий стол\БАКТЕРІЇ\836-keep-products-refrigerator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20906" cy="679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64007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Arial Black" pitchFamily="34" charset="0"/>
              </a:rPr>
              <a:t>СКЛАДАЄМО РЕКОМЕНДАЦІЇ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MOI\Рабочий стол\БАКТЕРІЇ\bakterii-na-ruka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768" y="1411555"/>
            <a:ext cx="3927832" cy="521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itchFamily="34" charset="0"/>
              </a:rPr>
              <a:t>ЗГАДУЄМО, МІРКУЄМО, ДОВОДИМО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057" y="1966823"/>
            <a:ext cx="11559395" cy="465826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</a:rPr>
              <a:t>За якими ознаками бактерії виокремлюють в  окрему групу організмів?</a:t>
            </a:r>
          </a:p>
          <a:p>
            <a:pPr algn="ctr"/>
            <a:r>
              <a:rPr lang="uk-UA" sz="6000" b="1" dirty="0" smtClean="0">
                <a:solidFill>
                  <a:srgbClr val="00B050"/>
                </a:solidFill>
              </a:rPr>
              <a:t>Чому бактерії називають санітарами планети?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00B050"/>
                </a:solidFill>
                <a:latin typeface="Arial Black" pitchFamily="34" charset="0"/>
              </a:rPr>
              <a:t>Домашнє завдання</a:t>
            </a:r>
            <a:endParaRPr lang="ru-RU" sz="6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6600" b="1" dirty="0" smtClean="0">
                <a:solidFill>
                  <a:srgbClr val="7030A0"/>
                </a:solidFill>
              </a:rPr>
              <a:t>Опрацювати § 39</a:t>
            </a:r>
          </a:p>
          <a:p>
            <a:r>
              <a:rPr lang="uk-UA" sz="6600" b="1" dirty="0" smtClean="0">
                <a:solidFill>
                  <a:srgbClr val="7030A0"/>
                </a:solidFill>
              </a:rPr>
              <a:t>Підготувати загадки.</a:t>
            </a:r>
            <a:endParaRPr lang="ru-RU" sz="6600" b="1" dirty="0" smtClean="0">
              <a:solidFill>
                <a:srgbClr val="7030A0"/>
              </a:solidFill>
            </a:endParaRPr>
          </a:p>
          <a:p>
            <a:r>
              <a:rPr lang="uk-UA" sz="6600" b="1" dirty="0" smtClean="0">
                <a:solidFill>
                  <a:srgbClr val="7030A0"/>
                </a:solidFill>
              </a:rPr>
              <a:t>Скласти перелік рослин, які допомагають людині боротися з бактеріями при захворюваннях</a:t>
            </a:r>
            <a:endParaRPr lang="ru-RU" sz="6600" b="1" dirty="0" smtClean="0">
              <a:solidFill>
                <a:srgbClr val="7030A0"/>
              </a:solidFill>
            </a:endParaRPr>
          </a:p>
          <a:p>
            <a:endParaRPr lang="ru-RU" sz="6600" dirty="0" smtClean="0"/>
          </a:p>
          <a:p>
            <a:endParaRPr lang="uk-UA" sz="66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253"/>
            <a:ext cx="10515600" cy="98946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ДОПОВНИТИ СХЕМУ</a:t>
            </a:r>
            <a:endParaRPr lang="uk-UA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2866" y="1129822"/>
            <a:ext cx="3069733" cy="1597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ГРУПИ  ОРГАНІЗМІВ</a:t>
            </a:r>
            <a:endParaRPr lang="uk-UA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1600" y="4852987"/>
            <a:ext cx="2612571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190171" y="3271617"/>
            <a:ext cx="2612571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741229" y="3271616"/>
            <a:ext cx="2612571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153229" y="4852988"/>
            <a:ext cx="2612571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лево 8"/>
          <p:cNvSpPr/>
          <p:nvPr/>
        </p:nvSpPr>
        <p:spPr>
          <a:xfrm rot="18922047">
            <a:off x="3236684" y="2478995"/>
            <a:ext cx="1132114" cy="413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лево 9"/>
          <p:cNvSpPr/>
          <p:nvPr/>
        </p:nvSpPr>
        <p:spPr>
          <a:xfrm rot="18922047">
            <a:off x="4016809" y="3912066"/>
            <a:ext cx="1132114" cy="413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лево 10"/>
          <p:cNvSpPr/>
          <p:nvPr/>
        </p:nvSpPr>
        <p:spPr>
          <a:xfrm rot="13488936">
            <a:off x="7129114" y="3843556"/>
            <a:ext cx="1132114" cy="413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лево 11"/>
          <p:cNvSpPr/>
          <p:nvPr/>
        </p:nvSpPr>
        <p:spPr>
          <a:xfrm rot="13745852">
            <a:off x="7845487" y="2411897"/>
            <a:ext cx="1132114" cy="413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C:\Documents and Settings\MOI\Рабочий стол\ПРИРОДА5\i069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722" y="4960659"/>
            <a:ext cx="1625945" cy="1204216"/>
          </a:xfrm>
          <a:prstGeom prst="rect">
            <a:avLst/>
          </a:prstGeom>
          <a:noFill/>
        </p:spPr>
      </p:pic>
      <p:pic>
        <p:nvPicPr>
          <p:cNvPr id="2051" name="Picture 3" descr="C:\Documents and Settings\MOI\Рабочий стол\ПРИРОДА5\der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793" y="3385092"/>
            <a:ext cx="1830267" cy="1143775"/>
          </a:xfrm>
          <a:prstGeom prst="rect">
            <a:avLst/>
          </a:prstGeom>
          <a:noFill/>
        </p:spPr>
      </p:pic>
      <p:pic>
        <p:nvPicPr>
          <p:cNvPr id="2052" name="Picture 4" descr="C:\Documents and Settings\MOI\Рабочий стол\ПРИРОДА5\1-1474807892-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8712" y="3368536"/>
            <a:ext cx="2012111" cy="1133194"/>
          </a:xfrm>
          <a:prstGeom prst="rect">
            <a:avLst/>
          </a:prstGeom>
          <a:noFill/>
        </p:spPr>
      </p:pic>
      <p:pic>
        <p:nvPicPr>
          <p:cNvPr id="2053" name="Picture 5" descr="C:\Documents and Settings\MOI\Рабочий стол\полісся4клас\Новая папка\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099" y="4934310"/>
            <a:ext cx="1575758" cy="1181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61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latin typeface="Arial Black" panose="020B0A04020102020204" pitchFamily="34" charset="0"/>
              </a:rPr>
              <a:t>ЩО ЇХ ОБ'ЄДНУЄ?</a:t>
            </a:r>
            <a:endParaRPr lang="uk-UA" sz="60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45" y="1531558"/>
            <a:ext cx="3649299" cy="24328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643" y="1527594"/>
            <a:ext cx="4059936" cy="2551176"/>
          </a:xfrm>
          <a:prstGeom prst="rect">
            <a:avLst/>
          </a:prstGeom>
        </p:spPr>
      </p:pic>
      <p:pic>
        <p:nvPicPr>
          <p:cNvPr id="1026" name="Picture 2" descr="C:\Documents and Settings\MOI\Рабочий стол\БАКТЕРІЇ\Цегл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031" y="3914235"/>
            <a:ext cx="3648974" cy="2736731"/>
          </a:xfrm>
          <a:prstGeom prst="rect">
            <a:avLst/>
          </a:prstGeom>
          <a:noFill/>
        </p:spPr>
      </p:pic>
      <p:pic>
        <p:nvPicPr>
          <p:cNvPr id="1027" name="Picture 3" descr="C:\Documents and Settings\MOI\Рабочий стол\БАКТЕРІЇ\biomagnut_im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92" y="4228022"/>
            <a:ext cx="3755606" cy="2414318"/>
          </a:xfrm>
          <a:prstGeom prst="rect">
            <a:avLst/>
          </a:prstGeom>
          <a:noFill/>
        </p:spPr>
      </p:pic>
      <p:pic>
        <p:nvPicPr>
          <p:cNvPr id="1028" name="Picture 4" descr="C:\Documents and Settings\MOI\Рабочий стол\БАКТЕРІЇ\621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517" y="1645230"/>
            <a:ext cx="3783761" cy="2136105"/>
          </a:xfrm>
          <a:prstGeom prst="rect">
            <a:avLst/>
          </a:prstGeom>
          <a:noFill/>
        </p:spPr>
      </p:pic>
      <p:pic>
        <p:nvPicPr>
          <p:cNvPr id="1029" name="Picture 5" descr="C:\Documents and Settings\MOI\Рабочий стол\БАКТЕРІЇ\kvasheni_produkty 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27" y="4020944"/>
            <a:ext cx="2894522" cy="2630022"/>
          </a:xfrm>
          <a:prstGeom prst="rect">
            <a:avLst/>
          </a:prstGeom>
          <a:noFill/>
        </p:spPr>
      </p:pic>
      <p:pic>
        <p:nvPicPr>
          <p:cNvPr id="1030" name="Picture 6" descr="C:\Documents and Settings\MOI\Рабочий стол\ПРИРОДА5\Световой_микроскоп_МБР-1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576" y="71716"/>
            <a:ext cx="1257301" cy="167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ТЕМА УРОКУ</a:t>
            </a:r>
            <a:endParaRPr lang="uk-UA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13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БАКТЕРІЇ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67" y="3818238"/>
            <a:ext cx="4853844" cy="24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OI\Рабочий стол\ПРИРОДА5\Световой_микроскоп_МБР-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255" y="0"/>
            <a:ext cx="3263504" cy="4351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5865963" cy="1535502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  <a:latin typeface="Arial Black" pitchFamily="34" charset="0"/>
              </a:rPr>
              <a:t>розміри</a:t>
            </a:r>
            <a:endParaRPr lang="uk-UA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Documents and Settings\MOI\Рабочий стол\ПРИРОДА5\stroenie_rastitelnoj_kletk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4513"/>
            <a:ext cx="3957368" cy="3165894"/>
          </a:xfrm>
          <a:prstGeom prst="rect">
            <a:avLst/>
          </a:prstGeom>
          <a:noFill/>
        </p:spPr>
      </p:pic>
      <p:pic>
        <p:nvPicPr>
          <p:cNvPr id="3076" name="Picture 4" descr="C:\Documents and Settings\MOI\Рабочий стол\ПРИРОДА5\pros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052" y="1846053"/>
            <a:ext cx="3868948" cy="2579298"/>
          </a:xfrm>
          <a:prstGeom prst="rect">
            <a:avLst/>
          </a:prstGeom>
          <a:noFill/>
        </p:spPr>
      </p:pic>
      <p:pic>
        <p:nvPicPr>
          <p:cNvPr id="4098" name="Picture 2" descr="C:\Documents and Settings\MOI\Рабочий стол\БАКТЕРІЇ\EscherichiaColi_NIAI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876" y="4073825"/>
            <a:ext cx="3308528" cy="278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3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MOI\Рабочий стол\ПРИРОДА5\yak-viznachiti--zdorova-lyudina-chi-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705" y="527110"/>
            <a:ext cx="4463092" cy="2981345"/>
          </a:xfrm>
          <a:prstGeom prst="rect">
            <a:avLst/>
          </a:prstGeom>
          <a:noFill/>
        </p:spPr>
      </p:pic>
      <p:pic>
        <p:nvPicPr>
          <p:cNvPr id="4099" name="Picture 3" descr="C:\Documents and Settings\MOI\Рабочий стол\БАКТЕРІЇ\thum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992" y="0"/>
            <a:ext cx="4338008" cy="2133447"/>
          </a:xfrm>
          <a:prstGeom prst="rect">
            <a:avLst/>
          </a:prstGeom>
          <a:noFill/>
        </p:spPr>
      </p:pic>
      <p:pic>
        <p:nvPicPr>
          <p:cNvPr id="4101" name="Picture 5" descr="C:\Documents and Settings\MOI\Рабочий стол\БАКТЕРІЇ\dolyna-hejzeriv-haukadalur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4991" cy="2142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  <a:latin typeface="Arial Black" pitchFamily="34" charset="0"/>
              </a:rPr>
              <a:t>Місця існування</a:t>
            </a:r>
            <a:endParaRPr lang="uk-UA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MOI\Рабочий стол\БАКТЕРІЇ\img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9822"/>
            <a:ext cx="4054415" cy="3038178"/>
          </a:xfrm>
          <a:prstGeom prst="rect">
            <a:avLst/>
          </a:prstGeom>
          <a:noFill/>
        </p:spPr>
      </p:pic>
      <p:pic>
        <p:nvPicPr>
          <p:cNvPr id="4100" name="Picture 4" descr="C:\Documents and Settings\MOI\Рабочий стол\БАКТЕРІЇ\hubbard_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346" y="4019308"/>
            <a:ext cx="4251654" cy="2838692"/>
          </a:xfrm>
          <a:prstGeom prst="rect">
            <a:avLst/>
          </a:prstGeom>
          <a:noFill/>
        </p:spPr>
      </p:pic>
      <p:pic>
        <p:nvPicPr>
          <p:cNvPr id="4102" name="Picture 6" descr="C:\Documents and Settings\MOI\Рабочий стол\БАКТЕРІЇ\Новая папка\volcano-Krakatoa-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334" y="4378864"/>
            <a:ext cx="3718704" cy="2479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rial Black" pitchFamily="34" charset="0"/>
              </a:rPr>
              <a:t>БУДОВА</a:t>
            </a:r>
            <a:endParaRPr lang="uk-UA" sz="8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MOI\Рабочий стол\БАКТЕРІЇ\Мал._212._Схема_будови_клітини_прокаріоті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578"/>
            <a:ext cx="6703083" cy="4535921"/>
          </a:xfrm>
          <a:prstGeom prst="rect">
            <a:avLst/>
          </a:prstGeom>
          <a:noFill/>
        </p:spPr>
      </p:pic>
      <p:pic>
        <p:nvPicPr>
          <p:cNvPr id="5123" name="Picture 3" descr="C:\Documents and Settings\MOI\Рабочий стол\ПРИРОДА5\Мал._24._Будова_рослинної_клітин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47" y="1482126"/>
            <a:ext cx="4940554" cy="490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4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  <a:latin typeface="Arial Black" pitchFamily="34" charset="0"/>
              </a:rPr>
              <a:t>ОСОБЛИВОСТІ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1660"/>
            <a:ext cx="12192000" cy="435634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uk-UA" sz="7200" b="1" dirty="0" smtClean="0">
                <a:solidFill>
                  <a:srgbClr val="0070C0"/>
                </a:solidFill>
                <a:latin typeface="Arial Black" pitchFamily="34" charset="0"/>
              </a:rPr>
              <a:t>Не мають </a:t>
            </a:r>
          </a:p>
          <a:p>
            <a:pPr marL="514350" indent="-514350" algn="ctr">
              <a:buNone/>
            </a:pPr>
            <a:r>
              <a:rPr lang="uk-UA" sz="7200" b="1" dirty="0" smtClean="0">
                <a:solidFill>
                  <a:srgbClr val="0070C0"/>
                </a:solidFill>
                <a:latin typeface="Arial Black" pitchFamily="34" charset="0"/>
              </a:rPr>
              <a:t>оформленого ядра.</a:t>
            </a:r>
          </a:p>
          <a:p>
            <a:pPr marL="514350" indent="-514350">
              <a:buFont typeface="+mj-lt"/>
              <a:buAutoNum type="arabicPeriod"/>
            </a:pPr>
            <a:endParaRPr lang="ru-RU" sz="4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4882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b="1" dirty="0" smtClean="0">
                <a:solidFill>
                  <a:srgbClr val="FF0000"/>
                </a:solidFill>
                <a:latin typeface="Arial Black" pitchFamily="34" charset="0"/>
              </a:rPr>
              <a:t>ФОРМИ</a:t>
            </a:r>
            <a:endParaRPr lang="ru-RU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MOI\Рабочий стол\БАКТЕРІЇ\Bacterial_morphology_diagram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47" y="0"/>
            <a:ext cx="7430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98</Words>
  <Application>Microsoft Office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УРОК 53 </vt:lpstr>
      <vt:lpstr>ДОПОВНИТИ СХЕМУ</vt:lpstr>
      <vt:lpstr>ЩО ЇХ ОБ'ЄДНУЄ?</vt:lpstr>
      <vt:lpstr>ТЕМА УРОКУ</vt:lpstr>
      <vt:lpstr>розміри</vt:lpstr>
      <vt:lpstr>Місця існування</vt:lpstr>
      <vt:lpstr>БУДОВА</vt:lpstr>
      <vt:lpstr>ОСОБЛИВОСТІ</vt:lpstr>
      <vt:lpstr>ФОРМИ</vt:lpstr>
      <vt:lpstr>ЖИВЛЕННЯ</vt:lpstr>
      <vt:lpstr>ДИХАННЯ</vt:lpstr>
      <vt:lpstr>РОЗМНОЖЕННЯ</vt:lpstr>
      <vt:lpstr>ЗНАЧЕННЯ+</vt:lpstr>
      <vt:lpstr>ЗНАЧЕННЯ-</vt:lpstr>
      <vt:lpstr>Презентация PowerPoint</vt:lpstr>
      <vt:lpstr>СКЛАДАЄМО РЕКОМЕНДАЦІЇ</vt:lpstr>
      <vt:lpstr>ЗГАДУЄМО, МІРКУЄМО, ДОВОДИМО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53 </dc:title>
  <dc:creator>Цюпка Вікторія</dc:creator>
  <cp:lastModifiedBy>Пользователь</cp:lastModifiedBy>
  <cp:revision>66</cp:revision>
  <dcterms:created xsi:type="dcterms:W3CDTF">2017-03-29T11:00:54Z</dcterms:created>
  <dcterms:modified xsi:type="dcterms:W3CDTF">2020-04-02T17:33:24Z</dcterms:modified>
</cp:coreProperties>
</file>