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570" r:id="rId4"/>
    <p:sldId id="1393" r:id="rId5"/>
    <p:sldId id="1394" r:id="rId6"/>
    <p:sldId id="1395" r:id="rId7"/>
    <p:sldId id="1396" r:id="rId8"/>
    <p:sldId id="1397" r:id="rId9"/>
    <p:sldId id="1398" r:id="rId10"/>
    <p:sldId id="1400" r:id="rId11"/>
    <p:sldId id="1401" r:id="rId12"/>
    <p:sldId id="1402" r:id="rId13"/>
    <p:sldId id="1404" r:id="rId14"/>
    <p:sldId id="1405" r:id="rId15"/>
    <p:sldId id="1406" r:id="rId16"/>
    <p:sldId id="1412" r:id="rId17"/>
    <p:sldId id="1413" r:id="rId18"/>
    <p:sldId id="1414" r:id="rId19"/>
    <p:sldId id="1415" r:id="rId20"/>
    <p:sldId id="911" r:id="rId21"/>
    <p:sldId id="643" r:id="rId22"/>
    <p:sldId id="644" r:id="rId23"/>
    <p:sldId id="304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FF7D7D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Обчислити 37 - 12 і запам'ятати результат.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Помножити запам'ятований результат на 15 і запам'ятати результат.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Додати останній запам'ятований результат до 73 і запам'ятати результат.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Повідомити останній запам'ятований результат.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/>
      <dgm:spPr/>
      <dgm:t>
        <a:bodyPr/>
        <a:lstStyle/>
        <a:p>
          <a:r>
            <a:rPr lang="uk-UA" b="1" i="1" noProof="0" dirty="0">
              <a:solidFill>
                <a:srgbClr val="002060"/>
              </a:solidFill>
            </a:rPr>
            <a:t>1.  Відкрити вміст потрібної папки.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 noProof="0" dirty="0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 noProof="0" dirty="0"/>
        </a:p>
      </dgm:t>
    </dgm:pt>
    <dgm:pt modelId="{9672D0FE-FD98-44E8-8FC5-FFBDCB668F57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/>
            <a:t>2.  Вибрати ім'я </a:t>
          </a:r>
          <a:r>
            <a:rPr lang="uk-UA" b="1" i="1" noProof="0" dirty="0" err="1"/>
            <a:t>файла</a:t>
          </a:r>
          <a:r>
            <a:rPr lang="uk-UA" b="1" i="1" noProof="0" dirty="0"/>
            <a:t> з проектом.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 noProof="0" dirty="0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 noProof="0" dirty="0"/>
        </a:p>
      </dgm:t>
    </dgm:pt>
    <dgm:pt modelId="{7066BC1C-376E-4712-B695-CCB0DDF0D40E}">
      <dgm:prSet phldrT="[Текст]"/>
      <dgm:spPr/>
      <dgm:t>
        <a:bodyPr/>
        <a:lstStyle/>
        <a:p>
          <a:r>
            <a:rPr lang="uk-UA" b="1" i="1" noProof="0" dirty="0"/>
            <a:t>3.  Вибрати кнопку </a:t>
          </a:r>
          <a:r>
            <a:rPr lang="uk-UA" b="1" i="1" noProof="0" dirty="0">
              <a:solidFill>
                <a:srgbClr val="FFFF00"/>
              </a:solidFill>
            </a:rPr>
            <a:t>Відкрити</a:t>
          </a:r>
          <a:r>
            <a:rPr lang="uk-UA" b="1" i="1" noProof="0" dirty="0"/>
            <a:t>.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 noProof="0" dirty="0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 noProof="0" dirty="0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>
        <dgm:presLayoutVars>
          <dgm:bulletEnabled val="1"/>
        </dgm:presLayoutVars>
      </dgm:prSet>
      <dgm:spPr/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BBF0E0F-0C8D-44C3-A30E-B2ACD7BC0526}" type="presOf" srcId="{9672D0FE-FD98-44E8-8FC5-FFBDCB668F57}" destId="{CE78F072-7AD4-4A43-A208-DC8FCBDCD2F7}" srcOrd="1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63AF141A-428A-4F74-A981-5C5424200CA1}" type="presOf" srcId="{B64DB2D8-7AEE-40AF-9FD6-5A3051345C1E}" destId="{DE27BCB7-FBBD-41AB-92A8-25BB82837D05}" srcOrd="0" destOrd="0" presId="urn:microsoft.com/office/officeart/2005/8/layout/vProcess5"/>
    <dgm:cxn modelId="{1BC1A640-A2A5-4684-881E-BDEFC1A090AF}" type="presOf" srcId="{710B442C-69F8-43CB-AC0E-8FBFECC5AC10}" destId="{DDE98724-F0BF-42B0-9DD4-2E7B480097DD}" srcOrd="0" destOrd="0" presId="urn:microsoft.com/office/officeart/2005/8/layout/vProcess5"/>
    <dgm:cxn modelId="{FF1F3963-2E24-4C3E-8CAA-B102F0BFE656}" type="presOf" srcId="{B64DB2D8-7AEE-40AF-9FD6-5A3051345C1E}" destId="{31DC77D5-B016-41D1-BB6D-FA8DA5D830B1}" srcOrd="1" destOrd="0" presId="urn:microsoft.com/office/officeart/2005/8/layout/vProcess5"/>
    <dgm:cxn modelId="{ACA26F4F-97E8-490E-9DCC-6DD5C85D287F}" type="presOf" srcId="{7066BC1C-376E-4712-B695-CCB0DDF0D40E}" destId="{1145D2C8-A92A-4865-87E9-A87784D21A56}" srcOrd="0" destOrd="0" presId="urn:microsoft.com/office/officeart/2005/8/layout/vProcess5"/>
    <dgm:cxn modelId="{5AB3F979-3E8B-486F-A983-8C9B9E7487E6}" type="presOf" srcId="{7066BC1C-376E-4712-B695-CCB0DDF0D40E}" destId="{D3536B8D-AD6A-4E46-83BB-0E4CC412B8E5}" srcOrd="1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661C579A-A125-4B16-B7AB-E139CF587B03}" type="presOf" srcId="{9672D0FE-FD98-44E8-8FC5-FFBDCB668F57}" destId="{BD948475-3A72-4282-A7E2-E1FA6E7405A3}" srcOrd="0" destOrd="0" presId="urn:microsoft.com/office/officeart/2005/8/layout/vProcess5"/>
    <dgm:cxn modelId="{EB8C049E-F208-43B5-A232-5AA14E247A6B}" type="presOf" srcId="{33BDFB39-484F-49E3-A06C-69E36B24AB17}" destId="{35679B1A-FF17-4F85-9F41-FE26B7B9FE9C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3BF807D5-3513-4EF3-9395-415EAB2F7B63}" type="presParOf" srcId="{ADA37DD7-FAE6-400D-BADB-FFA90717EE37}" destId="{DE27BCB7-FBBD-41AB-92A8-25BB82837D05}" srcOrd="1" destOrd="0" presId="urn:microsoft.com/office/officeart/2005/8/layout/vProcess5"/>
    <dgm:cxn modelId="{AE38D618-51CF-4766-90CF-849AD7204C0F}" type="presParOf" srcId="{ADA37DD7-FAE6-400D-BADB-FFA90717EE37}" destId="{BD948475-3A72-4282-A7E2-E1FA6E7405A3}" srcOrd="2" destOrd="0" presId="urn:microsoft.com/office/officeart/2005/8/layout/vProcess5"/>
    <dgm:cxn modelId="{780364D0-548C-4748-9CD1-9C1A03F9099F}" type="presParOf" srcId="{ADA37DD7-FAE6-400D-BADB-FFA90717EE37}" destId="{1145D2C8-A92A-4865-87E9-A87784D21A56}" srcOrd="3" destOrd="0" presId="urn:microsoft.com/office/officeart/2005/8/layout/vProcess5"/>
    <dgm:cxn modelId="{7CD4FC85-3655-4524-BB81-1415E3EE4C49}" type="presParOf" srcId="{ADA37DD7-FAE6-400D-BADB-FFA90717EE37}" destId="{DDE98724-F0BF-42B0-9DD4-2E7B480097DD}" srcOrd="4" destOrd="0" presId="urn:microsoft.com/office/officeart/2005/8/layout/vProcess5"/>
    <dgm:cxn modelId="{ECEEDE37-E751-400F-A0A1-59CE2AB59A5F}" type="presParOf" srcId="{ADA37DD7-FAE6-400D-BADB-FFA90717EE37}" destId="{35679B1A-FF17-4F85-9F41-FE26B7B9FE9C}" srcOrd="5" destOrd="0" presId="urn:microsoft.com/office/officeart/2005/8/layout/vProcess5"/>
    <dgm:cxn modelId="{72E9E481-5764-41CB-BDA0-B0ABCE24F524}" type="presParOf" srcId="{ADA37DD7-FAE6-400D-BADB-FFA90717EE37}" destId="{31DC77D5-B016-41D1-BB6D-FA8DA5D830B1}" srcOrd="6" destOrd="0" presId="urn:microsoft.com/office/officeart/2005/8/layout/vProcess5"/>
    <dgm:cxn modelId="{943AEB27-C690-45E2-8226-97B6E24D883F}" type="presParOf" srcId="{ADA37DD7-FAE6-400D-BADB-FFA90717EE37}" destId="{CE78F072-7AD4-4A43-A208-DC8FCBDCD2F7}" srcOrd="7" destOrd="0" presId="urn:microsoft.com/office/officeart/2005/8/layout/vProcess5"/>
    <dgm:cxn modelId="{185CA434-89C1-4F28-8ECB-5F2B9CA426D6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Відкрити контекстне меню блока або першого блока групи.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Виконати команду </a:t>
          </a:r>
          <a:r>
            <a:rPr lang="uk-UA" sz="2800" b="1" i="1" noProof="0" dirty="0">
              <a:solidFill>
                <a:schemeClr val="bg1"/>
              </a:solidFill>
            </a:rPr>
            <a:t>дублювати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Перетягнути копію блока або групи блоків, що утворилася, у потрібне місце алгоритму.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Клацнути ліву кнопку миші. 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7593" y="241632"/>
          <a:ext cx="1117290" cy="78210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1</a:t>
          </a:r>
        </a:p>
      </dsp:txBody>
      <dsp:txXfrm rot="-5400000">
        <a:off x="1" y="465091"/>
        <a:ext cx="782103" cy="335187"/>
      </dsp:txXfrm>
    </dsp:sp>
    <dsp:sp modelId="{3F244AEF-BD16-4508-9A5A-9640B519654B}">
      <dsp:nvSpPr>
        <dsp:cNvPr id="0" name=""/>
        <dsp:cNvSpPr/>
      </dsp:nvSpPr>
      <dsp:spPr>
        <a:xfrm rot="5400000">
          <a:off x="5981399" y="-5196861"/>
          <a:ext cx="869446" cy="11268038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Обчислити 37 - 12 і запам'ятати результат.</a:t>
          </a:r>
        </a:p>
      </dsp:txBody>
      <dsp:txXfrm rot="-5400000">
        <a:off x="782104" y="44877"/>
        <a:ext cx="11225595" cy="784560"/>
      </dsp:txXfrm>
    </dsp:sp>
    <dsp:sp modelId="{CA699784-EE11-48B7-BD5B-E6C7811778B0}">
      <dsp:nvSpPr>
        <dsp:cNvPr id="0" name=""/>
        <dsp:cNvSpPr/>
      </dsp:nvSpPr>
      <dsp:spPr>
        <a:xfrm rot="5400000">
          <a:off x="-167593" y="1306321"/>
          <a:ext cx="1117290" cy="782103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2</a:t>
          </a:r>
        </a:p>
      </dsp:txBody>
      <dsp:txXfrm rot="-5400000">
        <a:off x="1" y="1529780"/>
        <a:ext cx="782103" cy="335187"/>
      </dsp:txXfrm>
    </dsp:sp>
    <dsp:sp modelId="{E5CB376A-E1F5-4E26-86CA-E248F361C893}">
      <dsp:nvSpPr>
        <dsp:cNvPr id="0" name=""/>
        <dsp:cNvSpPr/>
      </dsp:nvSpPr>
      <dsp:spPr>
        <a:xfrm rot="5400000">
          <a:off x="5969202" y="-4132171"/>
          <a:ext cx="893840" cy="11268038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Помножити запам'ятований результат на 15 і запам'ятати результат.</a:t>
          </a:r>
        </a:p>
      </dsp:txBody>
      <dsp:txXfrm rot="-5400000">
        <a:off x="782103" y="1098562"/>
        <a:ext cx="11224404" cy="806572"/>
      </dsp:txXfrm>
    </dsp:sp>
    <dsp:sp modelId="{D547829D-0660-4ECE-8B9B-4DD150AEB617}">
      <dsp:nvSpPr>
        <dsp:cNvPr id="0" name=""/>
        <dsp:cNvSpPr/>
      </dsp:nvSpPr>
      <dsp:spPr>
        <a:xfrm rot="5400000">
          <a:off x="-167593" y="2371010"/>
          <a:ext cx="1117290" cy="78210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2594469"/>
        <a:ext cx="782103" cy="335187"/>
      </dsp:txXfrm>
    </dsp:sp>
    <dsp:sp modelId="{9E04A936-A0BD-4697-B593-D6F4E69814DB}">
      <dsp:nvSpPr>
        <dsp:cNvPr id="0" name=""/>
        <dsp:cNvSpPr/>
      </dsp:nvSpPr>
      <dsp:spPr>
        <a:xfrm rot="5400000">
          <a:off x="5969202" y="-3067482"/>
          <a:ext cx="893840" cy="11268038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800" i="1" kern="1200" noProof="0" dirty="0">
              <a:solidFill>
                <a:srgbClr val="002060"/>
              </a:solidFill>
            </a:rPr>
            <a:t>Додати останній запам'ятований результат до 73 і запам'ятати результат.</a:t>
          </a:r>
        </a:p>
      </dsp:txBody>
      <dsp:txXfrm rot="-5400000">
        <a:off x="782103" y="2163251"/>
        <a:ext cx="11224404" cy="806572"/>
      </dsp:txXfrm>
    </dsp:sp>
    <dsp:sp modelId="{52803C1C-157C-4C4C-B9E1-A477114FB6F8}">
      <dsp:nvSpPr>
        <dsp:cNvPr id="0" name=""/>
        <dsp:cNvSpPr/>
      </dsp:nvSpPr>
      <dsp:spPr>
        <a:xfrm rot="5400000">
          <a:off x="-167593" y="3435699"/>
          <a:ext cx="1117290" cy="78210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4</a:t>
          </a:r>
        </a:p>
      </dsp:txBody>
      <dsp:txXfrm rot="-5400000">
        <a:off x="1" y="3659158"/>
        <a:ext cx="782103" cy="335187"/>
      </dsp:txXfrm>
    </dsp:sp>
    <dsp:sp modelId="{2DAD2266-D1F5-4340-BFC3-C47B398908AF}">
      <dsp:nvSpPr>
        <dsp:cNvPr id="0" name=""/>
        <dsp:cNvSpPr/>
      </dsp:nvSpPr>
      <dsp:spPr>
        <a:xfrm rot="5400000">
          <a:off x="5969202" y="-2002793"/>
          <a:ext cx="893840" cy="11268038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Повідомити останній запам'ятований результат.</a:t>
          </a:r>
        </a:p>
      </dsp:txBody>
      <dsp:txXfrm rot="-5400000">
        <a:off x="782103" y="3227940"/>
        <a:ext cx="11224404" cy="806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10093705" cy="1003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noProof="0" dirty="0">
              <a:solidFill>
                <a:srgbClr val="002060"/>
              </a:solidFill>
            </a:rPr>
            <a:t>1.  Відкрити вміст потрібної папки.</a:t>
          </a:r>
        </a:p>
      </dsp:txBody>
      <dsp:txXfrm>
        <a:off x="29396" y="29396"/>
        <a:ext cx="9010673" cy="944873"/>
      </dsp:txXfrm>
    </dsp:sp>
    <dsp:sp modelId="{BD948475-3A72-4282-A7E2-E1FA6E7405A3}">
      <dsp:nvSpPr>
        <dsp:cNvPr id="0" name=""/>
        <dsp:cNvSpPr/>
      </dsp:nvSpPr>
      <dsp:spPr>
        <a:xfrm>
          <a:off x="890621" y="1170943"/>
          <a:ext cx="10093705" cy="1003665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noProof="0" dirty="0"/>
            <a:t>2.  Вибрати ім'я </a:t>
          </a:r>
          <a:r>
            <a:rPr lang="uk-UA" sz="3200" b="1" i="1" kern="1200" noProof="0" dirty="0" err="1"/>
            <a:t>файла</a:t>
          </a:r>
          <a:r>
            <a:rPr lang="uk-UA" sz="3200" b="1" i="1" kern="1200" noProof="0" dirty="0"/>
            <a:t> з проектом.</a:t>
          </a:r>
        </a:p>
      </dsp:txBody>
      <dsp:txXfrm>
        <a:off x="920017" y="1200339"/>
        <a:ext cx="8491910" cy="944873"/>
      </dsp:txXfrm>
    </dsp:sp>
    <dsp:sp modelId="{1145D2C8-A92A-4865-87E9-A87784D21A56}">
      <dsp:nvSpPr>
        <dsp:cNvPr id="0" name=""/>
        <dsp:cNvSpPr/>
      </dsp:nvSpPr>
      <dsp:spPr>
        <a:xfrm>
          <a:off x="1781242" y="2341886"/>
          <a:ext cx="10093705" cy="1003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noProof="0" dirty="0"/>
            <a:t>3.  Вибрати кнопку </a:t>
          </a:r>
          <a:r>
            <a:rPr lang="uk-UA" sz="3200" b="1" i="1" kern="1200" noProof="0" dirty="0">
              <a:solidFill>
                <a:srgbClr val="FFFF00"/>
              </a:solidFill>
            </a:rPr>
            <a:t>Відкрити</a:t>
          </a:r>
          <a:r>
            <a:rPr lang="uk-UA" sz="3200" b="1" i="1" kern="1200" noProof="0" dirty="0"/>
            <a:t>.</a:t>
          </a:r>
        </a:p>
      </dsp:txBody>
      <dsp:txXfrm>
        <a:off x="1810638" y="2371282"/>
        <a:ext cx="8491910" cy="944873"/>
      </dsp:txXfrm>
    </dsp:sp>
    <dsp:sp modelId="{DDE98724-F0BF-42B0-9DD4-2E7B480097DD}">
      <dsp:nvSpPr>
        <dsp:cNvPr id="0" name=""/>
        <dsp:cNvSpPr/>
      </dsp:nvSpPr>
      <dsp:spPr>
        <a:xfrm>
          <a:off x="9441323" y="761113"/>
          <a:ext cx="652382" cy="652382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900" b="1" i="1" kern="1200" noProof="0" dirty="0"/>
        </a:p>
      </dsp:txBody>
      <dsp:txXfrm>
        <a:off x="9588109" y="761113"/>
        <a:ext cx="358810" cy="490917"/>
      </dsp:txXfrm>
    </dsp:sp>
    <dsp:sp modelId="{35679B1A-FF17-4F85-9F41-FE26B7B9FE9C}">
      <dsp:nvSpPr>
        <dsp:cNvPr id="0" name=""/>
        <dsp:cNvSpPr/>
      </dsp:nvSpPr>
      <dsp:spPr>
        <a:xfrm>
          <a:off x="10331944" y="1925365"/>
          <a:ext cx="652382" cy="652382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900" b="1" i="1" kern="1200" noProof="0" dirty="0"/>
        </a:p>
      </dsp:txBody>
      <dsp:txXfrm>
        <a:off x="10478730" y="1925365"/>
        <a:ext cx="358810" cy="4909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7593" y="241632"/>
          <a:ext cx="1117290" cy="78210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1</a:t>
          </a:r>
        </a:p>
      </dsp:txBody>
      <dsp:txXfrm rot="-5400000">
        <a:off x="1" y="465091"/>
        <a:ext cx="782103" cy="335187"/>
      </dsp:txXfrm>
    </dsp:sp>
    <dsp:sp modelId="{3F244AEF-BD16-4508-9A5A-9640B519654B}">
      <dsp:nvSpPr>
        <dsp:cNvPr id="0" name=""/>
        <dsp:cNvSpPr/>
      </dsp:nvSpPr>
      <dsp:spPr>
        <a:xfrm rot="5400000">
          <a:off x="5981399" y="-5196861"/>
          <a:ext cx="869446" cy="11268038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Відкрити контекстне меню блока або першого блока групи.</a:t>
          </a:r>
        </a:p>
      </dsp:txBody>
      <dsp:txXfrm rot="-5400000">
        <a:off x="782104" y="44877"/>
        <a:ext cx="11225595" cy="784560"/>
      </dsp:txXfrm>
    </dsp:sp>
    <dsp:sp modelId="{CA699784-EE11-48B7-BD5B-E6C7811778B0}">
      <dsp:nvSpPr>
        <dsp:cNvPr id="0" name=""/>
        <dsp:cNvSpPr/>
      </dsp:nvSpPr>
      <dsp:spPr>
        <a:xfrm rot="5400000">
          <a:off x="-167593" y="1306321"/>
          <a:ext cx="1117290" cy="782103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2</a:t>
          </a:r>
        </a:p>
      </dsp:txBody>
      <dsp:txXfrm rot="-5400000">
        <a:off x="1" y="1529780"/>
        <a:ext cx="782103" cy="335187"/>
      </dsp:txXfrm>
    </dsp:sp>
    <dsp:sp modelId="{E5CB376A-E1F5-4E26-86CA-E248F361C893}">
      <dsp:nvSpPr>
        <dsp:cNvPr id="0" name=""/>
        <dsp:cNvSpPr/>
      </dsp:nvSpPr>
      <dsp:spPr>
        <a:xfrm rot="5400000">
          <a:off x="5969202" y="-4132171"/>
          <a:ext cx="893840" cy="11268038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Виконати команду </a:t>
          </a:r>
          <a:r>
            <a:rPr lang="uk-UA" sz="2800" b="1" i="1" kern="1200" noProof="0" dirty="0">
              <a:solidFill>
                <a:schemeClr val="bg1"/>
              </a:solidFill>
            </a:rPr>
            <a:t>дублювати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82103" y="1098562"/>
        <a:ext cx="11224404" cy="806572"/>
      </dsp:txXfrm>
    </dsp:sp>
    <dsp:sp modelId="{D547829D-0660-4ECE-8B9B-4DD150AEB617}">
      <dsp:nvSpPr>
        <dsp:cNvPr id="0" name=""/>
        <dsp:cNvSpPr/>
      </dsp:nvSpPr>
      <dsp:spPr>
        <a:xfrm rot="5400000">
          <a:off x="-167593" y="2371010"/>
          <a:ext cx="1117290" cy="78210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2594469"/>
        <a:ext cx="782103" cy="335187"/>
      </dsp:txXfrm>
    </dsp:sp>
    <dsp:sp modelId="{9E04A936-A0BD-4697-B593-D6F4E69814DB}">
      <dsp:nvSpPr>
        <dsp:cNvPr id="0" name=""/>
        <dsp:cNvSpPr/>
      </dsp:nvSpPr>
      <dsp:spPr>
        <a:xfrm rot="5400000">
          <a:off x="5969202" y="-3067482"/>
          <a:ext cx="893840" cy="11268038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800" i="1" kern="1200" noProof="0" dirty="0">
              <a:solidFill>
                <a:srgbClr val="002060"/>
              </a:solidFill>
            </a:rPr>
            <a:t>Перетягнути копію блока або групи блоків, що утворилася, у потрібне місце алгоритму.</a:t>
          </a:r>
        </a:p>
      </dsp:txBody>
      <dsp:txXfrm rot="-5400000">
        <a:off x="782103" y="2163251"/>
        <a:ext cx="11224404" cy="806572"/>
      </dsp:txXfrm>
    </dsp:sp>
    <dsp:sp modelId="{52803C1C-157C-4C4C-B9E1-A477114FB6F8}">
      <dsp:nvSpPr>
        <dsp:cNvPr id="0" name=""/>
        <dsp:cNvSpPr/>
      </dsp:nvSpPr>
      <dsp:spPr>
        <a:xfrm rot="5400000">
          <a:off x="-167593" y="3435699"/>
          <a:ext cx="1117290" cy="78210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4</a:t>
          </a:r>
        </a:p>
      </dsp:txBody>
      <dsp:txXfrm rot="-5400000">
        <a:off x="1" y="3659158"/>
        <a:ext cx="782103" cy="335187"/>
      </dsp:txXfrm>
    </dsp:sp>
    <dsp:sp modelId="{2DAD2266-D1F5-4340-BFC3-C47B398908AF}">
      <dsp:nvSpPr>
        <dsp:cNvPr id="0" name=""/>
        <dsp:cNvSpPr/>
      </dsp:nvSpPr>
      <dsp:spPr>
        <a:xfrm rot="5400000">
          <a:off x="5969202" y="-2002793"/>
          <a:ext cx="893840" cy="11268038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Клацнути ліву кнопку миші. </a:t>
          </a:r>
        </a:p>
      </dsp:txBody>
      <dsp:txXfrm rot="-5400000">
        <a:off x="782103" y="3227940"/>
        <a:ext cx="11224404" cy="806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/>
          <a:stretch/>
        </p:blipFill>
        <p:spPr>
          <a:xfrm>
            <a:off x="0" y="0"/>
            <a:ext cx="4747751" cy="645015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22.02.2019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B20E47D-D527-4D26-B9F6-9B4779379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9048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Способи опису алгоритму. Лінійні алгоритми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35F2CB-143C-4AF2-A5F4-CFFB0F806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lgorithm, diagram, flowchart, usability, workflow icon">
            <a:extLst>
              <a:ext uri="{FF2B5EF4-FFF2-40B4-BE49-F238E27FC236}">
                <a16:creationId xmlns:a16="http://schemas.microsoft.com/office/drawing/2014/main" id="{149D4C19-A22C-4979-BC73-AA52E6F08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824" y="3572274"/>
            <a:ext cx="2486801" cy="248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Способи подання</a:t>
            </a:r>
            <a:br>
              <a:rPr lang="uk-UA" dirty="0"/>
            </a:br>
            <a:r>
              <a:rPr lang="uk-UA" dirty="0"/>
              <a:t>алгоритмів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666130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Ось як виглядає блок-схема відомого вам з попереднього пункту алгоритму отримання 1 літра рідини.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4C2B1-FD1C-4E7C-AF55-953FCD299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444" y="0"/>
            <a:ext cx="5316556" cy="6858000"/>
          </a:xfrm>
          <a:prstGeom prst="rect">
            <a:avLst/>
          </a:prstGeom>
        </p:spPr>
      </p:pic>
      <p:pic>
        <p:nvPicPr>
          <p:cNvPr id="6146" name="Picture 2" descr="bottle, water icon">
            <a:extLst>
              <a:ext uri="{FF2B5EF4-FFF2-40B4-BE49-F238E27FC236}">
                <a16:creationId xmlns:a16="http://schemas.microsoft.com/office/drawing/2014/main" id="{A7A19584-882A-40BD-BD21-66E6D54A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53" y="3095772"/>
            <a:ext cx="3418610" cy="341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5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Способи подання алгоритмів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Складемо алгоритм для обчислення виразу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9B977-61F1-4B6B-8FC2-9335677D9778}"/>
              </a:ext>
            </a:extLst>
          </p:cNvPr>
          <p:cNvSpPr txBox="1"/>
          <p:nvPr/>
        </p:nvSpPr>
        <p:spPr>
          <a:xfrm>
            <a:off x="70929" y="1844656"/>
            <a:ext cx="12050142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73 + (37 - 12) •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C9EC2-BCF0-43C6-91C0-015A0E1CC74F}"/>
              </a:ext>
            </a:extLst>
          </p:cNvPr>
          <p:cNvSpPr txBox="1"/>
          <p:nvPr/>
        </p:nvSpPr>
        <p:spPr>
          <a:xfrm>
            <a:off x="70929" y="2615660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виконавця з такою системою команд: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7AE002-A8FC-40CD-A334-97E9CF02F881}"/>
              </a:ext>
            </a:extLst>
          </p:cNvPr>
          <p:cNvSpPr txBox="1"/>
          <p:nvPr/>
        </p:nvSpPr>
        <p:spPr>
          <a:xfrm>
            <a:off x="70929" y="326355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Виконати арифметичну операцію.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9DAC40-F56C-4CFF-BA8B-C3F76E5F96C0}"/>
              </a:ext>
            </a:extLst>
          </p:cNvPr>
          <p:cNvSpPr txBox="1"/>
          <p:nvPr/>
        </p:nvSpPr>
        <p:spPr>
          <a:xfrm>
            <a:off x="70929" y="3911446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Запам'ятати результат виконання арифметичної операції.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A392FF-CE5D-4D99-BC5B-CED87B16264C}"/>
              </a:ext>
            </a:extLst>
          </p:cNvPr>
          <p:cNvSpPr txBox="1"/>
          <p:nvPr/>
        </p:nvSpPr>
        <p:spPr>
          <a:xfrm>
            <a:off x="70929" y="4990226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Повідомити запам'ятований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405197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Способи подання алгоритмів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Подамо</a:t>
            </a:r>
            <a:r>
              <a:rPr lang="uk-UA" sz="2800" b="1" i="1" kern="0" dirty="0">
                <a:solidFill>
                  <a:schemeClr val="bg1"/>
                </a:solidFill>
              </a:rPr>
              <a:t> цей алгоритм словесним і графічним способами. Словесний алгоритм матиме такий вигляд: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61638668-B9B7-4FAE-BDAB-E1C7DF9BEF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491295"/>
              </p:ext>
            </p:extLst>
          </p:nvPr>
        </p:nvGraphicFramePr>
        <p:xfrm>
          <a:off x="72008" y="2303256"/>
          <a:ext cx="12050142" cy="438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189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Способи подання</a:t>
            </a:r>
            <a:br>
              <a:rPr lang="uk-UA" dirty="0"/>
            </a:br>
            <a:r>
              <a:rPr lang="uk-UA" dirty="0"/>
              <a:t>алгоритмів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783547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Вигляд блок-схеми цього алгоритму подано на малюнку.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9C6EA3-7C69-439A-B31F-30F481707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749" y="4197"/>
            <a:ext cx="417962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6D24BC-9837-413F-A716-912B01A1B8EC}"/>
              </a:ext>
            </a:extLst>
          </p:cNvPr>
          <p:cNvSpPr txBox="1"/>
          <p:nvPr/>
        </p:nvSpPr>
        <p:spPr>
          <a:xfrm>
            <a:off x="72008" y="2278064"/>
            <a:ext cx="7835474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Характерною особливістю розглянутих у попередньому і в цьому пунктах алгоритмів є те, що всі команди кожного з них обов'язково виконуються, причому кожна лише по одному разу.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203F2-DD89-4E29-81F1-F9602D005871}"/>
              </a:ext>
            </a:extLst>
          </p:cNvPr>
          <p:cNvSpPr txBox="1"/>
          <p:nvPr/>
        </p:nvSpPr>
        <p:spPr>
          <a:xfrm>
            <a:off x="72008" y="5082914"/>
            <a:ext cx="783547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Такі алгоритми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лінійними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45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Відкривання проектів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Збережений на носії проект можна відкрити в середовищі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Для цього потрібно виконати</a:t>
            </a:r>
            <a:br>
              <a:rPr lang="uk-UA" sz="2800" b="1" i="1" kern="0" dirty="0">
                <a:solidFill>
                  <a:schemeClr val="bg1"/>
                </a:solidFill>
              </a:rPr>
            </a:b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Відкрити</a:t>
            </a:r>
            <a:r>
              <a:rPr lang="uk-UA" sz="2800" b="1" i="1" kern="0" dirty="0">
                <a:solidFill>
                  <a:schemeClr val="bg1"/>
                </a:solidFill>
              </a:rPr>
              <a:t>. У результаті виконання цієї команди відкривається вікно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Відкрити проект</a:t>
            </a:r>
            <a:r>
              <a:rPr lang="uk-UA" sz="2800" b="1" i="1" kern="0" dirty="0">
                <a:solidFill>
                  <a:schemeClr val="bg1"/>
                </a:solidFill>
              </a:rPr>
              <a:t>, у якому слід: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8667454-8BCD-414F-9677-E1684B94D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324309"/>
              </p:ext>
            </p:extLst>
          </p:nvPr>
        </p:nvGraphicFramePr>
        <p:xfrm>
          <a:off x="247202" y="3179618"/>
          <a:ext cx="11874948" cy="334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42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програм</a:t>
            </a:r>
            <a:br>
              <a:rPr lang="uk-UA" dirty="0"/>
            </a:br>
            <a:r>
              <a:rPr lang="uk-UA" dirty="0"/>
              <a:t>у середовищі </a:t>
            </a:r>
            <a:r>
              <a:rPr lang="uk-UA" dirty="0" err="1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Складену 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Scratch</a:t>
            </a:r>
            <a:r>
              <a:rPr lang="uk-UA" sz="2800" b="1" i="1" kern="0" dirty="0">
                <a:solidFill>
                  <a:schemeClr val="bg1"/>
                </a:solidFill>
              </a:rPr>
              <a:t> програму можна редагувати: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FC7D527-66B0-46C4-AF17-7D4A3D039DE6}"/>
              </a:ext>
            </a:extLst>
          </p:cNvPr>
          <p:cNvSpPr/>
          <p:nvPr/>
        </p:nvSpPr>
        <p:spPr>
          <a:xfrm>
            <a:off x="9227703" y="2267673"/>
            <a:ext cx="2887061" cy="18367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змінювати значення в командах тощо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B8B292E-DEE2-4495-8C97-E42CC74F9C66}"/>
              </a:ext>
            </a:extLst>
          </p:cNvPr>
          <p:cNvSpPr/>
          <p:nvPr/>
        </p:nvSpPr>
        <p:spPr>
          <a:xfrm>
            <a:off x="72008" y="2267673"/>
            <a:ext cx="2887061" cy="18367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kern="0" dirty="0">
                <a:solidFill>
                  <a:schemeClr val="bg1"/>
                </a:solidFill>
              </a:rPr>
              <a:t>видаляти блоки з командами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40DE7A9-0C31-4F4C-A2D1-A45D7827BF9D}"/>
              </a:ext>
            </a:extLst>
          </p:cNvPr>
          <p:cNvSpPr/>
          <p:nvPr/>
        </p:nvSpPr>
        <p:spPr>
          <a:xfrm>
            <a:off x="3125138" y="2267673"/>
            <a:ext cx="2887061" cy="18367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додавати нові блоки з командами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CA20855-B05A-48A7-84BD-E8E3DE99E0E2}"/>
              </a:ext>
            </a:extLst>
          </p:cNvPr>
          <p:cNvSpPr/>
          <p:nvPr/>
        </p:nvSpPr>
        <p:spPr>
          <a:xfrm>
            <a:off x="6178267" y="2267673"/>
            <a:ext cx="2887061" cy="18367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копіювати й переміщувати блоки з командами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pic>
        <p:nvPicPr>
          <p:cNvPr id="7172" name="Picture 4" descr="delete, minus, remove icon">
            <a:extLst>
              <a:ext uri="{FF2B5EF4-FFF2-40B4-BE49-F238E27FC236}">
                <a16:creationId xmlns:a16="http://schemas.microsoft.com/office/drawing/2014/main" id="{9AA67C35-13F2-4A30-B832-F37F7A891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99" y="4221212"/>
            <a:ext cx="2328478" cy="23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dd, create, new, plus icon">
            <a:extLst>
              <a:ext uri="{FF2B5EF4-FFF2-40B4-BE49-F238E27FC236}">
                <a16:creationId xmlns:a16="http://schemas.microsoft.com/office/drawing/2014/main" id="{E3AFAC4C-8CC3-4DA5-AF0D-3A35F1F42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429" y="4221212"/>
            <a:ext cx="2328478" cy="23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settings, sliders icon">
            <a:extLst>
              <a:ext uri="{FF2B5EF4-FFF2-40B4-BE49-F238E27FC236}">
                <a16:creationId xmlns:a16="http://schemas.microsoft.com/office/drawing/2014/main" id="{2BC80581-BDF2-41B9-97E6-E0C4AA95B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095" y="4221212"/>
            <a:ext cx="2474276" cy="24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Ð ÐµÐ·ÑÐ»ÑÑÐ°Ñ Ð¿Ð¾ÑÑÐºÑ Ð·Ð¾Ð±ÑÐ°Ð¶ÐµÐ½Ñ Ð·Ð° Ð·Ð°Ð¿Ð¸ÑÐ¾Ð¼ &quot;copy icon&quot;">
            <a:extLst>
              <a:ext uri="{FF2B5EF4-FFF2-40B4-BE49-F238E27FC236}">
                <a16:creationId xmlns:a16="http://schemas.microsoft.com/office/drawing/2014/main" id="{5628BF87-F808-48FA-B31F-E61AD63B1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75" y="4195187"/>
            <a:ext cx="2474276" cy="24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програм</a:t>
            </a:r>
            <a:br>
              <a:rPr lang="uk-UA" dirty="0"/>
            </a:br>
            <a:r>
              <a:rPr lang="uk-UA" dirty="0"/>
              <a:t>у середовищі </a:t>
            </a:r>
            <a:r>
              <a:rPr lang="uk-UA" dirty="0" err="1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Видалити окремий блок (групу блоків) з командою можна: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BBC95D47-A2DA-4ED1-BACF-3858A83EB0F3}"/>
              </a:ext>
            </a:extLst>
          </p:cNvPr>
          <p:cNvSpPr/>
          <p:nvPr/>
        </p:nvSpPr>
        <p:spPr>
          <a:xfrm>
            <a:off x="68521" y="2285953"/>
            <a:ext cx="5972332" cy="12781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перетягнувши блок (групу блоків) на вкладку </a:t>
            </a:r>
            <a:r>
              <a:rPr lang="uk-UA" sz="2600" b="1" i="1" kern="0" dirty="0">
                <a:solidFill>
                  <a:srgbClr val="FFFF00"/>
                </a:solidFill>
              </a:rPr>
              <a:t>Скрипти</a:t>
            </a:r>
            <a:r>
              <a:rPr lang="uk-UA" sz="26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9F3AF7A-6F4D-42BB-93D2-C940760EF50B}"/>
              </a:ext>
            </a:extLst>
          </p:cNvPr>
          <p:cNvSpPr/>
          <p:nvPr/>
        </p:nvSpPr>
        <p:spPr>
          <a:xfrm>
            <a:off x="6146333" y="2285953"/>
            <a:ext cx="5972332" cy="12781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виконавши команду </a:t>
            </a:r>
            <a:r>
              <a:rPr lang="uk-UA" sz="2600" b="1" i="1" kern="0" dirty="0">
                <a:solidFill>
                  <a:srgbClr val="FFFF00"/>
                </a:solidFill>
              </a:rPr>
              <a:t>Вилучити блок </a:t>
            </a:r>
            <a:r>
              <a:rPr lang="uk-UA" sz="2600" b="1" i="1" kern="0" dirty="0">
                <a:solidFill>
                  <a:schemeClr val="bg1"/>
                </a:solidFill>
              </a:rPr>
              <a:t>контекстного меню;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67F0BC-FC4A-4B06-8421-22FAA36BC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241" y="3677097"/>
            <a:ext cx="5937424" cy="270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C749939-F19D-401B-A711-A193C4C9B9DC}"/>
              </a:ext>
            </a:extLst>
          </p:cNvPr>
          <p:cNvSpPr/>
          <p:nvPr/>
        </p:nvSpPr>
        <p:spPr>
          <a:xfrm>
            <a:off x="8304406" y="5796320"/>
            <a:ext cx="2048633" cy="50080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id="{DAA9B2C8-0278-430A-864E-80B94CC426C0}"/>
              </a:ext>
            </a:extLst>
          </p:cNvPr>
          <p:cNvSpPr/>
          <p:nvPr/>
        </p:nvSpPr>
        <p:spPr>
          <a:xfrm rot="18900000">
            <a:off x="8833048" y="517326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D17994E-9ECD-4C74-8F77-B525D4DA43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64"/>
          <a:stretch/>
        </p:blipFill>
        <p:spPr>
          <a:xfrm>
            <a:off x="68521" y="3677097"/>
            <a:ext cx="5937424" cy="270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BE38074F-8A32-4738-BA3D-BEBD7B97D2D7}"/>
              </a:ext>
            </a:extLst>
          </p:cNvPr>
          <p:cNvSpPr/>
          <p:nvPr/>
        </p:nvSpPr>
        <p:spPr>
          <a:xfrm>
            <a:off x="2451970" y="4860834"/>
            <a:ext cx="3496709" cy="93548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8" name="Стрілка вліво 20">
            <a:extLst>
              <a:ext uri="{FF2B5EF4-FFF2-40B4-BE49-F238E27FC236}">
                <a16:creationId xmlns:a16="http://schemas.microsoft.com/office/drawing/2014/main" id="{4643A06E-F85E-4895-B7DD-A4D63F0E01E0}"/>
              </a:ext>
            </a:extLst>
          </p:cNvPr>
          <p:cNvSpPr/>
          <p:nvPr/>
        </p:nvSpPr>
        <p:spPr>
          <a:xfrm rot="18900000">
            <a:off x="3624260" y="423281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12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7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програм</a:t>
            </a:r>
            <a:br>
              <a:rPr lang="uk-UA" dirty="0"/>
            </a:br>
            <a:r>
              <a:rPr lang="uk-UA" dirty="0"/>
              <a:t>у середовищі </a:t>
            </a:r>
            <a:r>
              <a:rPr lang="uk-UA" dirty="0" err="1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вставлення блока з командою до програми треба перетягнути його з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Скрипти</a:t>
            </a:r>
            <a:r>
              <a:rPr lang="uk-UA" sz="2800" b="1" i="1" kern="0" dirty="0">
                <a:solidFill>
                  <a:schemeClr val="bg1"/>
                </a:solidFill>
              </a:rPr>
              <a:t> і розмістити в потрібному місці програми.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FEAED9-3476-432B-8A86-F7CE75FFA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642" y="2719502"/>
            <a:ext cx="6420716" cy="3656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31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програм</a:t>
            </a:r>
            <a:br>
              <a:rPr lang="uk-UA" dirty="0"/>
            </a:br>
            <a:r>
              <a:rPr lang="uk-UA" dirty="0"/>
              <a:t>у середовищі </a:t>
            </a:r>
            <a:r>
              <a:rPr lang="uk-UA" dirty="0" err="1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Блок або групу блоків можна копіювати (дублювати). Для цього слід: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E9CABF1E-503F-43D7-9BB7-3777B9E2D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696610"/>
              </p:ext>
            </p:extLst>
          </p:nvPr>
        </p:nvGraphicFramePr>
        <p:xfrm>
          <a:off x="72008" y="2303256"/>
          <a:ext cx="12050142" cy="438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701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Онлайн-середовище </a:t>
            </a:r>
            <a:r>
              <a:rPr lang="en-US" dirty="0"/>
              <a:t>Scratch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Складати, редагувати і виконувати проекти в </a:t>
            </a:r>
            <a:r>
              <a:rPr lang="en-US" sz="2800" b="1" i="1" kern="0" dirty="0">
                <a:solidFill>
                  <a:schemeClr val="bg1"/>
                </a:solidFill>
              </a:rPr>
              <a:t>Scratch </a:t>
            </a:r>
            <a:r>
              <a:rPr lang="uk-UA" sz="2800" b="1" i="1" kern="0" dirty="0">
                <a:solidFill>
                  <a:schemeClr val="bg1"/>
                </a:solidFill>
              </a:rPr>
              <a:t>можна на спеціальному сайті в Інтернеті за адресою </a:t>
            </a:r>
            <a:r>
              <a:rPr lang="en-US" sz="2800" b="1" i="1" kern="0" dirty="0">
                <a:solidFill>
                  <a:srgbClr val="FFFF00"/>
                </a:solidFill>
              </a:rPr>
              <a:t>scratch.mit.edu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0796D-E83A-4929-A0D5-AF20BA9ECCAD}"/>
              </a:ext>
            </a:extLst>
          </p:cNvPr>
          <p:cNvSpPr txBox="1"/>
          <p:nvPr/>
        </p:nvSpPr>
        <p:spPr>
          <a:xfrm>
            <a:off x="72008" y="2715720"/>
            <a:ext cx="4780547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цьому самому сайті можна переглянути велику кількість готових проектів, узяти участь в обговоренні проблем і багато іншого.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E72938-EDD2-49B4-A21B-38E3152DDE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86" r="2028"/>
          <a:stretch/>
        </p:blipFill>
        <p:spPr>
          <a:xfrm>
            <a:off x="5028793" y="2715721"/>
            <a:ext cx="7091198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алгоритм?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2009" y="1863171"/>
            <a:ext cx="12050141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Якими способами можуть подаватися команди  виконавцям? Наведіть приклади.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2008" y="2959523"/>
            <a:ext cx="4677716" cy="267765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використовують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Зберегти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Зберегти як</a:t>
            </a:r>
            <a:r>
              <a:rPr lang="uk-UA" sz="2800" b="1" i="1" kern="0" dirty="0">
                <a:solidFill>
                  <a:srgbClr val="FFFFFF"/>
                </a:solidFill>
              </a:rPr>
              <a:t>? Яка відмінність у їх виконанні?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illustration&quot;">
            <a:extLst>
              <a:ext uri="{FF2B5EF4-FFF2-40B4-BE49-F238E27FC236}">
                <a16:creationId xmlns:a16="http://schemas.microsoft.com/office/drawing/2014/main" id="{5358CD69-BA7D-4291-B280-CAF6DF1ED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0"/>
          <a:stretch/>
        </p:blipFill>
        <p:spPr bwMode="auto">
          <a:xfrm>
            <a:off x="5600696" y="2959523"/>
            <a:ext cx="4249665" cy="358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Якими способами можна подати алгоритм?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814013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У чому полягає словесний спосіб подання алгоритму?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30" y="2425274"/>
            <a:ext cx="12050141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чому полягає графічний спосіб подання алгоритму?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926" y="3042459"/>
            <a:ext cx="12048145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У чому полягає подання алгоритму звуковими сигналами?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E4508-EFEB-4B55-B749-B57694FC587F}"/>
              </a:ext>
            </a:extLst>
          </p:cNvPr>
          <p:cNvSpPr txBox="1"/>
          <p:nvPr/>
        </p:nvSpPr>
        <p:spPr>
          <a:xfrm>
            <a:off x="70930" y="5741381"/>
            <a:ext cx="10456840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скопіювати групу блоків у програмі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3096C-8827-45DC-BA3E-D03EACC7BC32}"/>
              </a:ext>
            </a:extLst>
          </p:cNvPr>
          <p:cNvSpPr txBox="1"/>
          <p:nvPr/>
        </p:nvSpPr>
        <p:spPr>
          <a:xfrm>
            <a:off x="70930" y="4097308"/>
            <a:ext cx="12050141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алгоритм називають лінійним?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9345AC-8D33-47D3-B8D4-D98777553740}"/>
              </a:ext>
            </a:extLst>
          </p:cNvPr>
          <p:cNvSpPr txBox="1"/>
          <p:nvPr/>
        </p:nvSpPr>
        <p:spPr>
          <a:xfrm>
            <a:off x="72926" y="4714493"/>
            <a:ext cx="10452849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вилучити блок з програми в середовищі </a:t>
            </a:r>
            <a:r>
              <a:rPr lang="uk-UA" sz="2800" b="1" i="1" kern="0" dirty="0" err="1">
                <a:solidFill>
                  <a:srgbClr val="002060"/>
                </a:solidFill>
              </a:rPr>
              <a:t>Scratch</a:t>
            </a:r>
            <a:r>
              <a:rPr lang="uk-UA" sz="2800" b="1" i="1" kern="0" dirty="0">
                <a:solidFill>
                  <a:srgbClr val="002060"/>
                </a:solidFill>
              </a:rPr>
              <a:t> 2? </a:t>
            </a:r>
          </a:p>
        </p:txBody>
      </p:sp>
    </p:spTree>
    <p:extLst>
      <p:ext uri="{BB962C8B-B14F-4D97-AF65-F5344CB8AC3E}">
        <p14:creationId xmlns:p14="http://schemas.microsoft.com/office/powerpoint/2010/main" val="23814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169-177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574"/>
              <a:gd name="adj2" fmla="val 17713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174-175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CFC8A08F-53A5-4D92-B2EF-1FFAE5E3E8F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977DDB-97A6-4E60-87AC-C46F70016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lgorithm, diagram, flowchart, usability, workflow icon">
            <a:extLst>
              <a:ext uri="{FF2B5EF4-FFF2-40B4-BE49-F238E27FC236}">
                <a16:creationId xmlns:a16="http://schemas.microsoft.com/office/drawing/2014/main" id="{6AFF3006-38D8-4931-9599-DECCB8477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824" y="3572274"/>
            <a:ext cx="2486801" cy="248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2" y="3323080"/>
            <a:ext cx="2142123" cy="2312569"/>
          </a:xfrm>
          <a:prstGeom prst="rect">
            <a:avLst/>
          </a:prstGeom>
        </p:spPr>
      </p:pic>
      <p:graphicFrame>
        <p:nvGraphicFramePr>
          <p:cNvPr id="13" name="Таблиця 12"/>
          <p:cNvGraphicFramePr>
            <a:graphicFrameLocks noGrp="1"/>
          </p:cNvGraphicFramePr>
          <p:nvPr>
            <p:extLst/>
          </p:nvPr>
        </p:nvGraphicFramePr>
        <p:xfrm>
          <a:off x="2266125" y="1424413"/>
          <a:ext cx="7128790" cy="3816426"/>
        </p:xfrm>
        <a:graphic>
          <a:graphicData uri="http://schemas.openxmlformats.org/drawingml/2006/table">
            <a:tbl>
              <a:tblPr firstRow="1" bandRow="1"/>
              <a:tblGrid>
                <a:gridCol w="712879">
                  <a:extLst>
                    <a:ext uri="{9D8B030D-6E8A-4147-A177-3AD203B41FA5}">
                      <a16:colId xmlns:a16="http://schemas.microsoft.com/office/drawing/2014/main" val="586069192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3509204655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2714603449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3200060632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2111168924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37133681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2748009843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532875197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3160261820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2731547099"/>
                    </a:ext>
                  </a:extLst>
                </a:gridCol>
              </a:tblGrid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251940"/>
                  </a:ext>
                </a:extLst>
              </a:tr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566713"/>
                  </a:ext>
                </a:extLst>
              </a:tr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570268"/>
                  </a:ext>
                </a:extLst>
              </a:tr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740409"/>
                  </a:ext>
                </a:extLst>
              </a:tr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220010"/>
                  </a:ext>
                </a:extLst>
              </a:tr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32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771861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05" y="1470390"/>
            <a:ext cx="576064" cy="576064"/>
          </a:xfrm>
          <a:prstGeom prst="rect">
            <a:avLst/>
          </a:prstGeom>
        </p:spPr>
      </p:pic>
      <p:sp>
        <p:nvSpPr>
          <p:cNvPr id="15" name="Прямокутна виноска 13"/>
          <p:cNvSpPr/>
          <p:nvPr/>
        </p:nvSpPr>
        <p:spPr>
          <a:xfrm>
            <a:off x="3130221" y="1494178"/>
            <a:ext cx="480008" cy="506299"/>
          </a:xfrm>
          <a:prstGeom prst="wedgeRectCallout">
            <a:avLst>
              <a:gd name="adj1" fmla="val 68542"/>
              <a:gd name="adj2" fmla="val -7876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7202" y="5894174"/>
            <a:ext cx="11688959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Середовище учня.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503" y="5894174"/>
            <a:ext cx="539334" cy="381130"/>
          </a:xfrm>
          <a:prstGeom prst="rect">
            <a:avLst/>
          </a:prstGeom>
        </p:spPr>
      </p:pic>
      <p:graphicFrame>
        <p:nvGraphicFramePr>
          <p:cNvPr id="18" name="Таблиця 17"/>
          <p:cNvGraphicFramePr>
            <a:graphicFrameLocks noGrp="1"/>
          </p:cNvGraphicFramePr>
          <p:nvPr>
            <p:extLst/>
          </p:nvPr>
        </p:nvGraphicFramePr>
        <p:xfrm>
          <a:off x="3695613" y="1429291"/>
          <a:ext cx="2851516" cy="636071"/>
        </p:xfrm>
        <a:graphic>
          <a:graphicData uri="http://schemas.openxmlformats.org/drawingml/2006/table">
            <a:tbl>
              <a:tblPr firstRow="1" bandRow="1"/>
              <a:tblGrid>
                <a:gridCol w="712879">
                  <a:extLst>
                    <a:ext uri="{9D8B030D-6E8A-4147-A177-3AD203B41FA5}">
                      <a16:colId xmlns:a16="http://schemas.microsoft.com/office/drawing/2014/main" val="2970484908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3388904035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2048491873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3156124279"/>
                    </a:ext>
                  </a:extLst>
                </a:gridCol>
              </a:tblGrid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620253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05" y="2072485"/>
            <a:ext cx="576064" cy="576064"/>
          </a:xfrm>
          <a:prstGeom prst="rect">
            <a:avLst/>
          </a:prstGeom>
        </p:spPr>
      </p:pic>
      <p:sp>
        <p:nvSpPr>
          <p:cNvPr id="20" name="Прямокутна виноска 24"/>
          <p:cNvSpPr/>
          <p:nvPr/>
        </p:nvSpPr>
        <p:spPr>
          <a:xfrm>
            <a:off x="3130221" y="2142250"/>
            <a:ext cx="480008" cy="506299"/>
          </a:xfrm>
          <a:prstGeom prst="wedgeRectCallout">
            <a:avLst>
              <a:gd name="adj1" fmla="val 68542"/>
              <a:gd name="adj2" fmla="val -7876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7202" y="5894174"/>
            <a:ext cx="11688959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Середовище дресирувальника.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503" y="5894174"/>
            <a:ext cx="539334" cy="381130"/>
          </a:xfrm>
          <a:prstGeom prst="rect">
            <a:avLst/>
          </a:prstGeom>
        </p:spPr>
      </p:pic>
      <p:graphicFrame>
        <p:nvGraphicFramePr>
          <p:cNvPr id="23" name="Таблиця 22"/>
          <p:cNvGraphicFramePr>
            <a:graphicFrameLocks noGrp="1"/>
          </p:cNvGraphicFramePr>
          <p:nvPr>
            <p:extLst/>
          </p:nvPr>
        </p:nvGraphicFramePr>
        <p:xfrm>
          <a:off x="3706285" y="2072485"/>
          <a:ext cx="2851516" cy="636071"/>
        </p:xfrm>
        <a:graphic>
          <a:graphicData uri="http://schemas.openxmlformats.org/drawingml/2006/table">
            <a:tbl>
              <a:tblPr firstRow="1" bandRow="1"/>
              <a:tblGrid>
                <a:gridCol w="712879">
                  <a:extLst>
                    <a:ext uri="{9D8B030D-6E8A-4147-A177-3AD203B41FA5}">
                      <a16:colId xmlns:a16="http://schemas.microsoft.com/office/drawing/2014/main" val="1104202496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3405370211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3993809906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2137619579"/>
                    </a:ext>
                  </a:extLst>
                </a:gridCol>
              </a:tblGrid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Ц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890431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687" y="2736465"/>
            <a:ext cx="576064" cy="576064"/>
          </a:xfrm>
          <a:prstGeom prst="rect">
            <a:avLst/>
          </a:prstGeom>
        </p:spPr>
      </p:pic>
      <p:sp>
        <p:nvSpPr>
          <p:cNvPr id="25" name="Прямокутна виноска 29"/>
          <p:cNvSpPr/>
          <p:nvPr/>
        </p:nvSpPr>
        <p:spPr>
          <a:xfrm>
            <a:off x="1717396" y="2720557"/>
            <a:ext cx="480008" cy="506299"/>
          </a:xfrm>
          <a:prstGeom prst="wedgeRectCallout">
            <a:avLst>
              <a:gd name="adj1" fmla="val 68542"/>
              <a:gd name="adj2" fmla="val -7876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7202" y="5894174"/>
            <a:ext cx="11688959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Середовище світлофора.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503" y="5894174"/>
            <a:ext cx="539334" cy="381130"/>
          </a:xfrm>
          <a:prstGeom prst="rect">
            <a:avLst/>
          </a:prstGeom>
        </p:spPr>
      </p:pic>
      <p:graphicFrame>
        <p:nvGraphicFramePr>
          <p:cNvPr id="28" name="Таблиця 27"/>
          <p:cNvGraphicFramePr>
            <a:graphicFrameLocks noGrp="1"/>
          </p:cNvGraphicFramePr>
          <p:nvPr>
            <p:extLst/>
          </p:nvPr>
        </p:nvGraphicFramePr>
        <p:xfrm>
          <a:off x="2266125" y="2706461"/>
          <a:ext cx="7128790" cy="636071"/>
        </p:xfrm>
        <a:graphic>
          <a:graphicData uri="http://schemas.openxmlformats.org/drawingml/2006/table">
            <a:tbl>
              <a:tblPr firstRow="1" bandRow="1"/>
              <a:tblGrid>
                <a:gridCol w="712879">
                  <a:extLst>
                    <a:ext uri="{9D8B030D-6E8A-4147-A177-3AD203B41FA5}">
                      <a16:colId xmlns:a16="http://schemas.microsoft.com/office/drawing/2014/main" val="4274757929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678344076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43346298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346734341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544279489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181625733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4149757264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249248721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974478539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3725080492"/>
                    </a:ext>
                  </a:extLst>
                </a:gridCol>
              </a:tblGrid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х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762317"/>
                  </a:ext>
                </a:extLst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05" y="3357303"/>
            <a:ext cx="576064" cy="576064"/>
          </a:xfrm>
          <a:prstGeom prst="rect">
            <a:avLst/>
          </a:prstGeom>
        </p:spPr>
      </p:pic>
      <p:sp>
        <p:nvSpPr>
          <p:cNvPr id="30" name="Прямокутна виноска 34"/>
          <p:cNvSpPr/>
          <p:nvPr/>
        </p:nvSpPr>
        <p:spPr>
          <a:xfrm>
            <a:off x="3130221" y="3438394"/>
            <a:ext cx="480008" cy="506299"/>
          </a:xfrm>
          <a:prstGeom prst="wedgeRectCallout">
            <a:avLst>
              <a:gd name="adj1" fmla="val 68542"/>
              <a:gd name="adj2" fmla="val -7876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7202" y="5894174"/>
            <a:ext cx="11688959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Середовище дельфіна.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503" y="5894174"/>
            <a:ext cx="539334" cy="381130"/>
          </a:xfrm>
          <a:prstGeom prst="rect">
            <a:avLst/>
          </a:prstGeom>
        </p:spPr>
      </p:pic>
      <p:graphicFrame>
        <p:nvGraphicFramePr>
          <p:cNvPr id="33" name="Таблиця 32"/>
          <p:cNvGraphicFramePr>
            <a:graphicFrameLocks noGrp="1"/>
          </p:cNvGraphicFramePr>
          <p:nvPr>
            <p:extLst/>
          </p:nvPr>
        </p:nvGraphicFramePr>
        <p:xfrm>
          <a:off x="3689325" y="3336252"/>
          <a:ext cx="2851516" cy="636071"/>
        </p:xfrm>
        <a:graphic>
          <a:graphicData uri="http://schemas.openxmlformats.org/drawingml/2006/table">
            <a:tbl>
              <a:tblPr firstRow="1" bandRow="1"/>
              <a:tblGrid>
                <a:gridCol w="712879">
                  <a:extLst>
                    <a:ext uri="{9D8B030D-6E8A-4147-A177-3AD203B41FA5}">
                      <a16:colId xmlns:a16="http://schemas.microsoft.com/office/drawing/2014/main" val="3153588942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959808669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380533686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3377242601"/>
                    </a:ext>
                  </a:extLst>
                </a:gridCol>
              </a:tblGrid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050877"/>
                  </a:ext>
                </a:extLst>
              </a:tr>
            </a:tbl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765" y="3968455"/>
            <a:ext cx="576064" cy="576064"/>
          </a:xfrm>
          <a:prstGeom prst="rect">
            <a:avLst/>
          </a:prstGeom>
        </p:spPr>
      </p:pic>
      <p:sp>
        <p:nvSpPr>
          <p:cNvPr id="35" name="Прямокутна виноска 39"/>
          <p:cNvSpPr/>
          <p:nvPr/>
        </p:nvSpPr>
        <p:spPr>
          <a:xfrm>
            <a:off x="3850301" y="4038220"/>
            <a:ext cx="480008" cy="506299"/>
          </a:xfrm>
          <a:prstGeom prst="wedgeRectCallout">
            <a:avLst>
              <a:gd name="adj1" fmla="val 68542"/>
              <a:gd name="adj2" fmla="val -7876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7202" y="5894174"/>
            <a:ext cx="11688959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Середовище пілота.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503" y="5894174"/>
            <a:ext cx="539334" cy="381130"/>
          </a:xfrm>
          <a:prstGeom prst="rect">
            <a:avLst/>
          </a:prstGeom>
        </p:spPr>
      </p:pic>
      <p:graphicFrame>
        <p:nvGraphicFramePr>
          <p:cNvPr id="38" name="Таблиця 37"/>
          <p:cNvGraphicFramePr>
            <a:graphicFrameLocks noGrp="1"/>
          </p:cNvGraphicFramePr>
          <p:nvPr>
            <p:extLst/>
          </p:nvPr>
        </p:nvGraphicFramePr>
        <p:xfrm>
          <a:off x="4396339" y="3968455"/>
          <a:ext cx="3564395" cy="636071"/>
        </p:xfrm>
        <a:graphic>
          <a:graphicData uri="http://schemas.openxmlformats.org/drawingml/2006/table">
            <a:tbl>
              <a:tblPr firstRow="1" bandRow="1"/>
              <a:tblGrid>
                <a:gridCol w="712879">
                  <a:extLst>
                    <a:ext uri="{9D8B030D-6E8A-4147-A177-3AD203B41FA5}">
                      <a16:colId xmlns:a16="http://schemas.microsoft.com/office/drawing/2014/main" val="898949198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4097967549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748707071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530687780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3978243045"/>
                    </a:ext>
                  </a:extLst>
                </a:gridCol>
              </a:tblGrid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763652"/>
                  </a:ext>
                </a:extLst>
              </a:tr>
            </a:tbl>
          </a:graphicData>
        </a:graphic>
      </p:graphicFrame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925" y="4627647"/>
            <a:ext cx="576064" cy="576064"/>
          </a:xfrm>
          <a:prstGeom prst="rect">
            <a:avLst/>
          </a:prstGeom>
        </p:spPr>
      </p:pic>
      <p:sp>
        <p:nvSpPr>
          <p:cNvPr id="40" name="Прямокутна виноска 44"/>
          <p:cNvSpPr/>
          <p:nvPr/>
        </p:nvSpPr>
        <p:spPr>
          <a:xfrm>
            <a:off x="5290461" y="4662530"/>
            <a:ext cx="480008" cy="506299"/>
          </a:xfrm>
          <a:prstGeom prst="wedgeRectCallout">
            <a:avLst>
              <a:gd name="adj1" fmla="val 68542"/>
              <a:gd name="adj2" fmla="val -7876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7202" y="5894174"/>
            <a:ext cx="11688959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Середовище моряка-підводника.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503" y="5894174"/>
            <a:ext cx="539334" cy="381130"/>
          </a:xfrm>
          <a:prstGeom prst="rect">
            <a:avLst/>
          </a:prstGeom>
        </p:spPr>
      </p:pic>
      <p:graphicFrame>
        <p:nvGraphicFramePr>
          <p:cNvPr id="43" name="Таблиця 42"/>
          <p:cNvGraphicFramePr>
            <a:graphicFrameLocks noGrp="1"/>
          </p:cNvGraphicFramePr>
          <p:nvPr>
            <p:extLst/>
          </p:nvPr>
        </p:nvGraphicFramePr>
        <p:xfrm>
          <a:off x="5830520" y="4604768"/>
          <a:ext cx="3564395" cy="636071"/>
        </p:xfrm>
        <a:graphic>
          <a:graphicData uri="http://schemas.openxmlformats.org/drawingml/2006/table">
            <a:tbl>
              <a:tblPr firstRow="1" bandRow="1"/>
              <a:tblGrid>
                <a:gridCol w="712879">
                  <a:extLst>
                    <a:ext uri="{9D8B030D-6E8A-4147-A177-3AD203B41FA5}">
                      <a16:colId xmlns:a16="http://schemas.microsoft.com/office/drawing/2014/main" val="3498162605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933951352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458513111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1553974371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4220532247"/>
                    </a:ext>
                  </a:extLst>
                </a:gridCol>
              </a:tblGrid>
              <a:tr h="63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Ч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2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895020"/>
                  </a:ext>
                </a:extLst>
              </a:tr>
            </a:tbl>
          </a:graphicData>
        </a:graphic>
      </p:graphicFrame>
      <p:pic>
        <p:nvPicPr>
          <p:cNvPr id="45" name="Picture 2" descr="class, instructor, lecture, lesson, training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524" y="1661088"/>
            <a:ext cx="2150753" cy="215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Стрілка вправо 30">
            <a:hlinkClick r:id="" action="ppaction://hlinkshowjump?jump=nextslide"/>
          </p:cNvPr>
          <p:cNvSpPr/>
          <p:nvPr/>
        </p:nvSpPr>
        <p:spPr>
          <a:xfrm>
            <a:off x="10224642" y="4367690"/>
            <a:ext cx="1891183" cy="1200482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val="33934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  <p:bldP spid="36" grpId="0" animBg="1"/>
      <p:bldP spid="36" grpId="1" animBg="1"/>
      <p:bldP spid="41" grpId="0" animBg="1"/>
      <p:bldP spid="41" grpId="1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Способи подання алгоритмів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 вже знаєте, що команди виконавцям можуть подаватися різними способами: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6CDD5BD-3006-4C7A-B656-528F8F7A49D8}"/>
              </a:ext>
            </a:extLst>
          </p:cNvPr>
          <p:cNvSpPr/>
          <p:nvPr/>
        </p:nvSpPr>
        <p:spPr>
          <a:xfrm>
            <a:off x="8572315" y="2236938"/>
            <a:ext cx="3542449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вибором команди меню або кнопки вікна та іншими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5A4E31E-3C36-4D28-94E4-268F0064A610}"/>
              </a:ext>
            </a:extLst>
          </p:cNvPr>
          <p:cNvSpPr/>
          <p:nvPr/>
        </p:nvSpPr>
        <p:spPr>
          <a:xfrm>
            <a:off x="72008" y="2236938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i="1" kern="0" dirty="0">
                <a:solidFill>
                  <a:schemeClr val="bg1"/>
                </a:solidFill>
              </a:rPr>
              <a:t>спонукальними реченнями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216B73C-F29F-43F1-BD72-72E70D7203C5}"/>
              </a:ext>
            </a:extLst>
          </p:cNvPr>
          <p:cNvSpPr/>
          <p:nvPr/>
        </p:nvSpPr>
        <p:spPr>
          <a:xfrm>
            <a:off x="3125138" y="2236938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звуковими або світловими сигналами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24E3AB9B-9B71-4CB6-8B3A-49429D8BBE4A}"/>
              </a:ext>
            </a:extLst>
          </p:cNvPr>
          <p:cNvSpPr/>
          <p:nvPr/>
        </p:nvSpPr>
        <p:spPr>
          <a:xfrm>
            <a:off x="6178268" y="2236938"/>
            <a:ext cx="2227978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жестами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EDEFA9-C703-4B92-A310-B869EE06AD1B}"/>
              </a:ext>
            </a:extLst>
          </p:cNvPr>
          <p:cNvSpPr txBox="1"/>
          <p:nvPr/>
        </p:nvSpPr>
        <p:spPr>
          <a:xfrm>
            <a:off x="72008" y="371124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Відповідно до цього алгоритми також можуть бути подані різними способами: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52E77885-8440-48CC-8199-5EFAA8BBDC6A}"/>
              </a:ext>
            </a:extLst>
          </p:cNvPr>
          <p:cNvSpPr/>
          <p:nvPr/>
        </p:nvSpPr>
        <p:spPr>
          <a:xfrm>
            <a:off x="7151561" y="4778619"/>
            <a:ext cx="4970589" cy="17468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послідовністю сигналів (звукових, світлових тощо) та іншими.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57E979C0-6AC0-4394-B1FD-BDA4584535D3}"/>
              </a:ext>
            </a:extLst>
          </p:cNvPr>
          <p:cNvGrpSpPr/>
          <p:nvPr/>
        </p:nvGrpSpPr>
        <p:grpSpPr>
          <a:xfrm>
            <a:off x="72007" y="4778619"/>
            <a:ext cx="3440120" cy="1746872"/>
            <a:chOff x="72007" y="4778619"/>
            <a:chExt cx="3440120" cy="1746872"/>
          </a:xfrm>
        </p:grpSpPr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1404835C-2864-49AA-942A-37F434A124B8}"/>
                </a:ext>
              </a:extLst>
            </p:cNvPr>
            <p:cNvSpPr/>
            <p:nvPr/>
          </p:nvSpPr>
          <p:spPr>
            <a:xfrm>
              <a:off x="72007" y="4778619"/>
              <a:ext cx="3440120" cy="174687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словесним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8194" name="Picture 2" descr="businessman, talk icon">
              <a:extLst>
                <a:ext uri="{FF2B5EF4-FFF2-40B4-BE49-F238E27FC236}">
                  <a16:creationId xmlns:a16="http://schemas.microsoft.com/office/drawing/2014/main" id="{DDD166CA-3FD7-4478-B584-75BD86F3A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729" y="5127665"/>
              <a:ext cx="1044679" cy="1044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1DA52B13-DAE9-48D1-8DDE-4462B06D2331}"/>
              </a:ext>
            </a:extLst>
          </p:cNvPr>
          <p:cNvGrpSpPr/>
          <p:nvPr/>
        </p:nvGrpSpPr>
        <p:grpSpPr>
          <a:xfrm>
            <a:off x="3611784" y="4778619"/>
            <a:ext cx="3440120" cy="1746872"/>
            <a:chOff x="3611784" y="4778619"/>
            <a:chExt cx="3440120" cy="1746872"/>
          </a:xfrm>
        </p:grpSpPr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5F661F39-41ED-41A7-BB28-B446395E6EF2}"/>
                </a:ext>
              </a:extLst>
            </p:cNvPr>
            <p:cNvSpPr/>
            <p:nvPr/>
          </p:nvSpPr>
          <p:spPr>
            <a:xfrm>
              <a:off x="3611784" y="4778619"/>
              <a:ext cx="3440120" cy="174687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графічним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8196" name="Picture 4" descr="clipboard, plan icon">
              <a:extLst>
                <a:ext uri="{FF2B5EF4-FFF2-40B4-BE49-F238E27FC236}">
                  <a16:creationId xmlns:a16="http://schemas.microsoft.com/office/drawing/2014/main" id="{A11A922E-0AD4-411A-B02A-1885B64B0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173" y="5127664"/>
              <a:ext cx="1044679" cy="1044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Способи подання алгоритмів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Розглянуті в попередньому пункті алгоритми,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966A20-FE23-4A8B-8153-A054EDE8C0B9}"/>
              </a:ext>
            </a:extLst>
          </p:cNvPr>
          <p:cNvSpPr txBox="1"/>
          <p:nvPr/>
        </p:nvSpPr>
        <p:spPr>
          <a:xfrm>
            <a:off x="70929" y="4005002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Були подані </a:t>
            </a:r>
            <a:r>
              <a:rPr lang="uk-UA" sz="2800" b="1" i="1" kern="0" dirty="0">
                <a:solidFill>
                  <a:srgbClr val="FFFF00"/>
                </a:solidFill>
              </a:rPr>
              <a:t>словесним способом</a:t>
            </a:r>
            <a:r>
              <a:rPr lang="uk-UA" sz="2800" b="1" i="1" kern="0" dirty="0">
                <a:solidFill>
                  <a:schemeClr val="bg1"/>
                </a:solidFill>
              </a:rPr>
              <a:t>. Такий спосіб подання алгоритму передбачає, що його команди записуються у вигляді спонукальних речень у певному порядку.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4B53AC2D-1037-4754-9E67-5AAFB9588CD7}"/>
              </a:ext>
            </a:extLst>
          </p:cNvPr>
          <p:cNvGrpSpPr/>
          <p:nvPr/>
        </p:nvGrpSpPr>
        <p:grpSpPr>
          <a:xfrm>
            <a:off x="72008" y="1832997"/>
            <a:ext cx="5972332" cy="2001248"/>
            <a:chOff x="72008" y="1832997"/>
            <a:chExt cx="5972332" cy="2001248"/>
          </a:xfrm>
        </p:grpSpPr>
        <p:sp>
          <p:nvSpPr>
            <p:cNvPr id="7" name="Прямокутник 6">
              <a:extLst>
                <a:ext uri="{FF2B5EF4-FFF2-40B4-BE49-F238E27FC236}">
                  <a16:creationId xmlns:a16="http://schemas.microsoft.com/office/drawing/2014/main" id="{8CBA7F94-7839-40F8-99F0-8D34E45D2B33}"/>
                </a:ext>
              </a:extLst>
            </p:cNvPr>
            <p:cNvSpPr/>
            <p:nvPr/>
          </p:nvSpPr>
          <p:spPr>
            <a:xfrm>
              <a:off x="72008" y="1832997"/>
              <a:ext cx="5972332" cy="200124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Приготування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яєчні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2050" name="Picture 2" descr="cooking, eggs, food, fried, gastronomy icon">
              <a:extLst>
                <a:ext uri="{FF2B5EF4-FFF2-40B4-BE49-F238E27FC236}">
                  <a16:creationId xmlns:a16="http://schemas.microsoft.com/office/drawing/2014/main" id="{7FD29181-D4BE-471D-B19D-0683343D3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508" y="1911227"/>
              <a:ext cx="1808019" cy="1808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52C3237A-A50E-48DA-A114-38476746CAC7}"/>
              </a:ext>
            </a:extLst>
          </p:cNvPr>
          <p:cNvGrpSpPr/>
          <p:nvPr/>
        </p:nvGrpSpPr>
        <p:grpSpPr>
          <a:xfrm>
            <a:off x="6149820" y="1832997"/>
            <a:ext cx="5972332" cy="2001248"/>
            <a:chOff x="6149820" y="1832997"/>
            <a:chExt cx="5972332" cy="2001248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4DD7DACC-8E99-4AC9-B2F4-76C9660DF1E1}"/>
                </a:ext>
              </a:extLst>
            </p:cNvPr>
            <p:cNvSpPr/>
            <p:nvPr/>
          </p:nvSpPr>
          <p:spPr>
            <a:xfrm>
              <a:off x="6149820" y="1832997"/>
              <a:ext cx="5972332" cy="200124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отримання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1 л рідини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В посудині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6" descr="glass, jar icon">
              <a:extLst>
                <a:ext uri="{FF2B5EF4-FFF2-40B4-BE49-F238E27FC236}">
                  <a16:creationId xmlns:a16="http://schemas.microsoft.com/office/drawing/2014/main" id="{26BDBFEE-8B73-4081-B6B9-D86C8F709B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34" t="11982" r="16420" b="12020"/>
            <a:stretch/>
          </p:blipFill>
          <p:spPr bwMode="auto">
            <a:xfrm>
              <a:off x="9870671" y="1869120"/>
              <a:ext cx="1696720" cy="19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784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Способи подання алгоритмів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Наведемо приклад алгоритму, поданого </a:t>
            </a:r>
            <a:r>
              <a:rPr lang="uk-UA" sz="2800" b="1" i="1" kern="0" dirty="0">
                <a:solidFill>
                  <a:srgbClr val="FFFF00"/>
                </a:solidFill>
              </a:rPr>
              <a:t>послідовністю світлових сигналів </a:t>
            </a:r>
            <a:r>
              <a:rPr lang="uk-UA" sz="2800" b="1" i="1" kern="0" dirty="0">
                <a:solidFill>
                  <a:schemeClr val="bg1"/>
                </a:solidFill>
              </a:rPr>
              <a:t>світлофора: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2F1446A-C3FF-4BBD-A775-8277C6F6827B}"/>
              </a:ext>
            </a:extLst>
          </p:cNvPr>
          <p:cNvSpPr/>
          <p:nvPr/>
        </p:nvSpPr>
        <p:spPr>
          <a:xfrm>
            <a:off x="72008" y="2278064"/>
            <a:ext cx="2515328" cy="11782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Червоне світло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A4D8BEF-33BA-4ABA-926A-B2F56D5C6F31}"/>
              </a:ext>
            </a:extLst>
          </p:cNvPr>
          <p:cNvSpPr/>
          <p:nvPr/>
        </p:nvSpPr>
        <p:spPr>
          <a:xfrm>
            <a:off x="72008" y="3701568"/>
            <a:ext cx="2515328" cy="11782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Жовте світло</a:t>
            </a:r>
            <a:endParaRPr lang="en-US" sz="2800" b="1" i="1" kern="0" dirty="0">
              <a:solidFill>
                <a:srgbClr val="002060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6E22AF4-183F-4637-9ECA-09F7F02F6D43}"/>
              </a:ext>
            </a:extLst>
          </p:cNvPr>
          <p:cNvSpPr/>
          <p:nvPr/>
        </p:nvSpPr>
        <p:spPr>
          <a:xfrm>
            <a:off x="72008" y="5152368"/>
            <a:ext cx="2515328" cy="11782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Зелене світло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074" name="Picture 2" descr="highway, lamps, lights, mintie, signal, signals, traffic icon">
            <a:extLst>
              <a:ext uri="{FF2B5EF4-FFF2-40B4-BE49-F238E27FC236}">
                <a16:creationId xmlns:a16="http://schemas.microsoft.com/office/drawing/2014/main" id="{43BF14A8-9F89-441A-8F5F-DCB938515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7" y="2256633"/>
            <a:ext cx="4073966" cy="407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199FFC2-2ECD-4DB2-B389-901DAED525C5}"/>
              </a:ext>
            </a:extLst>
          </p:cNvPr>
          <p:cNvSpPr/>
          <p:nvPr/>
        </p:nvSpPr>
        <p:spPr>
          <a:xfrm>
            <a:off x="2742471" y="2274373"/>
            <a:ext cx="5019538" cy="1154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Стій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9CAA0DA0-DB2C-465E-9B4E-FEDEDBD2C777}"/>
              </a:ext>
            </a:extLst>
          </p:cNvPr>
          <p:cNvSpPr/>
          <p:nvPr/>
        </p:nvSpPr>
        <p:spPr>
          <a:xfrm>
            <a:off x="2742471" y="3701568"/>
            <a:ext cx="5019538" cy="11782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Готуйся до переходу дороги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4250230-DDED-479A-9D62-5E31809A1AF8}"/>
              </a:ext>
            </a:extLst>
          </p:cNvPr>
          <p:cNvSpPr/>
          <p:nvPr/>
        </p:nvSpPr>
        <p:spPr>
          <a:xfrm>
            <a:off x="2742471" y="5152367"/>
            <a:ext cx="5019538" cy="11782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Переходь дорогу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Способи подання алгоритмів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Прикладом алгоритму, поданого </a:t>
            </a:r>
            <a:r>
              <a:rPr lang="uk-UA" sz="2800" b="1" i="1" kern="0" dirty="0">
                <a:solidFill>
                  <a:srgbClr val="FFFF00"/>
                </a:solidFill>
              </a:rPr>
              <a:t>послідовністю звукових сигналів</a:t>
            </a:r>
            <a:r>
              <a:rPr lang="uk-UA" sz="2800" b="1" i="1" kern="0" dirty="0">
                <a:solidFill>
                  <a:schemeClr val="bg1"/>
                </a:solidFill>
              </a:rPr>
              <a:t> (дзвінків), є алгоритм підготовки до початку вистави в театрі: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F091724-BE5E-44C7-B8E4-DD1DDC0F9F21}"/>
              </a:ext>
            </a:extLst>
          </p:cNvPr>
          <p:cNvSpPr/>
          <p:nvPr/>
        </p:nvSpPr>
        <p:spPr>
          <a:xfrm>
            <a:off x="72008" y="2672922"/>
            <a:ext cx="2515328" cy="11782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Перший дзвінок 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50AC7E7B-AD01-401B-9FFF-6E213C741E96}"/>
              </a:ext>
            </a:extLst>
          </p:cNvPr>
          <p:cNvSpPr/>
          <p:nvPr/>
        </p:nvSpPr>
        <p:spPr>
          <a:xfrm>
            <a:off x="72008" y="4013298"/>
            <a:ext cx="2515328" cy="11782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Другий дзвінок </a:t>
            </a:r>
            <a:endParaRPr lang="en-US" sz="2800" b="1" i="1" kern="0" dirty="0">
              <a:solidFill>
                <a:srgbClr val="002060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DA490768-BC00-429C-88C6-C02350C15DDC}"/>
              </a:ext>
            </a:extLst>
          </p:cNvPr>
          <p:cNvSpPr/>
          <p:nvPr/>
        </p:nvSpPr>
        <p:spPr>
          <a:xfrm>
            <a:off x="72008" y="5380969"/>
            <a:ext cx="2515328" cy="11782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Третій дзвінок 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0CDF6112-4100-4F51-BDAA-BDBB1410E204}"/>
              </a:ext>
            </a:extLst>
          </p:cNvPr>
          <p:cNvSpPr/>
          <p:nvPr/>
        </p:nvSpPr>
        <p:spPr>
          <a:xfrm>
            <a:off x="2742470" y="2669231"/>
            <a:ext cx="5757293" cy="1154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Готуйтеся зайти до глядацького залу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EB04683A-7AFA-4963-A0A8-9DE29479FFE7}"/>
              </a:ext>
            </a:extLst>
          </p:cNvPr>
          <p:cNvSpPr/>
          <p:nvPr/>
        </p:nvSpPr>
        <p:spPr>
          <a:xfrm>
            <a:off x="2742470" y="4013298"/>
            <a:ext cx="5757293" cy="11782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Заходьте до глядацького залу і займайте свої місця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CFA9052C-3571-4ECD-893B-4C668C6B704F}"/>
              </a:ext>
            </a:extLst>
          </p:cNvPr>
          <p:cNvSpPr/>
          <p:nvPr/>
        </p:nvSpPr>
        <p:spPr>
          <a:xfrm>
            <a:off x="2742470" y="5380968"/>
            <a:ext cx="5757293" cy="11782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Розпочати виставу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theater icon&quot;">
            <a:extLst>
              <a:ext uri="{FF2B5EF4-FFF2-40B4-BE49-F238E27FC236}">
                <a16:creationId xmlns:a16="http://schemas.microsoft.com/office/drawing/2014/main" id="{18F2C84A-EFAC-4483-BF87-07064D9D6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64" y="2657014"/>
            <a:ext cx="3743785" cy="374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1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Способи подання алгоритмів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Ще однією формою подання алгоритму є </a:t>
            </a:r>
            <a:r>
              <a:rPr lang="uk-UA" sz="2800" b="1" i="1" kern="0" dirty="0">
                <a:solidFill>
                  <a:srgbClr val="FFFF00"/>
                </a:solidFill>
              </a:rPr>
              <a:t>графічний спосіб подання</a:t>
            </a:r>
            <a:r>
              <a:rPr lang="uk-UA" sz="2800" b="1" i="1" kern="0" dirty="0">
                <a:solidFill>
                  <a:schemeClr val="bg1"/>
                </a:solidFill>
              </a:rPr>
              <a:t>, одним з видів якого є подання алгоритму у вигляді </a:t>
            </a:r>
            <a:r>
              <a:rPr lang="uk-UA" sz="2800" b="1" i="1" kern="0" dirty="0">
                <a:solidFill>
                  <a:srgbClr val="FFFF00"/>
                </a:solidFill>
              </a:rPr>
              <a:t>блок-схеми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561586-C070-4EBD-AEBF-0D39A4447617}"/>
              </a:ext>
            </a:extLst>
          </p:cNvPr>
          <p:cNvSpPr txBox="1"/>
          <p:nvPr/>
        </p:nvSpPr>
        <p:spPr>
          <a:xfrm>
            <a:off x="72008" y="2715720"/>
            <a:ext cx="7731565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блок-схемі алгоритму кожна команда записується в геометричній фігурі (блоці) певного вигляду. Блоки з'єднуються між собою стрілками, що вказують, яку команду алгоритму потрібно виконати наступною.</a:t>
            </a:r>
          </a:p>
        </p:txBody>
      </p:sp>
      <p:pic>
        <p:nvPicPr>
          <p:cNvPr id="5122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A40B28D6-AC7A-469A-9AAD-841DE2A4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40" y="2715721"/>
            <a:ext cx="3539429" cy="353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2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Способи подання алгоритмів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Деякі елементи (блоки) блок-схеми алгоритму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9869170-84DA-442E-B7AB-8DC23B49F4D1}"/>
              </a:ext>
            </a:extLst>
          </p:cNvPr>
          <p:cNvSpPr/>
          <p:nvPr/>
        </p:nvSpPr>
        <p:spPr>
          <a:xfrm>
            <a:off x="72007" y="1845073"/>
            <a:ext cx="2930966" cy="7739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Назва блока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83A5E61-CEED-4AE6-B53C-7E53679EE517}"/>
              </a:ext>
            </a:extLst>
          </p:cNvPr>
          <p:cNvSpPr/>
          <p:nvPr/>
        </p:nvSpPr>
        <p:spPr>
          <a:xfrm>
            <a:off x="3086100" y="1845073"/>
            <a:ext cx="3470564" cy="7739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Позначення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25202F4-BF24-4B35-A512-264CFB07162D}"/>
              </a:ext>
            </a:extLst>
          </p:cNvPr>
          <p:cNvSpPr/>
          <p:nvPr/>
        </p:nvSpPr>
        <p:spPr>
          <a:xfrm>
            <a:off x="6712527" y="1845073"/>
            <a:ext cx="5409623" cy="7739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Призначення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116E8C2-6A5C-40F2-849F-FA1C6CD6ABF0}"/>
              </a:ext>
            </a:extLst>
          </p:cNvPr>
          <p:cNvSpPr/>
          <p:nvPr/>
        </p:nvSpPr>
        <p:spPr>
          <a:xfrm>
            <a:off x="72007" y="2769864"/>
            <a:ext cx="2930966" cy="11682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Термінатор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B6C9998-C21C-4FEE-9DFF-09E9DF6929CF}"/>
              </a:ext>
            </a:extLst>
          </p:cNvPr>
          <p:cNvSpPr/>
          <p:nvPr/>
        </p:nvSpPr>
        <p:spPr>
          <a:xfrm>
            <a:off x="6712527" y="2769864"/>
            <a:ext cx="5409623" cy="11682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Початок або кінець алгоритму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4145344E-22F5-41F5-AB88-E53802E20546}"/>
              </a:ext>
            </a:extLst>
          </p:cNvPr>
          <p:cNvSpPr/>
          <p:nvPr/>
        </p:nvSpPr>
        <p:spPr>
          <a:xfrm>
            <a:off x="72007" y="4088967"/>
            <a:ext cx="2930966" cy="11682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Процес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B6CE0A4C-1453-4AF7-867B-3DDA69442FA9}"/>
              </a:ext>
            </a:extLst>
          </p:cNvPr>
          <p:cNvSpPr/>
          <p:nvPr/>
        </p:nvSpPr>
        <p:spPr>
          <a:xfrm>
            <a:off x="6712527" y="4088967"/>
            <a:ext cx="5409623" cy="11682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Виконання однієї або кількох команд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4F18E3E3-0A15-4A26-A486-060C2ED41E90}"/>
              </a:ext>
            </a:extLst>
          </p:cNvPr>
          <p:cNvSpPr/>
          <p:nvPr/>
        </p:nvSpPr>
        <p:spPr>
          <a:xfrm>
            <a:off x="72007" y="5408070"/>
            <a:ext cx="2930966" cy="11682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Дані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92304537-0FC9-4BE6-B5BC-56B73449E71E}"/>
              </a:ext>
            </a:extLst>
          </p:cNvPr>
          <p:cNvSpPr/>
          <p:nvPr/>
        </p:nvSpPr>
        <p:spPr>
          <a:xfrm>
            <a:off x="6712527" y="5408070"/>
            <a:ext cx="5409623" cy="11682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Уведення даних або виведення результатів</a:t>
            </a: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A26A24E0-B94F-4D5B-9D9A-25ABA80AA246}"/>
              </a:ext>
            </a:extLst>
          </p:cNvPr>
          <p:cNvSpPr/>
          <p:nvPr/>
        </p:nvSpPr>
        <p:spPr>
          <a:xfrm>
            <a:off x="3086100" y="2769864"/>
            <a:ext cx="3470564" cy="1168292"/>
          </a:xfrm>
          <a:prstGeom prst="roundRect">
            <a:avLst>
              <a:gd name="adj" fmla="val 405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Блок-схема: процес 16">
            <a:extLst>
              <a:ext uri="{FF2B5EF4-FFF2-40B4-BE49-F238E27FC236}">
                <a16:creationId xmlns:a16="http://schemas.microsoft.com/office/drawing/2014/main" id="{FC032C45-C53A-4B3D-A2BD-18AE4572125D}"/>
              </a:ext>
            </a:extLst>
          </p:cNvPr>
          <p:cNvSpPr/>
          <p:nvPr/>
        </p:nvSpPr>
        <p:spPr>
          <a:xfrm>
            <a:off x="3086100" y="4088967"/>
            <a:ext cx="3470564" cy="1168292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Блок-схема: дані 17">
            <a:extLst>
              <a:ext uri="{FF2B5EF4-FFF2-40B4-BE49-F238E27FC236}">
                <a16:creationId xmlns:a16="http://schemas.microsoft.com/office/drawing/2014/main" id="{D9198702-926C-49A0-9DA9-F32FD3101C3B}"/>
              </a:ext>
            </a:extLst>
          </p:cNvPr>
          <p:cNvSpPr/>
          <p:nvPr/>
        </p:nvSpPr>
        <p:spPr>
          <a:xfrm>
            <a:off x="3122468" y="5408070"/>
            <a:ext cx="3470564" cy="1168292"/>
          </a:xfrm>
          <a:prstGeom prst="flowChartInputOutp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6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147820</TotalTime>
  <Words>886</Words>
  <Application>Microsoft Office PowerPoint</Application>
  <PresentationFormat>Широкий екран</PresentationFormat>
  <Paragraphs>192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Verdana</vt:lpstr>
      <vt:lpstr>Wingdings</vt:lpstr>
      <vt:lpstr>Тема Office</vt:lpstr>
      <vt:lpstr>Способи опису алгоритму. Лінійні алгоритми</vt:lpstr>
      <vt:lpstr>Запитання</vt:lpstr>
      <vt:lpstr>Розгадайте кросворд</vt:lpstr>
      <vt:lpstr>Способи подання алгоритмів</vt:lpstr>
      <vt:lpstr>Способи подання алгоритмів</vt:lpstr>
      <vt:lpstr>Способи подання алгоритмів</vt:lpstr>
      <vt:lpstr>Способи подання алгоритмів</vt:lpstr>
      <vt:lpstr>Способи подання алгоритмів</vt:lpstr>
      <vt:lpstr>Способи подання алгоритмів</vt:lpstr>
      <vt:lpstr>Способи подання алгоритмів</vt:lpstr>
      <vt:lpstr>Способи подання алгоритмів</vt:lpstr>
      <vt:lpstr>Способи подання алгоритмів</vt:lpstr>
      <vt:lpstr>Способи подання алгоритмів</vt:lpstr>
      <vt:lpstr>Відкривання проектів</vt:lpstr>
      <vt:lpstr>Редагування програм у середовищі Scratch</vt:lpstr>
      <vt:lpstr>Редагування програм у середовищі Scratch</vt:lpstr>
      <vt:lpstr>Редагування програм у середовищі Scratch</vt:lpstr>
      <vt:lpstr>Редагування програм у середовищі Scratch</vt:lpstr>
      <vt:lpstr>Онлайн-середовище Scratch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Сергій Григоренко</cp:lastModifiedBy>
  <cp:revision>903</cp:revision>
  <dcterms:created xsi:type="dcterms:W3CDTF">2016-06-06T19:48:43Z</dcterms:created>
  <dcterms:modified xsi:type="dcterms:W3CDTF">2019-02-25T20:04:18Z</dcterms:modified>
</cp:coreProperties>
</file>